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58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95" autoAdjust="0"/>
  </p:normalViewPr>
  <p:slideViewPr>
    <p:cSldViewPr snapToGrid="0" snapToObjects="1">
      <p:cViewPr varScale="1">
        <p:scale>
          <a:sx n="167" d="100"/>
          <a:sy n="167" d="100"/>
        </p:scale>
        <p:origin x="-8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he-IL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he-I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Click to edit Master text styles</a:t>
            </a:r>
          </a:p>
          <a:p>
            <a:pPr lvl="1"/>
            <a:r>
              <a:rPr lang="he-IL" smtClean="0"/>
              <a:t>Second level</a:t>
            </a:r>
          </a:p>
          <a:p>
            <a:pPr lvl="2"/>
            <a:r>
              <a:rPr lang="he-IL" smtClean="0"/>
              <a:t>Third level</a:t>
            </a:r>
          </a:p>
          <a:p>
            <a:pPr lvl="3"/>
            <a:r>
              <a:rPr lang="he-IL" smtClean="0"/>
              <a:t>Fourth level</a:t>
            </a:r>
          </a:p>
          <a:p>
            <a:pPr lvl="4"/>
            <a:r>
              <a:rPr lang="he-I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45C9BCE-8DD5-1946-A0DF-9B9150345CFD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4D9F12B-96EB-E54B-BCE9-DACB09A7AE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מבוא ל - </a:t>
            </a:r>
            <a:r>
              <a:rPr lang="en-US" dirty="0" smtClean="0"/>
              <a:t>SQL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en-US" dirty="0" smtClean="0"/>
          </a:p>
          <a:p>
            <a:pPr algn="r"/>
            <a:r>
              <a:rPr lang="he-IL" sz="1800" u="dbl" dirty="0" smtClean="0"/>
              <a:t>מטרות </a:t>
            </a:r>
            <a:r>
              <a:rPr lang="he-IL" sz="1800" u="dbl" dirty="0"/>
              <a:t>הקורס</a:t>
            </a:r>
            <a:r>
              <a:rPr lang="he-IL" sz="1800" dirty="0"/>
              <a:t>:    </a:t>
            </a:r>
            <a:endParaRPr lang="he-IL" sz="1800" dirty="0" smtClean="0"/>
          </a:p>
          <a:p>
            <a:pPr algn="r"/>
            <a:r>
              <a:rPr lang="he-IL" sz="1800" dirty="0" smtClean="0"/>
              <a:t>להבין מהו בסיס נתונים (או מסד נתונים)?</a:t>
            </a:r>
          </a:p>
          <a:p>
            <a:pPr algn="r"/>
            <a:r>
              <a:rPr lang="he-IL" sz="1800" dirty="0"/>
              <a:t>להיות מסוגלים להגדיר בסיס נתונים</a:t>
            </a:r>
            <a:r>
              <a:rPr lang="en-US" sz="1800" dirty="0"/>
              <a:t>,</a:t>
            </a:r>
            <a:r>
              <a:rPr lang="he-IL" sz="1800" dirty="0"/>
              <a:t> לשלוף, לעדכן,  </a:t>
            </a:r>
            <a:r>
              <a:rPr lang="he-IL" sz="1800" dirty="0" smtClean="0"/>
              <a:t>ולמחוק ממנו</a:t>
            </a:r>
            <a:r>
              <a:rPr lang="en-US" sz="1800" dirty="0" smtClean="0"/>
              <a:t> </a:t>
            </a:r>
            <a:r>
              <a:rPr lang="he-IL" sz="1800" dirty="0"/>
              <a:t>מידע. </a:t>
            </a:r>
          </a:p>
          <a:p>
            <a:pPr algn="r"/>
            <a:r>
              <a:rPr lang="he-IL" sz="1800" dirty="0"/>
              <a:t>להבין כיצד בסיס נתונים נותן לנו יתרונות שלא </a:t>
            </a:r>
            <a:r>
              <a:rPr lang="he-IL" sz="1800" dirty="0" smtClean="0"/>
              <a:t>היו </a:t>
            </a:r>
            <a:r>
              <a:rPr lang="he-IL" sz="1800" dirty="0"/>
              <a:t>לפני </a:t>
            </a:r>
            <a:r>
              <a:rPr lang="he-IL" sz="1800" dirty="0" smtClean="0"/>
              <a:t>כן</a:t>
            </a:r>
            <a:r>
              <a:rPr lang="he-IL" sz="1800" dirty="0"/>
              <a:t>, ומדוע עיבוד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</a:t>
            </a:r>
            <a:r>
              <a:rPr lang="he-IL" sz="1800" dirty="0" smtClean="0"/>
              <a:t>נתונים </a:t>
            </a:r>
            <a:r>
              <a:rPr lang="he-IL" sz="1800" dirty="0"/>
              <a:t>אוטומטי יעיל, לא יכול </a:t>
            </a:r>
            <a:r>
              <a:rPr lang="he-IL" sz="1800" dirty="0" smtClean="0"/>
              <a:t>היום</a:t>
            </a:r>
            <a:r>
              <a:rPr lang="en-US" sz="1800" dirty="0" smtClean="0"/>
              <a:t> </a:t>
            </a:r>
            <a:r>
              <a:rPr lang="he-IL" sz="1800" dirty="0" smtClean="0"/>
              <a:t>להתבצע בלעדיו.</a:t>
            </a:r>
          </a:p>
          <a:p>
            <a:pPr algn="r"/>
            <a:r>
              <a:rPr lang="he-IL" sz="1800" dirty="0" smtClean="0"/>
              <a:t>להבין במה כרוך התהליך של תיכנון בסיס נתונים.</a:t>
            </a:r>
          </a:p>
          <a:p>
            <a:pPr algn="r"/>
            <a:r>
              <a:rPr lang="he-IL" sz="1800" dirty="0" smtClean="0"/>
              <a:t>להכיר את מערכת בסיסי נתונים שניקראת: </a:t>
            </a:r>
            <a:r>
              <a:rPr lang="en-US" sz="1800" dirty="0" smtClean="0"/>
              <a:t>MS SQL-server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61706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423700"/>
          </a:xfrm>
        </p:spPr>
        <p:txBody>
          <a:bodyPr/>
          <a:lstStyle/>
          <a:p>
            <a:r>
              <a:rPr lang="he-IL" sz="2400" dirty="0" smtClean="0"/>
              <a:t>מושגים בסיסיים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he-IL" sz="1800" dirty="0" smtClean="0"/>
              <a:t>יחידת המידע האלמנטרית היא: </a:t>
            </a:r>
            <a:r>
              <a:rPr lang="he-IL" sz="1800" b="1" dirty="0" smtClean="0"/>
              <a:t>עמודה </a:t>
            </a:r>
            <a:r>
              <a:rPr lang="he-IL" sz="1800" dirty="0" smtClean="0"/>
              <a:t>, מה שמקביל ל-שדה. לעיתים זה </a:t>
            </a:r>
            <a:br>
              <a:rPr lang="he-IL" sz="1800" dirty="0" smtClean="0"/>
            </a:br>
            <a:r>
              <a:rPr lang="he-IL" sz="1800" dirty="0" smtClean="0"/>
              <a:t>       ניקרא גם ״מאפיין״ או באנגלית: </a:t>
            </a:r>
            <a:r>
              <a:rPr lang="en-US" sz="1800" dirty="0" smtClean="0"/>
              <a:t>Attribute</a:t>
            </a:r>
            <a:r>
              <a:rPr lang="he-IL" sz="1800" dirty="0" smtClean="0"/>
              <a:t>.</a:t>
            </a:r>
          </a:p>
          <a:p>
            <a:pPr algn="r"/>
            <a:r>
              <a:rPr lang="he-IL" sz="1800" dirty="0" smtClean="0"/>
              <a:t>אוסף של עמודות שמאוגדות על ידי היגיון מסויים, מרכיב </a:t>
            </a:r>
            <a:r>
              <a:rPr lang="he-IL" sz="1800" b="1" dirty="0" smtClean="0"/>
              <a:t>שורה </a:t>
            </a:r>
            <a:r>
              <a:rPr lang="he-IL" sz="1800" dirty="0" smtClean="0"/>
              <a:t>(רשומה).</a:t>
            </a:r>
          </a:p>
          <a:p>
            <a:pPr algn="r"/>
            <a:r>
              <a:rPr lang="he-IL" sz="1800" dirty="0" smtClean="0"/>
              <a:t>אוסף בלתי סדור של שורות ניקרא: </a:t>
            </a:r>
            <a:r>
              <a:rPr lang="he-IL" sz="1800" b="1" dirty="0" smtClean="0"/>
              <a:t>טבלה.</a:t>
            </a:r>
          </a:p>
          <a:p>
            <a:pPr algn="r"/>
            <a:r>
              <a:rPr lang="he-IL" sz="1800" dirty="0" smtClean="0"/>
              <a:t>אוסף של טבלאות בעלות מידע  בנושא מסוים, כולל הקשר בין הטבלאות, מהווה </a:t>
            </a:r>
            <a:br>
              <a:rPr lang="he-IL" sz="1800" dirty="0" smtClean="0"/>
            </a:br>
            <a:r>
              <a:rPr lang="he-IL" sz="1800" dirty="0" smtClean="0"/>
              <a:t>       את בסיס הנתונים היחסי.</a:t>
            </a:r>
          </a:p>
          <a:p>
            <a:pPr algn="r"/>
            <a:r>
              <a:rPr lang="he-IL" sz="1800" dirty="0" smtClean="0"/>
              <a:t>הסיבה שהוא ניקרא ׳יחסי׳ היא שיש יחסים שמוגדרים בין הטבלאות ומיד ניראה </a:t>
            </a:r>
            <a:br>
              <a:rPr lang="he-IL" sz="1800" dirty="0" smtClean="0"/>
            </a:br>
            <a:r>
              <a:rPr lang="he-IL" sz="1800" dirty="0" smtClean="0"/>
              <a:t>        מהם.</a:t>
            </a:r>
          </a:p>
          <a:p>
            <a:pPr algn="r"/>
            <a:r>
              <a:rPr lang="he-IL" sz="1800" dirty="0" smtClean="0"/>
              <a:t>היחסים והמבנה של בסיס הנתונים ניקראים: </a:t>
            </a:r>
            <a:r>
              <a:rPr lang="he-IL" sz="1800" b="1" dirty="0" smtClean="0"/>
              <a:t>סכמה</a:t>
            </a:r>
            <a:r>
              <a:rPr lang="he-IL" sz="1800" dirty="0" smtClean="0"/>
              <a:t>. בעצם תאור סכמטי.</a:t>
            </a:r>
          </a:p>
          <a:p>
            <a:pPr algn="r"/>
            <a:r>
              <a:rPr lang="he-IL" sz="1800" dirty="0" smtClean="0"/>
              <a:t>בשקף הבא, ניראה דוגמה לתאור סכמטי של בסיס נתונים.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3830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-751562"/>
            <a:ext cx="8042276" cy="1192133"/>
          </a:xfrm>
        </p:spPr>
        <p:txBody>
          <a:bodyPr/>
          <a:lstStyle/>
          <a:p>
            <a:r>
              <a:rPr lang="en-US" sz="2800" dirty="0" smtClean="0"/>
              <a:t>ERD (Entity Relationship Diagram)</a:t>
            </a:r>
            <a:endParaRPr lang="en-US" sz="2800" dirty="0"/>
          </a:p>
        </p:txBody>
      </p:sp>
      <p:pic>
        <p:nvPicPr>
          <p:cNvPr id="6" name="Content Placeholder 5" descr="erd2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9" t="193" r="-1" b="421"/>
          <a:stretch/>
        </p:blipFill>
        <p:spPr>
          <a:xfrm>
            <a:off x="549275" y="570150"/>
            <a:ext cx="8089846" cy="5468259"/>
          </a:xfrm>
        </p:spPr>
      </p:pic>
    </p:spTree>
    <p:extLst>
      <p:ext uri="{BB962C8B-B14F-4D97-AF65-F5344CB8AC3E}">
        <p14:creationId xmlns:p14="http://schemas.microsoft.com/office/powerpoint/2010/main" val="440926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388262"/>
          </a:xfrm>
        </p:spPr>
        <p:txBody>
          <a:bodyPr/>
          <a:lstStyle/>
          <a:p>
            <a:r>
              <a:rPr lang="he-IL" sz="2400" dirty="0" smtClean="0"/>
              <a:t>מהות הקשרים בין הטבלאות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687214"/>
            <a:ext cx="8042276" cy="5256387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כפי שראיתם בשקף הקודם, ישנם קוים המחברים בין הטבלאות.</a:t>
            </a:r>
            <a:endParaRPr lang="he-IL" sz="1800" dirty="0"/>
          </a:p>
          <a:p>
            <a:pPr algn="r"/>
            <a:r>
              <a:rPr lang="he-IL" sz="1800" dirty="0" smtClean="0"/>
              <a:t>למשל, מדריך וקורס. מטבע הדברים, מדריך יכול להדריך קורס אחד או יותר. לכן </a:t>
            </a:r>
            <a:br>
              <a:rPr lang="he-IL" sz="1800" dirty="0" smtClean="0"/>
            </a:br>
            <a:r>
              <a:rPr lang="he-IL" sz="1800" dirty="0" smtClean="0"/>
              <a:t>        מהצד של טבלת המדריך ישנם שני קוים אנכים ומצד הקורס 3 ׳רגליים׳ וקו </a:t>
            </a:r>
            <a:br>
              <a:rPr lang="he-IL" sz="1800" dirty="0" smtClean="0"/>
            </a:br>
            <a:r>
              <a:rPr lang="he-IL" sz="1800" dirty="0" smtClean="0"/>
              <a:t>        אנכי.</a:t>
            </a:r>
          </a:p>
          <a:p>
            <a:pPr algn="r"/>
            <a:r>
              <a:rPr lang="he-IL" sz="1800" dirty="0" smtClean="0"/>
              <a:t>צורת הסימון הזו היא רק אחת האפשרויות בהן משתמשים.</a:t>
            </a:r>
          </a:p>
          <a:p>
            <a:pPr algn="r"/>
            <a:r>
              <a:rPr lang="he-IL" sz="1800" dirty="0" smtClean="0"/>
              <a:t>נסו לנחש מה היחס בין סטודנט למושב בכיתה, בין פרופסור לקבוצה?  התשובה </a:t>
            </a:r>
            <a:br>
              <a:rPr lang="he-IL" sz="1800" dirty="0" smtClean="0"/>
            </a:br>
            <a:r>
              <a:rPr lang="he-IL" sz="1800" dirty="0" smtClean="0"/>
              <a:t>       בשקף הבא.</a:t>
            </a:r>
          </a:p>
          <a:p>
            <a:pPr algn="r"/>
            <a:r>
              <a:rPr lang="he-IL" sz="1800" dirty="0" smtClean="0"/>
              <a:t>בין קורס למושב? לא כל טבלה חייבת להיות מקושרת לכל טבלה אחרת.</a:t>
            </a:r>
          </a:p>
          <a:p>
            <a:pPr algn="r"/>
            <a:r>
              <a:rPr lang="he-IL" sz="1800" dirty="0" smtClean="0"/>
              <a:t>הקשרים האלה בין הטבלאות אינם קשרים פיזיים (כמו המצביעים של </a:t>
            </a:r>
            <a:r>
              <a:rPr lang="en-US" sz="1800" dirty="0" smtClean="0"/>
              <a:t>IMS</a:t>
            </a:r>
            <a:r>
              <a:rPr lang="he-IL" sz="1800" dirty="0" smtClean="0"/>
              <a:t>),</a:t>
            </a:r>
            <a:br>
              <a:rPr lang="he-IL" sz="1800" dirty="0" smtClean="0"/>
            </a:br>
            <a:r>
              <a:rPr lang="he-IL" sz="1800" dirty="0" smtClean="0"/>
              <a:t>        אלא קשרים לוגיים על ידי מידע משותף.</a:t>
            </a:r>
          </a:p>
          <a:p>
            <a:pPr algn="r"/>
            <a:r>
              <a:rPr lang="he-IL" sz="1800" dirty="0" smtClean="0"/>
              <a:t>שימו לב למשל שבין קורס לכיתה ישנו שדה משותף: </a:t>
            </a:r>
            <a:r>
              <a:rPr lang="en-US" sz="1800" b="1" dirty="0" err="1" smtClean="0"/>
              <a:t>course_name</a:t>
            </a:r>
            <a:r>
              <a:rPr lang="he-IL" sz="1800" b="1" dirty="0" smtClean="0"/>
              <a:t> </a:t>
            </a:r>
            <a:r>
              <a:rPr lang="he-IL" sz="1800" dirty="0" smtClean="0"/>
              <a:t>– זה אומר </a:t>
            </a:r>
            <a:br>
              <a:rPr lang="he-IL" sz="1800" dirty="0" smtClean="0"/>
            </a:br>
            <a:r>
              <a:rPr lang="he-IL" sz="1800" dirty="0" smtClean="0"/>
              <a:t>       שקורס בעל שם מסוים מתנהל בכיתה מסוימת. בהמשך נדון יותר בקשרים </a:t>
            </a:r>
            <a:br>
              <a:rPr lang="he-IL" sz="1800" dirty="0" smtClean="0"/>
            </a:br>
            <a:r>
              <a:rPr lang="he-IL" sz="1800" dirty="0" smtClean="0"/>
              <a:t>       אלה. הם לב ליבו של בסיס הנתונים היחסי.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4673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92154"/>
          </a:xfrm>
        </p:spPr>
        <p:txBody>
          <a:bodyPr/>
          <a:lstStyle/>
          <a:p>
            <a:r>
              <a:rPr lang="en-US" sz="2400" dirty="0" smtClean="0"/>
              <a:t>Entity Relational Model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45931"/>
            <a:ext cx="8042276" cy="4997670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לעיתים גם תראו את הקיצור: </a:t>
            </a:r>
            <a:r>
              <a:rPr lang="en-US" sz="1800" dirty="0" smtClean="0"/>
              <a:t>ERM</a:t>
            </a:r>
            <a:r>
              <a:rPr lang="he-IL" sz="1800" dirty="0" smtClean="0"/>
              <a:t>, ה- </a:t>
            </a:r>
            <a:r>
              <a:rPr lang="en-US" sz="1800" dirty="0" smtClean="0"/>
              <a:t>M </a:t>
            </a:r>
            <a:r>
              <a:rPr lang="he-IL" sz="1800" dirty="0" smtClean="0"/>
              <a:t> מהמילה:  </a:t>
            </a:r>
            <a:r>
              <a:rPr lang="en-US" sz="1800" dirty="0" smtClean="0"/>
              <a:t>Model</a:t>
            </a:r>
            <a:r>
              <a:rPr lang="he-IL" sz="1800" dirty="0" smtClean="0"/>
              <a:t>.</a:t>
            </a:r>
          </a:p>
          <a:p>
            <a:pPr algn="r"/>
            <a:r>
              <a:rPr lang="he-IL" sz="1800" dirty="0" smtClean="0"/>
              <a:t>אם שמתם לב, הקשר בין פרופסור לקבוצה (</a:t>
            </a:r>
            <a:r>
              <a:rPr lang="en-US" sz="1800" dirty="0" smtClean="0"/>
              <a:t>section</a:t>
            </a:r>
            <a:r>
              <a:rPr lang="he-IL" sz="1800" dirty="0" smtClean="0"/>
              <a:t>), הוא אחד לאפס או יותר,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</a:t>
            </a:r>
            <a:r>
              <a:rPr lang="he-IL" sz="1800" dirty="0" smtClean="0"/>
              <a:t>מסומן ע״י העיגול בתוספת ה=3 רגליים.</a:t>
            </a:r>
            <a:r>
              <a:rPr lang="en-US" sz="1800" dirty="0" smtClean="0"/>
              <a:t> </a:t>
            </a:r>
            <a:r>
              <a:rPr lang="he-IL" sz="1800" dirty="0" smtClean="0"/>
              <a:t>זה מציין שיתכן שפרופסור אינו </a:t>
            </a:r>
            <a:br>
              <a:rPr lang="he-IL" sz="1800" dirty="0" smtClean="0"/>
            </a:br>
            <a:r>
              <a:rPr lang="he-IL" sz="1800" dirty="0" smtClean="0"/>
              <a:t>        מלמד אף קבוצה, אולם הוא גם יכול ללמד קבוצות רבות.</a:t>
            </a:r>
          </a:p>
          <a:p>
            <a:pPr algn="r"/>
            <a:r>
              <a:rPr lang="he-IL" sz="1800" dirty="0" smtClean="0"/>
              <a:t>לעומת זאת ראינו שהיחס בין מושב לסטודנט הוא בהכרח אחד לאחד. זה </a:t>
            </a:r>
            <a:br>
              <a:rPr lang="he-IL" sz="1800" dirty="0" smtClean="0"/>
            </a:br>
            <a:r>
              <a:rPr lang="he-IL" sz="1800" dirty="0" smtClean="0"/>
              <a:t>       אומר שעבור כל סטודנט חייב להיות מושב אחד.</a:t>
            </a:r>
            <a:endParaRPr lang="en-US" sz="1800" dirty="0" smtClean="0"/>
          </a:p>
          <a:p>
            <a:pPr algn="r"/>
            <a:r>
              <a:rPr lang="he-IL" sz="1800" dirty="0" smtClean="0"/>
              <a:t>אין לנו בדוגמה שראינו יחס של רבים לרבים, אולם זו גם אפשרות. אם נניח </a:t>
            </a:r>
            <a:br>
              <a:rPr lang="he-IL" sz="1800" dirty="0" smtClean="0"/>
            </a:br>
            <a:r>
              <a:rPr lang="he-IL" sz="1800" dirty="0" smtClean="0"/>
              <a:t>       שבסיס הנתונים שלנו מכיל טבלה של סופרים וטבלה של ספרים.</a:t>
            </a:r>
          </a:p>
          <a:p>
            <a:pPr algn="r"/>
            <a:r>
              <a:rPr lang="he-IL" sz="1800" dirty="0" smtClean="0"/>
              <a:t>לכל סופר יתכנו מספר ספרים מצד אחד, ומצד שני לכל ספר, יתכנו מספר </a:t>
            </a:r>
            <a:br>
              <a:rPr lang="he-IL" sz="1800" dirty="0" smtClean="0"/>
            </a:br>
            <a:r>
              <a:rPr lang="he-IL" sz="1800" dirty="0" smtClean="0"/>
              <a:t>        מחברים.</a:t>
            </a:r>
          </a:p>
          <a:p>
            <a:pPr algn="r"/>
            <a:r>
              <a:rPr lang="he-IL" sz="1800" dirty="0" smtClean="0"/>
              <a:t>דוגמה נוספת: נניח שעלינו לבנות מערכת של הזמנות עבור חנות מוצרי חשמל.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79934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488490"/>
          </a:xfrm>
        </p:spPr>
        <p:txBody>
          <a:bodyPr/>
          <a:lstStyle/>
          <a:p>
            <a:r>
              <a:rPr lang="he-IL" sz="2400" dirty="0" smtClean="0"/>
              <a:t>מערכת הזמנות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77478"/>
            <a:ext cx="8042276" cy="5166123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בתיכנון של בסיס הנתונים, קבענו שתהיה טבלה ש</a:t>
            </a:r>
            <a:r>
              <a:rPr lang="he-IL" sz="1800" dirty="0"/>
              <a:t>ב</a:t>
            </a:r>
            <a:r>
              <a:rPr lang="he-IL" sz="1800" dirty="0" smtClean="0"/>
              <a:t>ה יהיו נתוני ההזמנה </a:t>
            </a:r>
            <a:br>
              <a:rPr lang="he-IL" sz="1800" dirty="0" smtClean="0"/>
            </a:br>
            <a:r>
              <a:rPr lang="he-IL" sz="1800" dirty="0" smtClean="0"/>
              <a:t>       הכלליים, כמו שם הלקוח, כתובתו, מספר כרטיס האשראי וכו׳.</a:t>
            </a:r>
          </a:p>
          <a:p>
            <a:pPr algn="r"/>
            <a:r>
              <a:rPr lang="he-IL" sz="1800" dirty="0" smtClean="0"/>
              <a:t>בנוסף, תהיה טבלה שתכיל את פירוט ההזמנה. נניח שהלקוח רוצה 2 טלויזיות</a:t>
            </a:r>
            <a:br>
              <a:rPr lang="he-IL" sz="1800" dirty="0" smtClean="0"/>
            </a:br>
            <a:r>
              <a:rPr lang="he-IL" sz="1800" dirty="0" smtClean="0"/>
              <a:t>       ,מכונת כביסה ומקרר.</a:t>
            </a:r>
          </a:p>
          <a:p>
            <a:pPr algn="r"/>
            <a:r>
              <a:rPr lang="he-IL" sz="1800" dirty="0" smtClean="0"/>
              <a:t>מה יהיה הקשר הלוגי בין הטבלאות?      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2190024" y="3467840"/>
            <a:ext cx="1645759" cy="102050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 smtClean="0"/>
              <a:t>ORDER</a:t>
            </a:r>
            <a:br>
              <a:rPr lang="en-US" sz="2800" dirty="0" smtClean="0"/>
            </a:br>
            <a:r>
              <a:rPr lang="en-US" sz="2800" dirty="0" smtClean="0"/>
              <a:t>Detail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5206207" y="3467841"/>
            <a:ext cx="1506412" cy="102050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 smtClean="0"/>
              <a:t>ORDER</a:t>
            </a:r>
            <a:br>
              <a:rPr lang="en-US" sz="2800" dirty="0" smtClean="0"/>
            </a:br>
            <a:r>
              <a:rPr lang="en-US" sz="2800" dirty="0" smtClean="0"/>
              <a:t>Header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627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27364"/>
          </a:xfrm>
        </p:spPr>
        <p:txBody>
          <a:bodyPr/>
          <a:lstStyle/>
          <a:p>
            <a:r>
              <a:rPr lang="he-IL" sz="2400" dirty="0" smtClean="0"/>
              <a:t>מערכת הזמנות - המשך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71847"/>
            <a:ext cx="8042276" cy="4971754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עבור כל שורת הזמנה (בטבלת ה- </a:t>
            </a:r>
            <a:r>
              <a:rPr lang="en-US" sz="1800" dirty="0" smtClean="0"/>
              <a:t>Header</a:t>
            </a:r>
            <a:r>
              <a:rPr lang="he-IL" sz="1800" dirty="0" smtClean="0"/>
              <a:t>), תהיה שורה אחת או יותר של </a:t>
            </a:r>
            <a:br>
              <a:rPr lang="he-IL" sz="1800" dirty="0" smtClean="0"/>
            </a:br>
            <a:r>
              <a:rPr lang="he-IL" sz="1800" dirty="0" smtClean="0"/>
              <a:t>        פירוט. כשהלקוח מזמין, צריך להיות לפחות מוצר אחד (אחרת אין הזמנה).</a:t>
            </a:r>
          </a:p>
          <a:p>
            <a:pPr algn="r"/>
            <a:r>
              <a:rPr lang="he-IL" sz="1800" dirty="0" smtClean="0"/>
              <a:t>המערכת תהיה מסוגלת להכיל מספר בלתי מוגבל של מוצרים עבור הזמנה </a:t>
            </a:r>
            <a:br>
              <a:rPr lang="he-IL" sz="1800" dirty="0" smtClean="0"/>
            </a:br>
            <a:r>
              <a:rPr lang="he-IL" sz="1800" dirty="0" smtClean="0"/>
              <a:t>       בודדת, ולכן יחס של אחד לרבים, זה מה שדרוש.</a:t>
            </a:r>
          </a:p>
          <a:p>
            <a:pPr algn="r"/>
            <a:r>
              <a:rPr lang="he-IL" sz="1800" dirty="0" smtClean="0"/>
              <a:t>התחום של תיכנון מערך הטבלאות עבור בסיס נתונים, הוא תחום שלא נעסוק בו</a:t>
            </a:r>
            <a:br>
              <a:rPr lang="he-IL" sz="1800" dirty="0" smtClean="0"/>
            </a:br>
            <a:r>
              <a:rPr lang="he-IL" sz="1800" dirty="0" smtClean="0"/>
              <a:t>        רבות. עבודה זו נעשית על ידי קבוצת מהנדסי תוכנה שניקראת </a:t>
            </a:r>
            <a:r>
              <a:rPr lang="en-US" sz="1800" dirty="0" smtClean="0"/>
              <a:t>DBA</a:t>
            </a:r>
            <a:r>
              <a:rPr lang="he-IL" sz="1800" dirty="0" smtClean="0"/>
              <a:t>.</a:t>
            </a:r>
          </a:p>
          <a:p>
            <a:pPr algn="r"/>
            <a:r>
              <a:rPr lang="he-IL" sz="1800" dirty="0" smtClean="0"/>
              <a:t>גם בין אנשי ניהול בסיסי הנתונים, רק חלקם עוסקים בתיכנון של בסיסי נתונים.</a:t>
            </a:r>
          </a:p>
          <a:p>
            <a:pPr algn="r"/>
            <a:r>
              <a:rPr lang="he-IL" sz="1800" dirty="0" smtClean="0"/>
              <a:t>מי מכם שישרוד עד השבוע הרביעי, יספיק גם לראות תהליך שניקרא </a:t>
            </a:r>
            <a:br>
              <a:rPr lang="he-IL" sz="1800" dirty="0" smtClean="0"/>
            </a:br>
            <a:r>
              <a:rPr lang="he-IL" sz="1800" dirty="0" smtClean="0"/>
              <a:t>       ׳נורמליזציה׳ – ובעברית זהו תהליך יצירה מערכת טבלאות אופטימלית </a:t>
            </a:r>
            <a:br>
              <a:rPr lang="he-IL" sz="1800" dirty="0" smtClean="0"/>
            </a:br>
            <a:r>
              <a:rPr lang="he-IL" sz="1800" dirty="0" smtClean="0"/>
              <a:t>       שתכלול כמה שפחות כפילות נתונים ותהיה גמישה לשינויים.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9937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79196"/>
          </a:xfrm>
        </p:spPr>
        <p:txBody>
          <a:bodyPr/>
          <a:lstStyle/>
          <a:p>
            <a:r>
              <a:rPr lang="he-IL" sz="2400" dirty="0" smtClean="0"/>
              <a:t>מודלים נוספים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16352"/>
            <a:ext cx="8042276" cy="5895872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עבור ידע כללי אזכיר שני מודלים נוספים של איחסון נתונים:</a:t>
            </a:r>
          </a:p>
          <a:p>
            <a:pPr marL="342900" indent="-342900" algn="r">
              <a:buFont typeface="+mj-lt"/>
              <a:buAutoNum type="arabicPeriod"/>
            </a:pPr>
            <a:r>
              <a:rPr lang="he-IL" sz="1900" dirty="0" smtClean="0"/>
              <a:t>מודל עצמים יחסי – </a:t>
            </a:r>
            <a:r>
              <a:rPr lang="en-US" sz="1900" dirty="0" smtClean="0"/>
              <a:t>Object Relational Data Model – </a:t>
            </a:r>
            <a:r>
              <a:rPr lang="he-IL" sz="1900" dirty="0" smtClean="0"/>
              <a:t>זהו מודל שמשלב </a:t>
            </a:r>
            <a:br>
              <a:rPr lang="he-IL" sz="1900" dirty="0" smtClean="0"/>
            </a:br>
            <a:r>
              <a:rPr lang="he-IL" sz="1900" dirty="0" smtClean="0"/>
              <a:t>       בין הטבלאות היחסיות שעליהן דיברנו , ותכנות מונחה עצמים. על פי</a:t>
            </a:r>
            <a:br>
              <a:rPr lang="he-IL" sz="1900" dirty="0" smtClean="0"/>
            </a:br>
            <a:r>
              <a:rPr lang="he-IL" sz="1900" dirty="0" smtClean="0"/>
              <a:t>       מודל זה ישנו קשר הדוק בין עצמים לטבלאות, כלומר הבסיס הוא עדיין </a:t>
            </a:r>
            <a:br>
              <a:rPr lang="he-IL" sz="1900" dirty="0" smtClean="0"/>
            </a:br>
            <a:r>
              <a:rPr lang="he-IL" sz="1900" dirty="0" smtClean="0"/>
              <a:t>       טבלאות, אבל צורת הגישה לנתונים קצת שונה.</a:t>
            </a:r>
          </a:p>
          <a:p>
            <a:pPr marL="342900" indent="-342900" algn="r">
              <a:buFont typeface="+mj-lt"/>
              <a:buAutoNum type="arabicPeriod"/>
            </a:pPr>
            <a:r>
              <a:rPr lang="he-IL" sz="1800" dirty="0" smtClean="0"/>
              <a:t>המודל השני הוא </a:t>
            </a:r>
            <a:r>
              <a:rPr lang="en-US" sz="1800" b="1" dirty="0" smtClean="0"/>
              <a:t>XML – Extensible Markup Language</a:t>
            </a:r>
            <a:r>
              <a:rPr lang="he-IL" sz="1800" b="1" dirty="0" smtClean="0"/>
              <a:t> </a:t>
            </a:r>
            <a:r>
              <a:rPr lang="he-IL" sz="1800" dirty="0" smtClean="0"/>
              <a:t>–נראה בעזרת </a:t>
            </a:r>
            <a:br>
              <a:rPr lang="he-IL" sz="1800" dirty="0" smtClean="0"/>
            </a:br>
            <a:r>
              <a:rPr lang="he-IL" sz="1800" dirty="0" smtClean="0"/>
              <a:t>        דוגמה: (הודעה ממישהו למישהו אחר תוך שימוש בסמנים שמסבירים את </a:t>
            </a:r>
            <a:br>
              <a:rPr lang="he-IL" sz="1800" dirty="0" smtClean="0"/>
            </a:br>
            <a:r>
              <a:rPr lang="he-IL" sz="1800" dirty="0" smtClean="0"/>
              <a:t>       המשמעות של התוכן שנימצא ביניהם. גם כאן יש את עיקרון ההירארכיה.</a:t>
            </a:r>
          </a:p>
          <a:p>
            <a:pPr marL="0" indent="0">
              <a:buNone/>
            </a:pPr>
            <a:r>
              <a:rPr lang="en-US" sz="1600" dirty="0"/>
              <a:t>&lt;note</a:t>
            </a:r>
            <a:r>
              <a:rPr lang="en-US" sz="1600" dirty="0" smtClean="0"/>
              <a:t>&gt;</a:t>
            </a:r>
            <a:r>
              <a:rPr lang="he-IL" sz="1600" dirty="0" smtClean="0"/>
              <a:t/>
            </a:r>
            <a:br>
              <a:rPr lang="he-IL" sz="1600" dirty="0" smtClean="0"/>
            </a:br>
            <a:r>
              <a:rPr lang="en-US" sz="1600" dirty="0" smtClean="0"/>
              <a:t>&lt;</a:t>
            </a:r>
            <a:r>
              <a:rPr lang="en-US" sz="1600" dirty="0"/>
              <a:t>to&gt;</a:t>
            </a:r>
            <a:r>
              <a:rPr lang="en-US" sz="1600" dirty="0" err="1"/>
              <a:t>Tove</a:t>
            </a:r>
            <a:r>
              <a:rPr lang="en-US" sz="1600" dirty="0"/>
              <a:t>&lt;/to</a:t>
            </a:r>
            <a:r>
              <a:rPr lang="en-US" sz="1600" dirty="0" smtClean="0"/>
              <a:t>&gt;</a:t>
            </a:r>
            <a:r>
              <a:rPr lang="he-IL" sz="1600" dirty="0" smtClean="0"/>
              <a:t/>
            </a:r>
            <a:br>
              <a:rPr lang="he-IL" sz="1600" dirty="0" smtClean="0"/>
            </a:br>
            <a:r>
              <a:rPr lang="en-US" sz="1600" dirty="0" smtClean="0"/>
              <a:t> </a:t>
            </a:r>
            <a:r>
              <a:rPr lang="en-US" sz="1600" dirty="0"/>
              <a:t>&lt;from&gt;</a:t>
            </a:r>
            <a:r>
              <a:rPr lang="en-US" sz="1600" dirty="0" err="1"/>
              <a:t>Jani</a:t>
            </a:r>
            <a:r>
              <a:rPr lang="en-US" sz="1600" dirty="0"/>
              <a:t>&lt;/from</a:t>
            </a:r>
            <a:r>
              <a:rPr lang="en-US" sz="1600" dirty="0" smtClean="0"/>
              <a:t>&gt;</a:t>
            </a:r>
            <a:r>
              <a:rPr lang="en-US" sz="1600" dirty="0"/>
              <a:t>  </a:t>
            </a:r>
            <a:r>
              <a:rPr lang="he-IL" sz="1600" dirty="0" smtClean="0"/>
              <a:t/>
            </a:r>
            <a:br>
              <a:rPr lang="he-IL" sz="1600" dirty="0" smtClean="0"/>
            </a:br>
            <a:r>
              <a:rPr lang="en-US" sz="1600" dirty="0" smtClean="0"/>
              <a:t>&lt;</a:t>
            </a:r>
            <a:r>
              <a:rPr lang="en-US" sz="1600" dirty="0"/>
              <a:t>heading&gt;Reminder&lt;/heading</a:t>
            </a:r>
            <a:r>
              <a:rPr lang="en-US" sz="1600" dirty="0" smtClean="0"/>
              <a:t>&gt;</a:t>
            </a:r>
            <a:r>
              <a:rPr lang="he-IL" sz="1600" dirty="0" smtClean="0"/>
              <a:t/>
            </a:r>
            <a:br>
              <a:rPr lang="he-IL" sz="1600" dirty="0" smtClean="0"/>
            </a:br>
            <a:r>
              <a:rPr lang="en-US" sz="1600" dirty="0" smtClean="0"/>
              <a:t>&lt;</a:t>
            </a:r>
            <a:r>
              <a:rPr lang="en-US" sz="1600" dirty="0"/>
              <a:t>body&gt;Don't forget me this weekend!&lt;/body</a:t>
            </a:r>
            <a:r>
              <a:rPr lang="en-US" sz="1600" dirty="0" smtClean="0"/>
              <a:t>&gt;</a:t>
            </a:r>
            <a:r>
              <a:rPr lang="he-IL" sz="1600" dirty="0" smtClean="0"/>
              <a:t/>
            </a:r>
            <a:br>
              <a:rPr lang="he-IL" sz="1600" dirty="0" smtClean="0"/>
            </a:br>
            <a:r>
              <a:rPr lang="en-US" sz="1600" dirty="0" smtClean="0"/>
              <a:t>&lt;</a:t>
            </a:r>
            <a:r>
              <a:rPr lang="en-US" sz="1600" dirty="0"/>
              <a:t>/note</a:t>
            </a:r>
            <a:r>
              <a:rPr lang="en-US" sz="1600" dirty="0" smtClean="0"/>
              <a:t>&gt;</a:t>
            </a:r>
            <a:endParaRPr lang="he-IL" sz="1600" dirty="0" smtClean="0"/>
          </a:p>
          <a:p>
            <a:pPr marL="0" indent="0" algn="r">
              <a:buNone/>
            </a:pPr>
            <a:r>
              <a:rPr lang="he-IL" sz="1600" dirty="0" smtClean="0"/>
              <a:t>זוהי דרך לאיחסון נתונים, שהפכה מקובלת ב-20 שנה אחרונות, עבור ישומים שונים.</a:t>
            </a:r>
          </a:p>
        </p:txBody>
      </p:sp>
    </p:spTree>
    <p:extLst>
      <p:ext uri="{BB962C8B-B14F-4D97-AF65-F5344CB8AC3E}">
        <p14:creationId xmlns:p14="http://schemas.microsoft.com/office/powerpoint/2010/main" val="761430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27364"/>
          </a:xfrm>
        </p:spPr>
        <p:txBody>
          <a:bodyPr/>
          <a:lstStyle/>
          <a:p>
            <a:r>
              <a:rPr lang="he-IL" sz="2400" dirty="0" smtClean="0"/>
              <a:t>הסיבה למענה התכנסנו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55225"/>
            <a:ext cx="8042276" cy="5088376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אנחנו עומדים ללמוד שפה חדשה. שפה שניקראת:  </a:t>
            </a:r>
            <a:r>
              <a:rPr lang="en-US" sz="1800" dirty="0" smtClean="0"/>
              <a:t>SQL </a:t>
            </a:r>
            <a:r>
              <a:rPr lang="he-IL" sz="1800" dirty="0" smtClean="0"/>
              <a:t>או בשמה המלא: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Structured Query Language</a:t>
            </a:r>
            <a:endParaRPr lang="he-IL" sz="1800" dirty="0" smtClean="0"/>
          </a:p>
          <a:p>
            <a:pPr algn="r"/>
            <a:r>
              <a:rPr lang="he-IL" sz="1800" dirty="0" smtClean="0"/>
              <a:t>השפה תשמש לנו גישה לבסיס הנתונים, גם לבנות אותו וגם לעבדו.</a:t>
            </a:r>
            <a:endParaRPr lang="en-US" sz="1800" dirty="0" smtClean="0"/>
          </a:p>
          <a:p>
            <a:pPr algn="r"/>
            <a:r>
              <a:rPr lang="he-IL" sz="1800" dirty="0" smtClean="0"/>
              <a:t>אל דאגה, זה לא כמו ללמוד סינית או אפילו צרפתית. זה גם קל יותר משפת </a:t>
            </a:r>
            <a:br>
              <a:rPr lang="he-IL" sz="1800" dirty="0" smtClean="0"/>
            </a:br>
            <a:r>
              <a:rPr lang="he-IL" sz="1800" dirty="0" smtClean="0"/>
              <a:t>       תכנות.</a:t>
            </a:r>
          </a:p>
          <a:p>
            <a:pPr algn="r"/>
            <a:r>
              <a:rPr lang="he-IL" sz="1800" dirty="0" smtClean="0"/>
              <a:t>השפה אמנם קלה ללימוד מבחינת אוצר המילים שלה, אבל היא בעלת כוח רב </a:t>
            </a:r>
            <a:br>
              <a:rPr lang="he-IL" sz="1800" dirty="0" smtClean="0"/>
            </a:br>
            <a:r>
              <a:rPr lang="he-IL" sz="1800" dirty="0" smtClean="0"/>
              <a:t>        עבור עיבודים שונים ומשונים של הנתונים.</a:t>
            </a:r>
          </a:p>
          <a:p>
            <a:pPr algn="r"/>
            <a:r>
              <a:rPr lang="he-IL" sz="1800" dirty="0" smtClean="0"/>
              <a:t>מטרת השפה הייתה ליצור אמצעי שבעזרתו גם מי שאינו מומחה לתכנות, יוכל </a:t>
            </a:r>
            <a:br>
              <a:rPr lang="he-IL" sz="1800" dirty="0" smtClean="0"/>
            </a:br>
            <a:r>
              <a:rPr lang="he-IL" sz="1800" dirty="0" smtClean="0"/>
              <a:t>       לגשת לנתונים שונים מצד אחד, ומצד שני ליצור כלי שהוא אד-הוק, כלומר </a:t>
            </a:r>
            <a:br>
              <a:rPr lang="he-IL" sz="1800" dirty="0" smtClean="0"/>
            </a:br>
            <a:r>
              <a:rPr lang="he-IL" sz="1800" dirty="0" smtClean="0"/>
              <a:t>       יכול לתת מענה לצורך חדש שלא היה קיים בזמן תיכנון המערכת.</a:t>
            </a:r>
          </a:p>
          <a:p>
            <a:pPr algn="r"/>
            <a:r>
              <a:rPr lang="he-IL" sz="1800" dirty="0" smtClean="0"/>
              <a:t>נניח שאנו מכירים את השפה וכתבנו איזו בקשה לנתונים (שאילתה בעגה </a:t>
            </a:r>
            <a:br>
              <a:rPr lang="he-IL" sz="1800" dirty="0" smtClean="0"/>
            </a:br>
            <a:r>
              <a:rPr lang="he-IL" sz="1800" dirty="0" smtClean="0"/>
              <a:t>       המקצועית) – איך נבצע אותה? איך יתקבלו הנתונים החוזרים?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42662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01448"/>
          </a:xfrm>
        </p:spPr>
        <p:txBody>
          <a:bodyPr/>
          <a:lstStyle/>
          <a:p>
            <a:r>
              <a:rPr lang="he-IL" sz="2400" dirty="0" smtClean="0"/>
              <a:t>מה זו שאילתה?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77478"/>
            <a:ext cx="8042276" cy="5166123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המילה מעט מטעה – באנגלית </a:t>
            </a:r>
            <a:r>
              <a:rPr lang="en-US" sz="1800" dirty="0" smtClean="0"/>
              <a:t>Query</a:t>
            </a:r>
            <a:r>
              <a:rPr lang="he-IL" sz="1800" dirty="0" smtClean="0"/>
              <a:t>, מעלה מחשבה של בקשת נתונים.</a:t>
            </a:r>
          </a:p>
          <a:p>
            <a:pPr algn="r"/>
            <a:r>
              <a:rPr lang="he-IL" sz="1800" dirty="0" smtClean="0"/>
              <a:t>אמנם ברוב המקרים זו כן בקשה של נתונים.</a:t>
            </a:r>
          </a:p>
          <a:p>
            <a:pPr algn="r"/>
            <a:r>
              <a:rPr lang="he-IL" sz="1800" dirty="0" smtClean="0"/>
              <a:t>כדי ׳להקים׳ או לבנות את בסיס הנתונים, נשתמש גם ב ׳משפט׳ </a:t>
            </a:r>
            <a:r>
              <a:rPr lang="en-US" sz="1800" dirty="0" smtClean="0"/>
              <a:t>SQL</a:t>
            </a:r>
            <a:r>
              <a:rPr lang="he-IL" sz="1800" dirty="0" smtClean="0"/>
              <a:t>.</a:t>
            </a:r>
          </a:p>
          <a:p>
            <a:pPr algn="r"/>
            <a:r>
              <a:rPr lang="he-IL" sz="1800" dirty="0" smtClean="0"/>
              <a:t>יש מצבים שבהם למשל נירצה למחוק שורה מטבלה, או לעדכן שורה ואז מכנים </a:t>
            </a:r>
            <a:br>
              <a:rPr lang="he-IL" sz="1800" dirty="0" smtClean="0"/>
            </a:br>
            <a:r>
              <a:rPr lang="he-IL" sz="1800" dirty="0" smtClean="0"/>
              <a:t>       זאת: שאילתת עידכון, או שאילתת מחיקה.</a:t>
            </a:r>
          </a:p>
          <a:p>
            <a:pPr algn="r"/>
            <a:r>
              <a:rPr lang="he-IL" sz="1800" dirty="0" smtClean="0"/>
              <a:t>באופן כללי אפשר לחלק את השפה </a:t>
            </a:r>
            <a:r>
              <a:rPr lang="en-US" sz="1800" dirty="0" smtClean="0"/>
              <a:t>SQL</a:t>
            </a:r>
            <a:r>
              <a:rPr lang="he-IL" sz="1800" dirty="0" smtClean="0"/>
              <a:t> לשני חלקים: חלק אחד שעוסק </a:t>
            </a:r>
            <a:br>
              <a:rPr lang="he-IL" sz="1800" dirty="0" smtClean="0"/>
            </a:br>
            <a:r>
              <a:rPr lang="he-IL" sz="1800" dirty="0" smtClean="0"/>
              <a:t>       בבניה/הריסה או כללית במבנה של בסיס הנתונים והחלק השני הוא עיבוד </a:t>
            </a:r>
            <a:br>
              <a:rPr lang="he-IL" sz="1800" dirty="0" smtClean="0"/>
            </a:br>
            <a:r>
              <a:rPr lang="he-IL" sz="1800" dirty="0" smtClean="0"/>
              <a:t>       הנתונים כגון: שליפה, עידכון או מחיקה.</a:t>
            </a:r>
          </a:p>
          <a:p>
            <a:pPr algn="r"/>
            <a:r>
              <a:rPr lang="he-IL" sz="1800" dirty="0" smtClean="0"/>
              <a:t>על החלק הראשון לא נתעכב יותר מידי, זה בד״כ מבוצע על ידי קבוצת ה- </a:t>
            </a:r>
            <a:r>
              <a:rPr lang="en-US" sz="1800" dirty="0" smtClean="0"/>
              <a:t>DBA</a:t>
            </a:r>
            <a:r>
              <a:rPr lang="he-IL" sz="1800" dirty="0" smtClean="0"/>
              <a:t/>
            </a:r>
            <a:br>
              <a:rPr lang="he-IL" sz="1800" dirty="0" smtClean="0"/>
            </a:br>
            <a:r>
              <a:rPr lang="he-IL" sz="1800" dirty="0" smtClean="0"/>
              <a:t>       באירגון, אבל בכל זאת נקים לעצמנו בסיסי נתונים ונילמד איך ליצור/להרוס </a:t>
            </a:r>
            <a:br>
              <a:rPr lang="he-IL" sz="1800" dirty="0" smtClean="0"/>
            </a:br>
            <a:r>
              <a:rPr lang="he-IL" sz="1800" dirty="0" smtClean="0"/>
              <a:t>       טבלאות.</a:t>
            </a:r>
          </a:p>
          <a:p>
            <a:pPr algn="r"/>
            <a:r>
              <a:rPr lang="he-IL" sz="1800" dirty="0" smtClean="0"/>
              <a:t>החלק השני, עיבוד הנתונים, יהיה הליבה של הלימודים שלנו.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27510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488490"/>
          </a:xfrm>
        </p:spPr>
        <p:txBody>
          <a:bodyPr/>
          <a:lstStyle/>
          <a:p>
            <a:r>
              <a:rPr lang="he-IL" sz="2400" dirty="0" smtClean="0"/>
              <a:t>פקודות </a:t>
            </a:r>
            <a:r>
              <a:rPr lang="en-US" sz="2400" dirty="0" smtClean="0"/>
              <a:t>SQL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81141"/>
            <a:ext cx="8042276" cy="5062460"/>
          </a:xfrm>
        </p:spPr>
        <p:txBody>
          <a:bodyPr>
            <a:normAutofit fontScale="92500"/>
          </a:bodyPr>
          <a:lstStyle/>
          <a:p>
            <a:pPr algn="r"/>
            <a:r>
              <a:rPr lang="he-IL" sz="1800" dirty="0" smtClean="0"/>
              <a:t>מילות המפתח העיקריות של השפה הן:</a:t>
            </a:r>
            <a:br>
              <a:rPr lang="he-IL" sz="1800" dirty="0" smtClean="0"/>
            </a:br>
            <a:endParaRPr lang="he-IL" sz="1800" dirty="0" smtClean="0"/>
          </a:p>
          <a:p>
            <a:pPr marL="0" indent="0">
              <a:buNone/>
            </a:pPr>
            <a:r>
              <a:rPr lang="en-US" sz="1800" dirty="0" smtClean="0"/>
              <a:t>SELECT CREATE DELETE  DROP  UPDATE REPLACE  GRANT REVOKE UPDATE INSERT</a:t>
            </a:r>
          </a:p>
          <a:p>
            <a:pPr algn="r"/>
            <a:r>
              <a:rPr lang="he-IL" sz="1800" dirty="0" smtClean="0"/>
              <a:t>כאמור, אנחנו נתמקד בפקודות:   </a:t>
            </a:r>
            <a:r>
              <a:rPr lang="en-US" sz="1800" dirty="0" smtClean="0"/>
              <a:t>SELECT UPDATE DELETE INSERT</a:t>
            </a:r>
          </a:p>
          <a:p>
            <a:pPr algn="r"/>
            <a:r>
              <a:rPr lang="he-IL" sz="1800" dirty="0" smtClean="0"/>
              <a:t>אפילו מתוך אלה מה שיעניין אותנו יותר מכולן היא הפקודה: </a:t>
            </a:r>
            <a:r>
              <a:rPr lang="en-US" sz="1800" dirty="0" smtClean="0"/>
              <a:t>SELECT</a:t>
            </a:r>
            <a:r>
              <a:rPr lang="he-IL" sz="1800" dirty="0" smtClean="0"/>
              <a:t>.</a:t>
            </a:r>
          </a:p>
          <a:p>
            <a:pPr algn="r"/>
            <a:r>
              <a:rPr lang="he-IL" sz="1800" dirty="0" smtClean="0"/>
              <a:t>עכשיו תוכלו לשאול ובצדק, מדוע צריכים עוד 3 ימי עיון עבור פקודה אחת?</a:t>
            </a:r>
          </a:p>
          <a:p>
            <a:pPr algn="r"/>
            <a:r>
              <a:rPr lang="he-IL" sz="1800" dirty="0" smtClean="0"/>
              <a:t>התשובה היא שכדי להבין את הצורה המיטבית להשתמש ב- </a:t>
            </a:r>
            <a:r>
              <a:rPr lang="en-US" sz="1800" dirty="0" smtClean="0"/>
              <a:t>select</a:t>
            </a:r>
            <a:r>
              <a:rPr lang="he-IL" sz="1800" dirty="0" smtClean="0"/>
              <a:t> כדי לשלוף </a:t>
            </a:r>
            <a:br>
              <a:rPr lang="he-IL" sz="1800" dirty="0" smtClean="0"/>
            </a:br>
            <a:r>
              <a:rPr lang="he-IL" sz="1800" dirty="0" smtClean="0"/>
              <a:t>       את מה שרוצים, צריכים להבין קצת יותר גם את </a:t>
            </a:r>
            <a:r>
              <a:rPr lang="he-IL" sz="1800" b="1" dirty="0" smtClean="0"/>
              <a:t>מבנה בסיס הנתונים </a:t>
            </a:r>
            <a:r>
              <a:rPr lang="he-IL" sz="1800" dirty="0" smtClean="0"/>
              <a:t>וגם את </a:t>
            </a:r>
            <a:br>
              <a:rPr lang="he-IL" sz="1800" dirty="0" smtClean="0"/>
            </a:br>
            <a:r>
              <a:rPr lang="he-IL" sz="1800" dirty="0" smtClean="0"/>
              <a:t>       כל הדרכים שבהן פקודה זו יכולה להינתן.</a:t>
            </a:r>
          </a:p>
          <a:p>
            <a:pPr algn="r"/>
            <a:r>
              <a:rPr lang="he-IL" sz="1800" dirty="0" smtClean="0"/>
              <a:t>כאשר נגיע ליום השלישי או הרביעי של הקורס, ותראו אפשרויות רבות ומגוונות </a:t>
            </a:r>
            <a:br>
              <a:rPr lang="he-IL" sz="1800" dirty="0" smtClean="0"/>
            </a:br>
            <a:r>
              <a:rPr lang="he-IL" sz="1800" dirty="0" smtClean="0"/>
              <a:t>       לשלוף נתונים, תבינו מדוע גם קורס זה לא יהפוך אתכם למומחים גדולים </a:t>
            </a:r>
            <a:br>
              <a:rPr lang="he-IL" sz="1800" dirty="0" smtClean="0"/>
            </a:br>
            <a:r>
              <a:rPr lang="he-IL" sz="1800" dirty="0" smtClean="0"/>
              <a:t>       בתחום – תירגול חוזר ונישנה כן יכול לעשות זאת.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03923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77327"/>
          </a:xfrm>
        </p:spPr>
        <p:txBody>
          <a:bodyPr/>
          <a:lstStyle/>
          <a:p>
            <a:r>
              <a:rPr lang="he-IL" sz="3600" dirty="0" smtClean="0"/>
              <a:t>שבוע ראשון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51473"/>
            <a:ext cx="8042276" cy="4892128"/>
          </a:xfrm>
        </p:spPr>
        <p:txBody>
          <a:bodyPr/>
          <a:lstStyle/>
          <a:p>
            <a:pPr algn="r"/>
            <a:r>
              <a:rPr lang="he-IL" dirty="0" smtClean="0"/>
              <a:t>הנושאים שעליהם נדבר היום: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dirty="0" smtClean="0"/>
              <a:t>התפתחות הנושא של שמירת נתונים אלקטרונית.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dirty="0" smtClean="0"/>
              <a:t>סוגי המבנים השונים שבהם נישמרים נתונים.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dirty="0" smtClean="0"/>
              <a:t>בסיסי , או מסדי נתונים הירארכיים ויחסיים.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dirty="0" smtClean="0"/>
              <a:t>מושגי יסוד בבסיסי נתונים יחסיים: </a:t>
            </a:r>
            <a:r>
              <a:rPr lang="he-IL" dirty="0"/>
              <a:t> </a:t>
            </a:r>
            <a:r>
              <a:rPr lang="he-IL" dirty="0" smtClean="0"/>
              <a:t>סכמה </a:t>
            </a:r>
            <a:r>
              <a:rPr lang="en-US" dirty="0" smtClean="0"/>
              <a:t>ERD Instance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dirty="0"/>
              <a:t>יתרונות וחסרונות של שיטות איחסון נתונים</a:t>
            </a:r>
            <a:r>
              <a:rPr lang="he-IL" dirty="0" smtClean="0"/>
              <a:t>.</a:t>
            </a:r>
          </a:p>
          <a:p>
            <a:pPr marL="457200" indent="-457200" algn="r">
              <a:buFont typeface="+mj-lt"/>
              <a:buAutoNum type="arabicPeriod"/>
            </a:pPr>
            <a:r>
              <a:rPr lang="he-IL" dirty="0" smtClean="0"/>
              <a:t>מה זה </a:t>
            </a:r>
            <a:r>
              <a:rPr lang="en-US" dirty="0" smtClean="0"/>
              <a:t>SQL</a:t>
            </a:r>
            <a:r>
              <a:rPr lang="he-IL" dirty="0" smtClean="0"/>
              <a:t>? טבלאות, שורות, עמודות, מפתחות ועוד.</a:t>
            </a:r>
            <a:endParaRPr lang="he-IL" dirty="0"/>
          </a:p>
          <a:p>
            <a:pPr marL="457200" indent="-457200" algn="r">
              <a:buFont typeface="+mj-lt"/>
              <a:buAutoNum type="arabicPeriod"/>
            </a:pPr>
            <a:endParaRPr lang="he-IL" dirty="0" smtClean="0"/>
          </a:p>
        </p:txBody>
      </p:sp>
    </p:spTree>
    <p:extLst>
      <p:ext uri="{BB962C8B-B14F-4D97-AF65-F5344CB8AC3E}">
        <p14:creationId xmlns:p14="http://schemas.microsoft.com/office/powerpoint/2010/main" val="2026997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14406"/>
          </a:xfrm>
        </p:spPr>
        <p:txBody>
          <a:bodyPr/>
          <a:lstStyle/>
          <a:p>
            <a:r>
              <a:rPr lang="he-IL" sz="2400" dirty="0" smtClean="0"/>
              <a:t>מבנה בסיס הנתונים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35742"/>
            <a:ext cx="8042276" cy="5107859"/>
          </a:xfrm>
        </p:spPr>
        <p:txBody>
          <a:bodyPr>
            <a:normAutofit lnSpcReduction="10000"/>
          </a:bodyPr>
          <a:lstStyle/>
          <a:p>
            <a:pPr algn="r"/>
            <a:r>
              <a:rPr lang="he-IL" sz="1800" dirty="0" smtClean="0"/>
              <a:t>אנו רואים כאן דוגמה לטבלה של עובדים בחברה:</a:t>
            </a:r>
          </a:p>
          <a:p>
            <a:pPr marL="0" indent="0">
              <a:buNone/>
            </a:pPr>
            <a:r>
              <a:rPr lang="en-US" sz="1400" b="1" u="sng" dirty="0" smtClean="0"/>
              <a:t>| </a:t>
            </a:r>
            <a:r>
              <a:rPr lang="en-US" sz="1400" b="1" u="sng" dirty="0"/>
              <a:t>ID | NAME  </a:t>
            </a:r>
            <a:r>
              <a:rPr lang="he-IL" sz="1400" b="1" u="sng" dirty="0" smtClean="0"/>
              <a:t> </a:t>
            </a:r>
            <a:r>
              <a:rPr lang="en-US" sz="1400" b="1" u="sng" dirty="0" smtClean="0"/>
              <a:t> </a:t>
            </a:r>
            <a:r>
              <a:rPr lang="en-US" sz="1400" b="1" u="sng" dirty="0"/>
              <a:t>| AGE | ADDRESS   | SALARY  </a:t>
            </a:r>
            <a:r>
              <a:rPr lang="en-US" sz="1400" b="1" dirty="0" smtClean="0"/>
              <a:t>|</a:t>
            </a:r>
            <a:r>
              <a:rPr lang="he-IL" sz="1400" b="1" dirty="0" smtClean="0"/>
              <a:t/>
            </a:r>
            <a:br>
              <a:rPr lang="he-IL" sz="1400" b="1" dirty="0" smtClean="0"/>
            </a:br>
            <a:r>
              <a:rPr lang="hu-HU" sz="1400" dirty="0" smtClean="0"/>
              <a:t>| </a:t>
            </a:r>
            <a:r>
              <a:rPr lang="hu-HU" sz="1400" dirty="0"/>
              <a:t>1 </a:t>
            </a:r>
            <a:r>
              <a:rPr lang="he-IL" sz="1400" dirty="0" smtClean="0"/>
              <a:t> </a:t>
            </a:r>
            <a:r>
              <a:rPr lang="hu-HU" sz="1400" dirty="0" smtClean="0"/>
              <a:t> </a:t>
            </a:r>
            <a:r>
              <a:rPr lang="hu-HU" sz="1400" dirty="0"/>
              <a:t>| Ramesh | 32 </a:t>
            </a:r>
            <a:r>
              <a:rPr lang="he-IL" sz="1400" dirty="0" smtClean="0"/>
              <a:t>   </a:t>
            </a:r>
            <a:r>
              <a:rPr lang="hu-HU" sz="1400" dirty="0" smtClean="0"/>
              <a:t> </a:t>
            </a:r>
            <a:r>
              <a:rPr lang="hu-HU" sz="1400" dirty="0"/>
              <a:t>| </a:t>
            </a:r>
            <a:r>
              <a:rPr lang="hu-HU" sz="1400" dirty="0" smtClean="0"/>
              <a:t>Ahmedabad</a:t>
            </a:r>
            <a:r>
              <a:rPr lang="he-IL" sz="1400" dirty="0" smtClean="0"/>
              <a:t> </a:t>
            </a:r>
            <a:r>
              <a:rPr lang="hu-HU" sz="1400" dirty="0" smtClean="0"/>
              <a:t>| </a:t>
            </a:r>
            <a:r>
              <a:rPr lang="hu-HU" sz="1400" dirty="0"/>
              <a:t>2000.00 </a:t>
            </a:r>
            <a:r>
              <a:rPr lang="hu-HU" sz="1400" dirty="0" smtClean="0"/>
              <a:t>|</a:t>
            </a:r>
            <a:r>
              <a:rPr lang="he-IL" sz="1400" dirty="0" smtClean="0"/>
              <a:t/>
            </a:r>
            <a:br>
              <a:rPr lang="he-IL" sz="1400" dirty="0" smtClean="0"/>
            </a:br>
            <a:r>
              <a:rPr lang="tr-TR" sz="1400" dirty="0" smtClean="0"/>
              <a:t>| </a:t>
            </a:r>
            <a:r>
              <a:rPr lang="tr-TR" sz="1400" dirty="0"/>
              <a:t>2 </a:t>
            </a:r>
            <a:r>
              <a:rPr lang="he-IL" sz="1400" dirty="0" smtClean="0"/>
              <a:t> </a:t>
            </a:r>
            <a:r>
              <a:rPr lang="tr-TR" sz="1400" dirty="0" smtClean="0"/>
              <a:t> </a:t>
            </a:r>
            <a:r>
              <a:rPr lang="tr-TR" sz="1400" dirty="0"/>
              <a:t>| </a:t>
            </a:r>
            <a:r>
              <a:rPr lang="tr-TR" sz="1400" dirty="0" err="1" smtClean="0"/>
              <a:t>Khilan</a:t>
            </a:r>
            <a:r>
              <a:rPr lang="he-IL" sz="1400" dirty="0" smtClean="0"/>
              <a:t>    </a:t>
            </a:r>
            <a:r>
              <a:rPr lang="tr-TR" sz="1400" dirty="0" smtClean="0"/>
              <a:t> </a:t>
            </a:r>
            <a:r>
              <a:rPr lang="tr-TR" sz="1400" dirty="0"/>
              <a:t>| 25  </a:t>
            </a:r>
            <a:r>
              <a:rPr lang="he-IL" sz="1400" dirty="0" smtClean="0"/>
              <a:t>  </a:t>
            </a:r>
            <a:r>
              <a:rPr lang="tr-TR" sz="1400" dirty="0" smtClean="0"/>
              <a:t>| </a:t>
            </a:r>
            <a:r>
              <a:rPr lang="tr-TR" sz="1400" dirty="0"/>
              <a:t>Delhi   </a:t>
            </a:r>
            <a:r>
              <a:rPr lang="he-IL" sz="1400" dirty="0" smtClean="0"/>
              <a:t>         </a:t>
            </a:r>
            <a:r>
              <a:rPr lang="tr-TR" sz="1400" dirty="0" smtClean="0"/>
              <a:t>  </a:t>
            </a:r>
            <a:r>
              <a:rPr lang="tr-TR" sz="1400" dirty="0"/>
              <a:t>| 1500.00 </a:t>
            </a:r>
            <a:r>
              <a:rPr lang="tr-TR" sz="1400" dirty="0" smtClean="0"/>
              <a:t>|</a:t>
            </a:r>
            <a:r>
              <a:rPr lang="he-IL" sz="1400" dirty="0" smtClean="0"/>
              <a:t/>
            </a:r>
            <a:br>
              <a:rPr lang="he-IL" sz="1400" dirty="0" smtClean="0"/>
            </a:br>
            <a:r>
              <a:rPr lang="fi-FI" sz="1400" dirty="0" smtClean="0"/>
              <a:t>| </a:t>
            </a:r>
            <a:r>
              <a:rPr lang="fi-FI" sz="1400" dirty="0"/>
              <a:t>3  | </a:t>
            </a:r>
            <a:r>
              <a:rPr lang="fi-FI" sz="1400" dirty="0" err="1" smtClean="0"/>
              <a:t>kaushik</a:t>
            </a:r>
            <a:r>
              <a:rPr lang="he-IL" sz="1400" dirty="0" smtClean="0"/>
              <a:t>   </a:t>
            </a:r>
            <a:r>
              <a:rPr lang="fi-FI" sz="1400" dirty="0" smtClean="0"/>
              <a:t>| </a:t>
            </a:r>
            <a:r>
              <a:rPr lang="fi-FI" sz="1400" dirty="0"/>
              <a:t>23  </a:t>
            </a:r>
            <a:r>
              <a:rPr lang="he-IL" sz="1400" dirty="0" smtClean="0"/>
              <a:t>  </a:t>
            </a:r>
            <a:r>
              <a:rPr lang="fi-FI" sz="1400" dirty="0" smtClean="0"/>
              <a:t>| </a:t>
            </a:r>
            <a:r>
              <a:rPr lang="fi-FI" sz="1400" dirty="0"/>
              <a:t>Kota    </a:t>
            </a:r>
            <a:r>
              <a:rPr lang="he-IL" sz="1400" dirty="0" smtClean="0"/>
              <a:t>         </a:t>
            </a:r>
            <a:r>
              <a:rPr lang="fi-FI" sz="1400" dirty="0" smtClean="0"/>
              <a:t>  </a:t>
            </a:r>
            <a:r>
              <a:rPr lang="fi-FI" sz="1400" dirty="0"/>
              <a:t>| 2000.00 </a:t>
            </a:r>
            <a:r>
              <a:rPr lang="fi-FI" sz="1400" dirty="0" smtClean="0"/>
              <a:t>|</a:t>
            </a:r>
            <a:endParaRPr lang="he-IL" sz="1400" dirty="0" smtClean="0"/>
          </a:p>
          <a:p>
            <a:pPr algn="r">
              <a:buFont typeface="Arial"/>
              <a:buChar char="•"/>
            </a:pPr>
            <a:r>
              <a:rPr lang="he-IL" sz="1400" dirty="0" smtClean="0"/>
              <a:t>אחד הדברים החשובים בתיכנון טבלאות, זו בחירה נכונה של עמודה (או עמודות) עבור מפתח ראשי, או</a:t>
            </a:r>
            <a:br>
              <a:rPr lang="he-IL" sz="1400" dirty="0" smtClean="0"/>
            </a:br>
            <a:r>
              <a:rPr lang="he-IL" sz="1400" dirty="0" smtClean="0"/>
              <a:t>         באנגלית: </a:t>
            </a:r>
            <a:r>
              <a:rPr lang="en-US" sz="1400" dirty="0" smtClean="0"/>
              <a:t>Primary key</a:t>
            </a:r>
            <a:r>
              <a:rPr lang="he-IL" sz="1400" dirty="0" smtClean="0"/>
              <a:t>.</a:t>
            </a:r>
          </a:p>
          <a:p>
            <a:pPr algn="r">
              <a:buFont typeface="Arial"/>
              <a:buChar char="•"/>
            </a:pPr>
            <a:r>
              <a:rPr lang="he-IL" sz="1400" dirty="0" smtClean="0"/>
              <a:t>מה ניראה לכם כמועמד טבעי למפתח ראשי?  (מפתח ראשי אמור להיות יחודי – כלומר בכל שורה הוא </a:t>
            </a:r>
            <a:br>
              <a:rPr lang="he-IL" sz="1400" dirty="0" smtClean="0"/>
            </a:br>
            <a:r>
              <a:rPr lang="he-IL" sz="1400" dirty="0" smtClean="0"/>
              <a:t>         שונה מכל יתר השורות. </a:t>
            </a:r>
          </a:p>
          <a:p>
            <a:pPr algn="r">
              <a:buFont typeface="Arial"/>
              <a:buChar char="•"/>
            </a:pPr>
            <a:r>
              <a:rPr lang="he-IL" sz="1400" dirty="0" smtClean="0"/>
              <a:t>על מנת לראות דוגמה של טבלה עם שני שדות, שיחד משמשים כמפתח ראש, ניזכר שוב בטבלת</a:t>
            </a:r>
            <a:br>
              <a:rPr lang="he-IL" sz="1400" dirty="0" smtClean="0"/>
            </a:br>
            <a:r>
              <a:rPr lang="he-IL" sz="1400" dirty="0" smtClean="0"/>
              <a:t>          ההזמנות משקף 14, או ליתר דיוק, לטבלת פירוט מוצרי ההזמנה.</a:t>
            </a:r>
          </a:p>
          <a:p>
            <a:pPr marL="0" indent="0">
              <a:buNone/>
            </a:pPr>
            <a:r>
              <a:rPr lang="en-US" sz="1400" b="1" u="sng" dirty="0" err="1"/>
              <a:t>Order_number</a:t>
            </a:r>
            <a:r>
              <a:rPr lang="en-US" sz="1400" b="1" u="sng" dirty="0"/>
              <a:t>  </a:t>
            </a:r>
            <a:r>
              <a:rPr lang="he-IL" sz="1400" b="1" u="sng" dirty="0" smtClean="0"/>
              <a:t>     </a:t>
            </a:r>
            <a:r>
              <a:rPr lang="en-US" sz="1400" b="1" u="sng" dirty="0" err="1" smtClean="0"/>
              <a:t>Line_number</a:t>
            </a:r>
            <a:r>
              <a:rPr lang="he-IL" sz="1400" b="1" u="sng" dirty="0" smtClean="0"/>
              <a:t>      </a:t>
            </a:r>
            <a:r>
              <a:rPr lang="en-US" sz="1400" b="1" u="sng" dirty="0" smtClean="0"/>
              <a:t>   </a:t>
            </a:r>
            <a:r>
              <a:rPr lang="en-US" sz="1400" b="1" u="sng" dirty="0" err="1" smtClean="0"/>
              <a:t>Item_name</a:t>
            </a:r>
            <a:r>
              <a:rPr lang="he-IL" sz="1400" b="1" u="sng" dirty="0" smtClean="0"/>
              <a:t>    </a:t>
            </a:r>
            <a:r>
              <a:rPr lang="en-US" sz="1400" b="1" u="sng" dirty="0" smtClean="0"/>
              <a:t>  </a:t>
            </a:r>
            <a:r>
              <a:rPr lang="en-US" sz="1400" b="1" u="sng" dirty="0"/>
              <a:t>Quantity</a:t>
            </a:r>
          </a:p>
          <a:p>
            <a:pPr marL="0" indent="0">
              <a:buNone/>
            </a:pPr>
            <a:r>
              <a:rPr lang="he-IL" sz="1600" baseline="30000" dirty="0" smtClean="0"/>
              <a:t>  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>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7777  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        </a:t>
            </a:r>
            <a:r>
              <a:rPr lang="en-US" sz="1600" b="1" baseline="30000" dirty="0">
                <a:solidFill>
                  <a:srgbClr val="FF0000"/>
                </a:solidFill>
              </a:rPr>
              <a:t>001        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>                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   Microwave    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>     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 12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/>
            </a:r>
            <a:br>
              <a:rPr lang="he-IL" sz="1600" b="1" baseline="30000" dirty="0" smtClean="0">
                <a:solidFill>
                  <a:srgbClr val="FF0000"/>
                </a:solidFill>
              </a:rPr>
            </a:br>
            <a:r>
              <a:rPr lang="he-IL" sz="1600" b="1" dirty="0" smtClean="0">
                <a:solidFill>
                  <a:srgbClr val="FF0000"/>
                </a:solidFill>
              </a:rPr>
              <a:t>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7777          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>                               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002         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>                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  Iron</a:t>
            </a:r>
            <a:r>
              <a:rPr lang="en-US" sz="1600" b="1" dirty="0" smtClean="0">
                <a:solidFill>
                  <a:srgbClr val="FF0000"/>
                </a:solidFill>
              </a:rPr>
              <a:t>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    </a:t>
            </a:r>
            <a:r>
              <a:rPr lang="he-IL" sz="1600" b="1" baseline="30000" dirty="0" smtClean="0">
                <a:solidFill>
                  <a:srgbClr val="FF0000"/>
                </a:solidFill>
              </a:rPr>
              <a:t>               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 </a:t>
            </a:r>
            <a:r>
              <a:rPr lang="en-US" sz="1600" b="1" baseline="30000" dirty="0">
                <a:solidFill>
                  <a:srgbClr val="FF0000"/>
                </a:solidFill>
              </a:rPr>
              <a:t>15 </a:t>
            </a:r>
            <a:endParaRPr lang="he-IL" sz="1600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he-IL" sz="1600" dirty="0" smtClean="0">
                <a:solidFill>
                  <a:schemeClr val="tx1"/>
                </a:solidFill>
              </a:rPr>
              <a:t> מה יהיה המפתח הייחודי של טבלה זו?</a:t>
            </a:r>
            <a:endParaRPr lang="he-IL" sz="1600" baseline="300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431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15134"/>
          </a:xfrm>
        </p:spPr>
        <p:txBody>
          <a:bodyPr/>
          <a:lstStyle/>
          <a:p>
            <a:r>
              <a:rPr lang="he-IL" sz="2400" dirty="0" smtClean="0"/>
              <a:t>מפתח זר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76710"/>
            <a:ext cx="8042276" cy="5066891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מפתח זר מוגדר בטבלה כשדה, או קבוצה של שדות, שמהווים מפתח ראשי </a:t>
            </a:r>
            <a:br>
              <a:rPr lang="he-IL" sz="1800" dirty="0" smtClean="0"/>
            </a:br>
            <a:r>
              <a:rPr lang="he-IL" sz="1800" dirty="0" smtClean="0"/>
              <a:t>        בטבלה אחרת של בסיס הנתונים. באנגלית זה ניקרא: </a:t>
            </a:r>
            <a:r>
              <a:rPr lang="en-US" sz="1800" dirty="0" smtClean="0"/>
              <a:t>Foreign key</a:t>
            </a:r>
            <a:endParaRPr lang="he-IL" sz="1800" dirty="0" smtClean="0"/>
          </a:p>
          <a:p>
            <a:pPr algn="r"/>
            <a:r>
              <a:rPr lang="he-IL" sz="1800" dirty="0" smtClean="0"/>
              <a:t>לפני שניראה דוגמה, מהי המשמעות של מפתח זר ומה תפקידו?</a:t>
            </a:r>
          </a:p>
          <a:p>
            <a:pPr algn="r"/>
            <a:r>
              <a:rPr lang="he-IL" sz="1800" dirty="0" smtClean="0"/>
              <a:t>ובכן, מפתחות ראשיים ומפתחות זרים הם בעצם הסיבה שיש קשר בין הטבלאות</a:t>
            </a:r>
            <a:br>
              <a:rPr lang="he-IL" sz="1800" dirty="0" smtClean="0"/>
            </a:br>
            <a:r>
              <a:rPr lang="he-IL" sz="1800" dirty="0" smtClean="0"/>
              <a:t>       של בסיס הנתונים היחסי.</a:t>
            </a:r>
          </a:p>
          <a:p>
            <a:pPr algn="r"/>
            <a:r>
              <a:rPr lang="he-IL" sz="1800" dirty="0" smtClean="0"/>
              <a:t>במילים אחרות, מה ש ׳קושר׳ את הטבלאות בבסיס הנתונים איננו משהו פיזי. </a:t>
            </a:r>
            <a:br>
              <a:rPr lang="he-IL" sz="1800" dirty="0" smtClean="0"/>
            </a:br>
            <a:r>
              <a:rPr lang="he-IL" sz="1800" dirty="0" smtClean="0"/>
              <a:t>       אם תזכרו מה שהיה בשקף מספר 12, אמרנו שהקשר הוא לוגי.</a:t>
            </a:r>
          </a:p>
          <a:p>
            <a:pPr algn="r"/>
            <a:r>
              <a:rPr lang="he-IL" sz="1800" dirty="0" smtClean="0"/>
              <a:t>אם כך, כעת כבר אפשר לסכם ולומר שבסיס נתונים יחסי מורכב מאוסף </a:t>
            </a:r>
            <a:br>
              <a:rPr lang="he-IL" sz="1800" dirty="0" smtClean="0"/>
            </a:br>
            <a:r>
              <a:rPr lang="he-IL" sz="1800" dirty="0" smtClean="0"/>
              <a:t>       טבלאות, ללא קשרים פיזיים, אלא מה שמחבר ביניהן הם הנתונים עצמם.</a:t>
            </a:r>
          </a:p>
          <a:p>
            <a:pPr algn="r"/>
            <a:r>
              <a:rPr lang="he-IL" sz="1800" dirty="0" smtClean="0"/>
              <a:t>כאשר אנו יוצרים את בסיס הנתונים, אנו מתכננים אותו עם כל הקשרים</a:t>
            </a:r>
            <a:br>
              <a:rPr lang="he-IL" sz="1800" dirty="0" smtClean="0"/>
            </a:br>
            <a:r>
              <a:rPr lang="he-IL" sz="1800" dirty="0" smtClean="0"/>
              <a:t>       הלוגיים ההיגיוניים בין הטבלאות השונות, על מנת להשיג ׳הרמוניה</a:t>
            </a:r>
            <a:br>
              <a:rPr lang="he-IL" sz="1800" dirty="0" smtClean="0"/>
            </a:br>
            <a:r>
              <a:rPr lang="he-IL" sz="1800" dirty="0" smtClean="0"/>
              <a:t>       פואטית׳</a:t>
            </a:r>
            <a:r>
              <a:rPr lang="he-IL" sz="1800" dirty="0"/>
              <a:t> </a:t>
            </a:r>
            <a:r>
              <a:rPr lang="he-IL" sz="1800" dirty="0" smtClean="0"/>
              <a:t>שתיתן לנו גישה נוחה לכל נתון שנירצה. </a:t>
            </a:r>
            <a:r>
              <a:rPr lang="he-IL" sz="1800" smtClean="0"/>
              <a:t>לפחות על פי מה שאנו </a:t>
            </a:r>
            <a:br>
              <a:rPr lang="he-IL" sz="1800" smtClean="0"/>
            </a:br>
            <a:r>
              <a:rPr lang="he-IL" sz="1800" smtClean="0"/>
              <a:t>       יודעים לגבי הדרישות העכשוויות מהמערכת.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07183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425005"/>
          </a:xfrm>
        </p:spPr>
        <p:txBody>
          <a:bodyPr/>
          <a:lstStyle/>
          <a:p>
            <a:r>
              <a:rPr lang="he-IL" sz="2400" dirty="0" smtClean="0"/>
              <a:t>דוגמה להרמוניה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753806"/>
            <a:ext cx="8042276" cy="5189795"/>
          </a:xfrm>
        </p:spPr>
        <p:txBody>
          <a:bodyPr>
            <a:normAutofit lnSpcReduction="10000"/>
          </a:bodyPr>
          <a:lstStyle/>
          <a:p>
            <a:pPr algn="r"/>
            <a:r>
              <a:rPr lang="he-IL" sz="1800" dirty="0" smtClean="0"/>
              <a:t>נתבונן בצמד הטבלאות הבאות: הזמנות ולקוחות:</a:t>
            </a:r>
          </a:p>
          <a:p>
            <a:pPr marL="0" indent="0">
              <a:buNone/>
            </a:pPr>
            <a:r>
              <a:rPr lang="en-US" sz="1800" b="1" dirty="0" err="1" smtClean="0"/>
              <a:t>Order_table</a:t>
            </a:r>
            <a:r>
              <a:rPr lang="he-IL" sz="1800" b="1" dirty="0" smtClean="0"/>
              <a:t> </a:t>
            </a:r>
            <a:r>
              <a:rPr lang="en-US" sz="1800" b="1" dirty="0" smtClean="0"/>
              <a:t>                                                                      </a:t>
            </a:r>
            <a:r>
              <a:rPr lang="en-US" sz="1800" b="1" dirty="0" err="1" smtClean="0"/>
              <a:t>Customer_table</a:t>
            </a:r>
            <a:endParaRPr lang="en-US" sz="1800" b="1" baseline="30000" dirty="0"/>
          </a:p>
          <a:p>
            <a:pPr marL="0" indent="0">
              <a:buNone/>
            </a:pPr>
            <a:r>
              <a:rPr lang="en-US" sz="1800" baseline="30000" dirty="0" err="1"/>
              <a:t>order_id</a:t>
            </a:r>
            <a:r>
              <a:rPr lang="en-US" sz="1800" baseline="30000" dirty="0"/>
              <a:t>  |  </a:t>
            </a:r>
            <a:r>
              <a:rPr lang="en-US" sz="1800" baseline="30000" dirty="0" err="1"/>
              <a:t>item_name</a:t>
            </a:r>
            <a:r>
              <a:rPr lang="en-US" sz="1800" baseline="30000" dirty="0"/>
              <a:t> |  quantity | </a:t>
            </a:r>
            <a:r>
              <a:rPr lang="en-US" sz="1800" baseline="30000" dirty="0" err="1"/>
              <a:t>customer_id</a:t>
            </a:r>
            <a:r>
              <a:rPr lang="en-US" sz="1800" baseline="30000" dirty="0"/>
              <a:t>              </a:t>
            </a:r>
            <a:r>
              <a:rPr lang="en-US" sz="1800" baseline="30000" dirty="0" smtClean="0"/>
              <a:t>   </a:t>
            </a:r>
            <a:r>
              <a:rPr lang="en-US" sz="1800" baseline="30000" dirty="0"/>
              <a:t>|</a:t>
            </a:r>
            <a:r>
              <a:rPr lang="en-US" sz="1800" baseline="30000" dirty="0" err="1"/>
              <a:t>customer_id</a:t>
            </a:r>
            <a:r>
              <a:rPr lang="en-US" sz="1800" baseline="30000" dirty="0"/>
              <a:t> |    </a:t>
            </a:r>
            <a:r>
              <a:rPr lang="en-US" sz="1800" baseline="30000" dirty="0" err="1"/>
              <a:t>credit_card</a:t>
            </a:r>
            <a:r>
              <a:rPr lang="en-US" sz="1800" baseline="30000" dirty="0"/>
              <a:t> ——</a:t>
            </a:r>
            <a:r>
              <a:rPr lang="en-US" sz="1800" baseline="30000" dirty="0" smtClean="0"/>
              <a:t>—--—</a:t>
            </a:r>
            <a:r>
              <a:rPr lang="en-US" sz="1800" baseline="30000" dirty="0"/>
              <a:t>+———</a:t>
            </a:r>
            <a:r>
              <a:rPr lang="en-US" sz="1800" baseline="30000" dirty="0" smtClean="0"/>
              <a:t>—--—</a:t>
            </a:r>
            <a:r>
              <a:rPr lang="en-US" sz="1800" baseline="30000" dirty="0"/>
              <a:t>-+—</a:t>
            </a:r>
            <a:r>
              <a:rPr lang="en-US" sz="1800" baseline="30000" dirty="0" smtClean="0"/>
              <a:t>—--—</a:t>
            </a:r>
            <a:r>
              <a:rPr lang="en-US" sz="1800" baseline="30000" dirty="0"/>
              <a:t>—+——————           </a:t>
            </a:r>
            <a:r>
              <a:rPr lang="en-US" sz="1800" baseline="30000" dirty="0" smtClean="0"/>
              <a:t>       +</a:t>
            </a:r>
            <a:r>
              <a:rPr lang="en-US" sz="1800" baseline="30000" dirty="0"/>
              <a:t>————-</a:t>
            </a:r>
            <a:r>
              <a:rPr lang="en-US" sz="1800" baseline="30000" dirty="0" smtClean="0"/>
              <a:t>—--+</a:t>
            </a:r>
            <a:r>
              <a:rPr lang="en-US" sz="1800" baseline="30000" dirty="0"/>
              <a:t>——————-— 00234       Mac laptop         3           002                           </a:t>
            </a:r>
            <a:r>
              <a:rPr lang="en-US" sz="1800" baseline="30000" dirty="0" smtClean="0"/>
              <a:t>   </a:t>
            </a:r>
            <a:r>
              <a:rPr lang="en-US" sz="1800" baseline="30000" dirty="0"/>
              <a:t>|  001               2368871717178  06555       Flashlight          10          002                           </a:t>
            </a:r>
            <a:r>
              <a:rPr lang="en-US" sz="1800" baseline="30000" dirty="0" smtClean="0"/>
              <a:t>   </a:t>
            </a:r>
            <a:r>
              <a:rPr lang="en-US" sz="1800" baseline="30000" dirty="0"/>
              <a:t>|  002               1872993655449   09811       Pencil                17          001                           </a:t>
            </a:r>
            <a:r>
              <a:rPr lang="en-US" sz="1800" baseline="30000" dirty="0" smtClean="0"/>
              <a:t>   </a:t>
            </a:r>
            <a:r>
              <a:rPr lang="en-US" sz="1800" baseline="30000" dirty="0"/>
              <a:t>|  003               1872993655440 </a:t>
            </a:r>
            <a:endParaRPr lang="en-US" sz="1800" baseline="30000" dirty="0" smtClean="0"/>
          </a:p>
          <a:p>
            <a:pPr marL="0" indent="0" algn="r">
              <a:buNone/>
            </a:pPr>
            <a:r>
              <a:rPr lang="he-IL" sz="1800" dirty="0" smtClean="0"/>
              <a:t>בטבלת ההזמנות יש לנו מפתח ראשי בשם:   </a:t>
            </a:r>
            <a:r>
              <a:rPr lang="en-US" sz="1800" dirty="0" err="1" smtClean="0"/>
              <a:t>order_id</a:t>
            </a:r>
            <a:r>
              <a:rPr lang="he-IL" sz="1800" dirty="0" smtClean="0"/>
              <a:t>  מספר יחודי של זיהוי הזמנה</a:t>
            </a:r>
            <a:endParaRPr lang="en-US" sz="1800" dirty="0" smtClean="0"/>
          </a:p>
          <a:p>
            <a:pPr marL="0" indent="0" algn="r">
              <a:buNone/>
            </a:pPr>
            <a:r>
              <a:rPr lang="he-IL" sz="1800" dirty="0" smtClean="0"/>
              <a:t>בטבלת הלקוחות יש לנו מפתח ראשי שהוא מספר זיהוי הלקוח: </a:t>
            </a:r>
            <a:r>
              <a:rPr lang="en-US" sz="1800" dirty="0" err="1" smtClean="0"/>
              <a:t>customer_id</a:t>
            </a:r>
            <a:endParaRPr lang="en-US" sz="1800" dirty="0" smtClean="0"/>
          </a:p>
          <a:p>
            <a:pPr marL="0" indent="0" algn="r">
              <a:buNone/>
            </a:pPr>
            <a:r>
              <a:rPr lang="en-US" sz="1800" dirty="0"/>
              <a:t> </a:t>
            </a:r>
            <a:r>
              <a:rPr lang="he-IL" sz="1800" dirty="0" smtClean="0"/>
              <a:t>שימו לב שגם בטבלת ההזמנות ישנו שדה בשם: </a:t>
            </a:r>
            <a:r>
              <a:rPr lang="en-US" sz="1800" dirty="0" err="1" smtClean="0"/>
              <a:t>customer_id</a:t>
            </a:r>
            <a:r>
              <a:rPr lang="he-IL" sz="1800" dirty="0" smtClean="0"/>
              <a:t>. על פי התיכנון של </a:t>
            </a:r>
            <a:br>
              <a:rPr lang="he-IL" sz="1800" dirty="0" smtClean="0"/>
            </a:br>
            <a:r>
              <a:rPr lang="he-IL" sz="1800" dirty="0" smtClean="0"/>
              <a:t>  בסיס נתונים זה, השדה הזה הוגדר בטבלת ההזמנות כמפתח זר שמתייחס למפתח</a:t>
            </a:r>
            <a:br>
              <a:rPr lang="he-IL" sz="1800" dirty="0" smtClean="0"/>
            </a:br>
            <a:r>
              <a:rPr lang="he-IL" sz="1800" dirty="0" smtClean="0"/>
              <a:t>  הראשי של טבלת הלקוחות.</a:t>
            </a:r>
          </a:p>
          <a:p>
            <a:pPr marL="0" indent="0" algn="r">
              <a:buNone/>
            </a:pPr>
            <a:r>
              <a:rPr lang="he-IL" sz="1800" dirty="0" smtClean="0"/>
              <a:t>שם השדה: </a:t>
            </a:r>
            <a:r>
              <a:rPr lang="en-US" sz="1800" dirty="0" err="1" smtClean="0"/>
              <a:t>customer_id</a:t>
            </a:r>
            <a:r>
              <a:rPr lang="he-IL" sz="1800" dirty="0" smtClean="0"/>
              <a:t> אינו חייב להיות אותו שם בין הטבלאות , למרות שבהרבה מקרים בוחרים אותו שם. כאשר נגדיר בעצמנו טבלאות, ניראה כיצד יוצרים את הקשר הגורדי הזה בין הטבלאות.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63075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498747"/>
          </a:xfrm>
        </p:spPr>
        <p:txBody>
          <a:bodyPr/>
          <a:lstStyle/>
          <a:p>
            <a:r>
              <a:rPr lang="he-IL" sz="2400" dirty="0" smtClean="0"/>
              <a:t>דוגמה לשימוש בקשר שבין הזמנות ללקוחות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11161"/>
            <a:ext cx="8042276" cy="5132440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בואו ניקח בעיה ׳מהחיים׳. נניח שנפלה טעות בהזמנה מספר 00234 ובמקום 3 </a:t>
            </a:r>
            <a:br>
              <a:rPr lang="he-IL" sz="1800" dirty="0" smtClean="0"/>
            </a:br>
            <a:r>
              <a:rPr lang="he-IL" sz="1800" dirty="0" smtClean="0"/>
              <a:t>       מחשבי מק, צויינו 2 מחשבים, אבל הלקוח חוייב עבור שלושה.</a:t>
            </a:r>
          </a:p>
          <a:p>
            <a:pPr algn="r"/>
            <a:r>
              <a:rPr lang="he-IL" sz="1800" dirty="0" smtClean="0"/>
              <a:t>אין לנו מחשב שלישי במלאי כרגע ולכן נירצה לזכות את הלקוח,כל עוד הוא לא</a:t>
            </a:r>
            <a:br>
              <a:rPr lang="he-IL" sz="1800" dirty="0" smtClean="0"/>
            </a:br>
            <a:r>
              <a:rPr lang="he-IL" sz="1800" dirty="0" smtClean="0"/>
              <a:t>       מקבל את כל ההזמנה.</a:t>
            </a:r>
          </a:p>
          <a:p>
            <a:pPr algn="r"/>
            <a:r>
              <a:rPr lang="he-IL" sz="1800" dirty="0" smtClean="0"/>
              <a:t>אפשרות אחת זהליצור שוב קשר עם הלקוח, ולבקש ממנו שוב את כרטיס </a:t>
            </a:r>
            <a:br>
              <a:rPr lang="he-IL" sz="1800" dirty="0" smtClean="0"/>
            </a:br>
            <a:r>
              <a:rPr lang="he-IL" sz="1800" dirty="0" smtClean="0"/>
              <a:t>       האשראי כדי לזכותו, ואז לעצבן אותו עד מוות, כי לא רק שלא שולחים לו </a:t>
            </a:r>
            <a:br>
              <a:rPr lang="he-IL" sz="1800" dirty="0" smtClean="0"/>
            </a:br>
            <a:r>
              <a:rPr lang="he-IL" sz="1800" dirty="0" smtClean="0"/>
              <a:t>       3 מחשבים גם מחייבים אותו ב-3?  </a:t>
            </a:r>
            <a:r>
              <a:rPr lang="he-IL" sz="1800" dirty="0"/>
              <a:t> </a:t>
            </a:r>
            <a:r>
              <a:rPr lang="he-IL" sz="1800" dirty="0" smtClean="0"/>
              <a:t>זו לא אפשרות שתביא לקוחות חוזרים.</a:t>
            </a:r>
          </a:p>
          <a:p>
            <a:pPr algn="r"/>
            <a:r>
              <a:rPr lang="he-IL" sz="1800" dirty="0" smtClean="0"/>
              <a:t>בשביל מה יש לנו בסיס נתונים? מדוע שלא ניקח את מספר זיהוי הלקוח – 002 </a:t>
            </a:r>
            <a:br>
              <a:rPr lang="he-IL" sz="1800" dirty="0" smtClean="0"/>
            </a:br>
            <a:r>
              <a:rPr lang="he-IL" sz="1800" dirty="0" smtClean="0"/>
              <a:t>       במקרה הנ״ל, ואיתו ניגש לטבלת הלקוחות, ומשם נישלוף את מספר כרטיס</a:t>
            </a:r>
            <a:br>
              <a:rPr lang="he-IL" sz="1800" dirty="0" smtClean="0"/>
            </a:br>
            <a:r>
              <a:rPr lang="he-IL" sz="1800" dirty="0" smtClean="0"/>
              <a:t>       האשראי שהוא</a:t>
            </a:r>
            <a:r>
              <a:rPr lang="he-IL" sz="1800" dirty="0"/>
              <a:t>:  1872993655449 </a:t>
            </a:r>
            <a:endParaRPr lang="he-IL" sz="1800" dirty="0" smtClean="0"/>
          </a:p>
          <a:p>
            <a:pPr algn="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59709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2800" dirty="0" smtClean="0"/>
              <a:t>מהם נתונים, היכן וכיצד הם מאוחסנים 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he-IL" sz="1600" dirty="0" smtClean="0"/>
              <a:t>נתונים הם כל מידע בעל ערך שאותו נירצה לשמור ולעיין בו שוב, למשל המצגת הזו.</a:t>
            </a:r>
          </a:p>
          <a:p>
            <a:pPr algn="r"/>
            <a:r>
              <a:rPr lang="he-IL" sz="1600" dirty="0" smtClean="0"/>
              <a:t>אם כתבנו מכתב בעזרת מעבד תמלילים ומעבר להדפסתו נירצה לשמור את תוכנו.</a:t>
            </a:r>
          </a:p>
          <a:p>
            <a:pPr algn="r"/>
            <a:r>
              <a:rPr lang="he-IL" sz="1600" dirty="0" smtClean="0"/>
              <a:t>רובנו יודעים מהו קובץ – אוסף של נתונים. זוהי ישות שניתן לשמור על הדיסק הקשיח, או</a:t>
            </a:r>
            <a:br>
              <a:rPr lang="he-IL" sz="1600" dirty="0" smtClean="0"/>
            </a:br>
            <a:r>
              <a:rPr lang="he-IL" sz="1600" dirty="0" smtClean="0"/>
              <a:t>         לשלוח בדואר אלקטרוני.</a:t>
            </a:r>
          </a:p>
          <a:p>
            <a:pPr algn="r"/>
            <a:r>
              <a:rPr lang="he-IL" sz="1600" dirty="0" smtClean="0"/>
              <a:t>חלקנו גם יודעים שאפשר לסדר את הדיסק הקשיח בעזרת תיקיות ובהן קבצים , בצורה </a:t>
            </a:r>
            <a:br>
              <a:rPr lang="he-IL" sz="1600" dirty="0" smtClean="0"/>
            </a:br>
            <a:r>
              <a:rPr lang="he-IL" sz="1600" dirty="0" smtClean="0"/>
              <a:t>        הירארכית, למשל תיקיה ראשית בשם: ׳מכתבים׳ ותחתיה 2 תיקיות משנה: ׳מכתבים </a:t>
            </a:r>
            <a:br>
              <a:rPr lang="he-IL" sz="1600" dirty="0" smtClean="0"/>
            </a:br>
            <a:r>
              <a:rPr lang="he-IL" sz="1600" dirty="0" smtClean="0"/>
              <a:t>        לחברים׳, ו ׳מכתבים לרשויות׳.</a:t>
            </a:r>
          </a:p>
          <a:p>
            <a:pPr algn="r"/>
            <a:r>
              <a:rPr lang="he-IL" sz="1600" dirty="0" smtClean="0"/>
              <a:t>אם למשל היינו רוצים לשמור בקובץ רשימה של מסעדות ועבור כל מסעדה תיאור של מחיר </a:t>
            </a:r>
            <a:br>
              <a:rPr lang="he-IL" sz="1600" dirty="0" smtClean="0"/>
            </a:br>
            <a:r>
              <a:rPr lang="he-IL" sz="1600" dirty="0" smtClean="0"/>
              <a:t>         ממוצע וציון שנתנו לה – מה השוני בין קובץ כזה לקובץ שהוא מכתב?</a:t>
            </a:r>
          </a:p>
          <a:p>
            <a:pPr algn="r"/>
            <a:r>
              <a:rPr lang="he-IL" sz="1600" dirty="0" smtClean="0"/>
              <a:t>כדי להבין את ההבדל, תארו לכם שכל ביקור במסעדה היינו מתעדים בקובץ הנ״ל ואחרי </a:t>
            </a:r>
            <a:br>
              <a:rPr lang="he-IL" sz="1600" dirty="0" smtClean="0"/>
            </a:br>
            <a:r>
              <a:rPr lang="he-IL" sz="1600" dirty="0" smtClean="0"/>
              <a:t>        שנה היו לנו 200 מסעדות – איך היינו מוצאים את המסעדה בעלת הציון הגבוה ביותר?</a:t>
            </a:r>
          </a:p>
          <a:p>
            <a:pPr algn="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4466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65545"/>
          </a:xfrm>
        </p:spPr>
        <p:txBody>
          <a:bodyPr/>
          <a:lstStyle/>
          <a:p>
            <a:r>
              <a:rPr lang="he-IL" sz="2800" dirty="0" smtClean="0"/>
              <a:t>מיון קבצים ועידכונם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90653"/>
            <a:ext cx="8042276" cy="4852948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מה אם היתה לנו רשימה של 2000 מסעדות – אולי היה כדאי למיינם לפי ציון?</a:t>
            </a:r>
          </a:p>
          <a:p>
            <a:pPr algn="r"/>
            <a:r>
              <a:rPr lang="he-IL" sz="1800" dirty="0" smtClean="0"/>
              <a:t>אולי במקום קובץ בפורמט חופשי כמו מכתב, היה כדאי לשמור את הרשימה </a:t>
            </a:r>
            <a:br>
              <a:rPr lang="he-IL" sz="1800" dirty="0" smtClean="0"/>
            </a:br>
            <a:r>
              <a:rPr lang="he-IL" sz="1800" dirty="0" smtClean="0"/>
              <a:t>       כקובץ אקסל? – הרעיון שכל שורה תהיה לה משמעות בפני עצמה – רשומה.</a:t>
            </a:r>
          </a:p>
          <a:p>
            <a:pPr algn="r"/>
            <a:r>
              <a:rPr lang="he-IL" sz="1800" dirty="0" smtClean="0"/>
              <a:t>נרחיב את הרעיון – נניח שאנחנו אחראים על 1000 עובדים ומחזיקים קובץ </a:t>
            </a:r>
            <a:br>
              <a:rPr lang="he-IL" sz="1800" dirty="0" smtClean="0"/>
            </a:br>
            <a:r>
              <a:rPr lang="he-IL" sz="1800" dirty="0" smtClean="0"/>
              <a:t>       אקסל עם נתוני עובד בכל שורה, ממוין על פי שם משפחה ושם פרטי. נירצה </a:t>
            </a:r>
            <a:br>
              <a:rPr lang="he-IL" sz="1800" dirty="0" smtClean="0"/>
            </a:br>
            <a:r>
              <a:rPr lang="he-IL" sz="1800" dirty="0" smtClean="0"/>
              <a:t>       לאתר את אלה עם טלפון סלולארי עם קידומות 050  ו-052.</a:t>
            </a:r>
          </a:p>
          <a:p>
            <a:pPr algn="r"/>
            <a:r>
              <a:rPr lang="he-IL" sz="1800" dirty="0" smtClean="0"/>
              <a:t>אפשר כמובן לעשות חיפוש, אבל איך נשלוף את כל הרשומות לקובץ ניפרד?</a:t>
            </a:r>
          </a:p>
          <a:p>
            <a:pPr algn="r"/>
            <a:r>
              <a:rPr lang="he-IL" sz="1800" dirty="0" smtClean="0"/>
              <a:t>ישנם פיתרונות, למשל מיון על פי טלפון, אך הם ארוכים ומסובכים.</a:t>
            </a:r>
          </a:p>
          <a:p>
            <a:pPr algn="r"/>
            <a:r>
              <a:rPr lang="he-IL" sz="1800" dirty="0" smtClean="0"/>
              <a:t>אם במקום 1000 עובדים היה זה בנק עם 2 מיליון לקוחות?</a:t>
            </a:r>
          </a:p>
          <a:p>
            <a:pPr algn="r"/>
            <a:r>
              <a:rPr lang="he-IL" sz="1800" dirty="0" smtClean="0"/>
              <a:t>אחת המסקנות היא שכמויות עצומות של מידע הופכות כל עיסוק איתו לקשה.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45665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444653"/>
          </a:xfrm>
        </p:spPr>
        <p:txBody>
          <a:bodyPr/>
          <a:lstStyle/>
          <a:p>
            <a:r>
              <a:rPr lang="he-IL" sz="2800" dirty="0" smtClean="0"/>
              <a:t>דוגמת הבנק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he-IL" sz="1800" dirty="0" smtClean="0"/>
              <a:t>נניח שיש ללקוח חשבון עו״ש והוא רוצה חשבון חיסכון. האם נישמור את שניהם </a:t>
            </a:r>
            <a:br>
              <a:rPr lang="he-IL" sz="1800" dirty="0" smtClean="0"/>
            </a:br>
            <a:r>
              <a:rPr lang="he-IL" sz="1800" dirty="0" smtClean="0"/>
              <a:t>       באותו קובץ</a:t>
            </a:r>
            <a:r>
              <a:rPr lang="he-IL" sz="1800" dirty="0" smtClean="0"/>
              <a:t>?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          </a:t>
            </a:r>
            <a:endParaRPr lang="he-IL" sz="1800" dirty="0" smtClean="0"/>
          </a:p>
          <a:p>
            <a:pPr algn="r"/>
            <a:r>
              <a:rPr lang="he-IL" sz="1800" dirty="0" smtClean="0"/>
              <a:t>האם נשכפל את כל הרשומה של העו״ש, ונחליף רק את החשבון? ביזבוז מקום</a:t>
            </a:r>
          </a:p>
          <a:p>
            <a:pPr algn="r"/>
            <a:r>
              <a:rPr lang="he-IL" sz="1800" dirty="0" smtClean="0"/>
              <a:t>מחר אותו לקוח ירצה חשבון בורסאי – מה עושים? עוד קובץ?</a:t>
            </a:r>
          </a:p>
          <a:p>
            <a:pPr algn="r"/>
            <a:r>
              <a:rPr lang="he-IL" sz="1800" dirty="0" smtClean="0"/>
              <a:t>אולי באותה רשומה ניתן שדה עבור כל חשבון? מה עם אלה שיש להם רק עו״ש? </a:t>
            </a:r>
            <a:br>
              <a:rPr lang="he-IL" sz="1800" dirty="0" smtClean="0"/>
            </a:br>
            <a:r>
              <a:rPr lang="he-IL" sz="1800" dirty="0" smtClean="0"/>
              <a:t>       ביזבוז מקום.</a:t>
            </a:r>
          </a:p>
          <a:p>
            <a:pPr algn="r"/>
            <a:endParaRPr lang="en-US" sz="1800" dirty="0" smtClean="0"/>
          </a:p>
          <a:p>
            <a:pPr algn="r"/>
            <a:r>
              <a:rPr lang="he-IL" sz="1800" dirty="0" smtClean="0"/>
              <a:t>אולי </a:t>
            </a:r>
            <a:r>
              <a:rPr lang="he-IL" sz="1800" dirty="0" smtClean="0"/>
              <a:t>נגדיר קובץ ניפרד עבור כל סוג חשבון. אם נעדכן פירטי לקוח, כעת נצטרך </a:t>
            </a:r>
            <a:br>
              <a:rPr lang="he-IL" sz="1800" dirty="0" smtClean="0"/>
            </a:br>
            <a:r>
              <a:rPr lang="he-IL" sz="1800" dirty="0" smtClean="0"/>
              <a:t>       לעדכן בשלושה מקומות – האם תמיד ניזכור זאת?</a:t>
            </a:r>
          </a:p>
          <a:p>
            <a:pPr algn="r"/>
            <a:r>
              <a:rPr lang="he-IL" sz="1800" dirty="0" smtClean="0"/>
              <a:t>אנו רואים שהפתרונות לא פשוטים – אולי קבצים רגילים אינם התשובה.</a:t>
            </a:r>
            <a:endParaRPr lang="en-US" sz="1800" dirty="0"/>
          </a:p>
        </p:txBody>
      </p:sp>
      <p:pic>
        <p:nvPicPr>
          <p:cNvPr id="4" name="Picture 3" descr="sql_p0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016" y="4146550"/>
            <a:ext cx="3909485" cy="79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882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49686"/>
            <a:ext cx="8042276" cy="938633"/>
          </a:xfrm>
        </p:spPr>
        <p:txBody>
          <a:bodyPr/>
          <a:lstStyle/>
          <a:p>
            <a:r>
              <a:rPr lang="he-IL" sz="2800" dirty="0" smtClean="0"/>
              <a:t>בסיס נתונים הירארכי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84" r="-692"/>
          <a:stretch/>
        </p:blipFill>
        <p:spPr>
          <a:xfrm>
            <a:off x="2420302" y="3722875"/>
            <a:ext cx="4978643" cy="2490788"/>
          </a:xfrm>
        </p:spPr>
      </p:pic>
      <p:sp>
        <p:nvSpPr>
          <p:cNvPr id="6" name="TextBox 5"/>
          <p:cNvSpPr txBox="1"/>
          <p:nvPr/>
        </p:nvSpPr>
        <p:spPr>
          <a:xfrm>
            <a:off x="1085915" y="1124849"/>
            <a:ext cx="6791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 smtClean="0"/>
              <a:t>  דוגמה: </a:t>
            </a:r>
            <a:r>
              <a:rPr lang="en-US" b="1" dirty="0" smtClean="0"/>
              <a:t>IMS</a:t>
            </a:r>
            <a:r>
              <a:rPr lang="he-IL" b="1" dirty="0" smtClean="0"/>
              <a:t> </a:t>
            </a:r>
            <a:r>
              <a:rPr lang="he-IL" dirty="0" smtClean="0"/>
              <a:t>  כל מלבן ניקרא סגמנט. הנה דוגמה של לקוח הבנק.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לכל לקוח יכולים להיות מספר חשבונות עו״ש ו/או חסכון.</a:t>
            </a:r>
          </a:p>
          <a:p>
            <a:pPr algn="r"/>
            <a:r>
              <a:rPr lang="he-IL" dirty="0" smtClean="0"/>
              <a:t>לכל חשבון יכולות להיות תנועות זיכוי וחיוב </a:t>
            </a:r>
            <a:r>
              <a:rPr lang="en-US" dirty="0" smtClean="0"/>
              <a:t>- </a:t>
            </a:r>
            <a:r>
              <a:rPr lang="he-IL" dirty="0" smtClean="0"/>
              <a:t>כמה שנירצה.</a:t>
            </a:r>
          </a:p>
          <a:p>
            <a:pPr algn="r"/>
            <a:endParaRPr lang="he-IL" dirty="0"/>
          </a:p>
          <a:p>
            <a:pPr algn="r"/>
            <a:r>
              <a:rPr lang="he-IL" dirty="0" smtClean="0"/>
              <a:t>כלומר, לכל לקוח סגמט שורש יחיד, וסגמנטים ׳ילדים׳ ככל שניצטרך.</a:t>
            </a:r>
          </a:p>
          <a:p>
            <a:pPr algn="r"/>
            <a:r>
              <a:rPr lang="he-IL" dirty="0" smtClean="0"/>
              <a:t>אם היינו ׳משטחים׳ את המבנה, ומכינים רשומה שתוכל להכיל את כל נתוני הלקוח – זו הייתה יכולה להיות רשומה ארוכה מאד.         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2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01000"/>
          </a:xfrm>
        </p:spPr>
        <p:txBody>
          <a:bodyPr/>
          <a:lstStyle/>
          <a:p>
            <a:r>
              <a:rPr lang="en-US" sz="2000" b="1" dirty="0" smtClean="0"/>
              <a:t>IMS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12251"/>
            <a:ext cx="8042276" cy="4931350"/>
          </a:xfrm>
        </p:spPr>
        <p:txBody>
          <a:bodyPr>
            <a:normAutofit/>
          </a:bodyPr>
          <a:lstStyle/>
          <a:p>
            <a:pPr algn="r"/>
            <a:r>
              <a:rPr lang="he-IL" sz="1800" dirty="0" smtClean="0"/>
              <a:t>ההרשאת של גישה לנתונים הן ברמת הסגמנט – לכן ניתן לתת גישה לחשבון </a:t>
            </a:r>
            <a:br>
              <a:rPr lang="he-IL" sz="1800" dirty="0" smtClean="0"/>
            </a:br>
            <a:r>
              <a:rPr lang="he-IL" sz="1800" dirty="0" smtClean="0"/>
              <a:t>        העו״ש ולא לחשבון החיסכון, למשל.</a:t>
            </a:r>
          </a:p>
          <a:p>
            <a:pPr algn="r"/>
            <a:r>
              <a:rPr lang="he-IL" sz="1800" dirty="0" smtClean="0"/>
              <a:t>הסגמנטים השונים מקושרים בעזרת ׳מצביעים׳ פנימיים (כתובות) ולכן הגישה </a:t>
            </a:r>
            <a:br>
              <a:rPr lang="he-IL" sz="1800" dirty="0" smtClean="0"/>
            </a:br>
            <a:r>
              <a:rPr lang="he-IL" sz="1800" dirty="0" smtClean="0"/>
              <a:t>       אליהם מהירה מאד.</a:t>
            </a:r>
          </a:p>
          <a:p>
            <a:pPr algn="r"/>
            <a:r>
              <a:rPr lang="he-IL" sz="1800" dirty="0" smtClean="0"/>
              <a:t>ניתן גם לבחור שדות שרוצים בכל סגמנט שישמשו כאינדקס ולשלוף נתונים על פי</a:t>
            </a:r>
            <a:br>
              <a:rPr lang="he-IL" sz="1800" dirty="0" smtClean="0"/>
            </a:br>
            <a:r>
              <a:rPr lang="he-IL" sz="1800" dirty="0" smtClean="0"/>
              <a:t>       מיון שרוצים.</a:t>
            </a:r>
            <a:endParaRPr lang="en-US" sz="1800" dirty="0" smtClean="0"/>
          </a:p>
          <a:p>
            <a:pPr algn="r"/>
            <a:r>
              <a:rPr lang="he-IL" sz="1800" dirty="0" smtClean="0"/>
              <a:t>אינדקס הוא בעצם קובץ עזר שכל כניסה בו מצביעה על רשומה – כמו בספר.</a:t>
            </a:r>
          </a:p>
          <a:p>
            <a:pPr algn="r"/>
            <a:r>
              <a:rPr lang="he-IL" sz="1800" dirty="0" smtClean="0"/>
              <a:t>אחד החסרונות של בסיס זה, היא חוסר גמישות לאחר הקמת המערכת. לשנות </a:t>
            </a:r>
            <a:br>
              <a:rPr lang="he-IL" sz="1800" dirty="0" smtClean="0"/>
            </a:br>
            <a:r>
              <a:rPr lang="he-IL" sz="1800" dirty="0" smtClean="0"/>
              <a:t>       סגמנטים זו משימה לא קלה (יש צורך בשינוי תוכניות).</a:t>
            </a:r>
          </a:p>
          <a:p>
            <a:pPr algn="r"/>
            <a:r>
              <a:rPr lang="he-IL" sz="1800" dirty="0" smtClean="0"/>
              <a:t>זה אומר שצריך לתכנן היטב את השימושים העתידיים, דבר שהופך לקשה יותר </a:t>
            </a:r>
            <a:br>
              <a:rPr lang="he-IL" sz="1800" dirty="0" smtClean="0"/>
            </a:br>
            <a:r>
              <a:rPr lang="he-IL" sz="1800" dirty="0" smtClean="0"/>
              <a:t>        ויותר.</a:t>
            </a:r>
          </a:p>
          <a:p>
            <a:pPr algn="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26697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7"/>
            <a:ext cx="8042276" cy="592154"/>
          </a:xfrm>
        </p:spPr>
        <p:txBody>
          <a:bodyPr/>
          <a:lstStyle/>
          <a:p>
            <a:r>
              <a:rPr lang="he-IL" sz="2400" dirty="0" smtClean="0"/>
              <a:t>המודל היחסי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he-IL" sz="1800" dirty="0" smtClean="0"/>
              <a:t>הצורך בבסיס נתונים שיהיה גמיש לשינויים הלך וגבר.</a:t>
            </a:r>
          </a:p>
          <a:p>
            <a:pPr algn="r"/>
            <a:r>
              <a:rPr lang="he-IL" sz="1800" dirty="0" smtClean="0"/>
              <a:t>התפתח גם צורך ל ׳שפת שליפה׳ שתהיה פשוטה וקלה לתיפעול על ידי </a:t>
            </a:r>
            <a:br>
              <a:rPr lang="he-IL" sz="1800" dirty="0" smtClean="0"/>
            </a:br>
            <a:r>
              <a:rPr lang="he-IL" sz="1800" dirty="0" smtClean="0"/>
              <a:t>       משתמשים שאינם אשפי תכנות.</a:t>
            </a:r>
          </a:p>
          <a:p>
            <a:pPr algn="r"/>
            <a:r>
              <a:rPr lang="he-IL" sz="1800" dirty="0" smtClean="0"/>
              <a:t>בשנות השבעים של המאה הקודמת התפתח מודל איחסון נתונים שניקרא </a:t>
            </a:r>
            <a:br>
              <a:rPr lang="he-IL" sz="1800" dirty="0" smtClean="0"/>
            </a:br>
            <a:r>
              <a:rPr lang="he-IL" sz="1800" dirty="0" smtClean="0"/>
              <a:t>       ׳יחסי׳.</a:t>
            </a:r>
          </a:p>
          <a:p>
            <a:pPr algn="r"/>
            <a:r>
              <a:rPr lang="he-IL" sz="1800" dirty="0" smtClean="0"/>
              <a:t>מדענים של חברת </a:t>
            </a:r>
            <a:r>
              <a:rPr lang="en-US" sz="1800" dirty="0" smtClean="0"/>
              <a:t>IBM</a:t>
            </a:r>
            <a:r>
              <a:rPr lang="he-IL" sz="1800" dirty="0" smtClean="0"/>
              <a:t> , אנשים כמו: </a:t>
            </a:r>
            <a:r>
              <a:rPr lang="en-US" sz="1800" dirty="0" smtClean="0"/>
              <a:t>Dr. Ted</a:t>
            </a:r>
            <a:r>
              <a:rPr lang="he-IL" sz="1800" dirty="0" smtClean="0"/>
              <a:t> וכן </a:t>
            </a:r>
            <a:r>
              <a:rPr lang="en-US" sz="1800" dirty="0" smtClean="0"/>
              <a:t>CODD</a:t>
            </a:r>
            <a:r>
              <a:rPr lang="he-IL" sz="1800" dirty="0" smtClean="0"/>
              <a:t> ו- </a:t>
            </a:r>
            <a:r>
              <a:rPr lang="en-US" sz="1800" dirty="0" smtClean="0"/>
              <a:t>DATE</a:t>
            </a:r>
            <a:r>
              <a:rPr lang="he-IL" sz="1800" dirty="0" smtClean="0"/>
              <a:t> הציגו </a:t>
            </a:r>
            <a:br>
              <a:rPr lang="he-IL" sz="1800" dirty="0" smtClean="0"/>
            </a:br>
            <a:r>
              <a:rPr lang="he-IL" sz="1800" dirty="0" smtClean="0"/>
              <a:t>        אפשרות לאיחסון נתונים במערך טבלאות מקושרות לוגית.</a:t>
            </a:r>
          </a:p>
          <a:p>
            <a:pPr algn="r"/>
            <a:r>
              <a:rPr lang="he-IL" sz="1800" dirty="0" smtClean="0"/>
              <a:t>בשנת 1974 הוצגה לראשונה שפת: </a:t>
            </a:r>
            <a:r>
              <a:rPr lang="en-US" sz="1800" dirty="0" smtClean="0"/>
              <a:t>SQL </a:t>
            </a:r>
            <a:r>
              <a:rPr lang="he-IL" sz="1800" dirty="0" smtClean="0"/>
              <a:t>או בשמה המלא: </a:t>
            </a:r>
            <a:br>
              <a:rPr lang="he-IL" sz="1800" dirty="0" smtClean="0"/>
            </a:br>
            <a:r>
              <a:rPr lang="en-US" sz="1800" dirty="0"/>
              <a:t> </a:t>
            </a:r>
            <a:r>
              <a:rPr lang="en-US" sz="1800" dirty="0" smtClean="0"/>
              <a:t>                                                             Structured  Query Language</a:t>
            </a:r>
          </a:p>
          <a:p>
            <a:pPr algn="r"/>
            <a:r>
              <a:rPr lang="he-IL" sz="1800" dirty="0" smtClean="0"/>
              <a:t>שפה זו הייתה קלה ללימוד, אם כי השימוש בה בצורה מיטבית עדיין דרש </a:t>
            </a:r>
            <a:br>
              <a:rPr lang="he-IL" sz="1800" dirty="0" smtClean="0"/>
            </a:br>
            <a:r>
              <a:rPr lang="he-IL" sz="1800" dirty="0" smtClean="0"/>
              <a:t>        מיומנות (אחרת הקורס הזה לא היה נחוץ)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94132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79196"/>
          </a:xfrm>
        </p:spPr>
        <p:txBody>
          <a:bodyPr/>
          <a:lstStyle/>
          <a:p>
            <a:r>
              <a:rPr lang="he-IL" sz="2400" dirty="0" smtClean="0"/>
              <a:t>הרעיון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56922"/>
            <a:ext cx="8042276" cy="4686679"/>
          </a:xfrm>
        </p:spPr>
        <p:txBody>
          <a:bodyPr>
            <a:normAutofit lnSpcReduction="10000"/>
          </a:bodyPr>
          <a:lstStyle/>
          <a:p>
            <a:pPr algn="r"/>
            <a:r>
              <a:rPr lang="he-IL" sz="1800" dirty="0" smtClean="0"/>
              <a:t>המודל היחסי דומה מעט לשימוש בטבלאות של אקסל (למעשה אקסל התפתח </a:t>
            </a:r>
            <a:br>
              <a:rPr lang="he-IL" sz="1800" dirty="0" smtClean="0"/>
            </a:br>
            <a:r>
              <a:rPr lang="he-IL" sz="1800" dirty="0" smtClean="0"/>
              <a:t>        מאוחר יותר).</a:t>
            </a:r>
          </a:p>
          <a:p>
            <a:pPr algn="r"/>
            <a:r>
              <a:rPr lang="he-IL" sz="1800" dirty="0" smtClean="0"/>
              <a:t>הנתונים יהיו מאורגנים כשורות ועמודות בטבלה, ובנוסף, יהיה קשר לוגי בין </a:t>
            </a:r>
            <a:br>
              <a:rPr lang="he-IL" sz="1800" dirty="0" smtClean="0"/>
            </a:br>
            <a:r>
              <a:rPr lang="he-IL" sz="1800" dirty="0" smtClean="0"/>
              <a:t>        הטבלאות השונות.</a:t>
            </a:r>
          </a:p>
          <a:p>
            <a:pPr algn="r"/>
            <a:r>
              <a:rPr lang="he-IL" sz="1800" dirty="0" smtClean="0"/>
              <a:t>מערך כזה של טבלאות והקשרים ביניהם יהיה בסיס הנתונים.</a:t>
            </a:r>
          </a:p>
          <a:p>
            <a:pPr algn="r"/>
            <a:r>
              <a:rPr lang="he-IL" sz="1800" dirty="0" smtClean="0"/>
              <a:t>לפני שניגע במהות הבסיס היחסי, מעט היסטוריה.</a:t>
            </a:r>
          </a:p>
          <a:p>
            <a:pPr algn="r"/>
            <a:r>
              <a:rPr lang="he-IL" sz="1800" dirty="0" smtClean="0"/>
              <a:t>ב-1978 הוצגה מערכת שמבוססת על המודל היחסי על ידי </a:t>
            </a:r>
            <a:r>
              <a:rPr lang="en-US" sz="1800" dirty="0" smtClean="0"/>
              <a:t>CODD</a:t>
            </a:r>
            <a:r>
              <a:rPr lang="he-IL" sz="1800" dirty="0" smtClean="0"/>
              <a:t> </a:t>
            </a:r>
            <a:br>
              <a:rPr lang="he-IL" sz="1800" dirty="0" smtClean="0"/>
            </a:br>
            <a:r>
              <a:rPr lang="he-IL" sz="1800" dirty="0" smtClean="0"/>
              <a:t>       בשם:</a:t>
            </a:r>
            <a:r>
              <a:rPr lang="en-US" sz="1800" dirty="0" smtClean="0"/>
              <a:t>System/R</a:t>
            </a:r>
            <a:r>
              <a:rPr lang="he-IL" sz="1800" dirty="0" smtClean="0"/>
              <a:t> – האות </a:t>
            </a:r>
            <a:r>
              <a:rPr lang="en-US" sz="1800" dirty="0" smtClean="0"/>
              <a:t>R</a:t>
            </a:r>
            <a:r>
              <a:rPr lang="he-IL" sz="1800" dirty="0"/>
              <a:t> </a:t>
            </a:r>
            <a:r>
              <a:rPr lang="he-IL" sz="1800" dirty="0" smtClean="0"/>
              <a:t>נבעה מהשם באנגלית: </a:t>
            </a:r>
            <a:r>
              <a:rPr lang="en-US" sz="1800" dirty="0" smtClean="0"/>
              <a:t>Relational</a:t>
            </a:r>
            <a:r>
              <a:rPr lang="he-IL" sz="1800" dirty="0" smtClean="0"/>
              <a:t>.</a:t>
            </a:r>
          </a:p>
          <a:p>
            <a:pPr algn="r"/>
            <a:r>
              <a:rPr lang="he-IL" sz="1800" dirty="0" smtClean="0"/>
              <a:t>חברת </a:t>
            </a:r>
            <a:r>
              <a:rPr lang="en-US" sz="1800" dirty="0" smtClean="0"/>
              <a:t>IBM </a:t>
            </a:r>
            <a:r>
              <a:rPr lang="he-IL" sz="1800" dirty="0" smtClean="0"/>
              <a:t>הציגה בשנת 1983 את בסיס הנתונים שניקרא: </a:t>
            </a:r>
            <a:r>
              <a:rPr lang="en-US" sz="1800" dirty="0" smtClean="0"/>
              <a:t>DB2 </a:t>
            </a:r>
            <a:r>
              <a:rPr lang="he-IL" sz="1800" dirty="0" smtClean="0"/>
              <a:t>(השם </a:t>
            </a:r>
            <a:r>
              <a:rPr lang="en-US" sz="1800" dirty="0" smtClean="0"/>
              <a:t>DB1</a:t>
            </a:r>
            <a:r>
              <a:rPr lang="he-IL" sz="1800" dirty="0" smtClean="0"/>
              <a:t> </a:t>
            </a:r>
            <a:br>
              <a:rPr lang="he-IL" sz="1800" dirty="0" smtClean="0"/>
            </a:br>
            <a:r>
              <a:rPr lang="he-IL" sz="1800" dirty="0" smtClean="0"/>
              <a:t>       היה תפוס)</a:t>
            </a:r>
            <a:endParaRPr lang="en-US" sz="1800" dirty="0" smtClean="0"/>
          </a:p>
          <a:p>
            <a:pPr algn="r"/>
            <a:r>
              <a:rPr lang="he-IL" sz="1800" dirty="0" smtClean="0"/>
              <a:t>ב-1986 הוצג בסיס יחסי נוסף ע״י חברת </a:t>
            </a:r>
            <a:r>
              <a:rPr lang="en-US" sz="1800" dirty="0" smtClean="0"/>
              <a:t>Relational Software</a:t>
            </a:r>
            <a:r>
              <a:rPr lang="he-IL" sz="1800" dirty="0" smtClean="0"/>
              <a:t> שהפכה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   </a:t>
            </a:r>
            <a:r>
              <a:rPr lang="he-IL" sz="1800" dirty="0" smtClean="0"/>
              <a:t>ל-</a:t>
            </a:r>
            <a:r>
              <a:rPr lang="en-US" sz="1800" dirty="0" smtClean="0"/>
              <a:t>Oracle</a:t>
            </a:r>
            <a:endParaRPr lang="he-IL" sz="1800" dirty="0" smtClean="0"/>
          </a:p>
          <a:p>
            <a:pPr algn="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41947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6701</TotalTime>
  <Words>747</Words>
  <Application>Microsoft Macintosh PowerPoint</Application>
  <PresentationFormat>On-screen Show (4:3)</PresentationFormat>
  <Paragraphs>163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Breeze</vt:lpstr>
      <vt:lpstr>מבוא ל - SQL</vt:lpstr>
      <vt:lpstr>שבוע ראשון</vt:lpstr>
      <vt:lpstr>מהם נתונים, היכן וכיצד הם מאוחסנים ?</vt:lpstr>
      <vt:lpstr>מיון קבצים ועידכונם</vt:lpstr>
      <vt:lpstr>דוגמת הבנק</vt:lpstr>
      <vt:lpstr>בסיס נתונים הירארכי </vt:lpstr>
      <vt:lpstr>IMS</vt:lpstr>
      <vt:lpstr>המודל היחסי</vt:lpstr>
      <vt:lpstr>הרעיון</vt:lpstr>
      <vt:lpstr>מושגים בסיסיים</vt:lpstr>
      <vt:lpstr>ERD (Entity Relationship Diagram)</vt:lpstr>
      <vt:lpstr>מהות הקשרים בין הטבלאות</vt:lpstr>
      <vt:lpstr>Entity Relational Model</vt:lpstr>
      <vt:lpstr>מערכת הזמנות</vt:lpstr>
      <vt:lpstr>מערכת הזמנות - המשך</vt:lpstr>
      <vt:lpstr>מודלים נוספים</vt:lpstr>
      <vt:lpstr>הסיבה למענה התכנסנו</vt:lpstr>
      <vt:lpstr>מה זו שאילתה?</vt:lpstr>
      <vt:lpstr>פקודות SQL</vt:lpstr>
      <vt:lpstr>מבנה בסיס הנתונים</vt:lpstr>
      <vt:lpstr>מפתח זר</vt:lpstr>
      <vt:lpstr>דוגמה להרמוניה</vt:lpstr>
      <vt:lpstr>דוגמה לשימוש בקשר שבין הזמנות ללקוחות</vt:lpstr>
    </vt:vector>
  </TitlesOfParts>
  <Company>Shutzman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מבוא ל- SQL</dc:title>
  <dc:creator>Jacob Shutzman</dc:creator>
  <cp:lastModifiedBy>Jacob Shutzman</cp:lastModifiedBy>
  <cp:revision>66</cp:revision>
  <dcterms:created xsi:type="dcterms:W3CDTF">2015-10-06T20:00:55Z</dcterms:created>
  <dcterms:modified xsi:type="dcterms:W3CDTF">2015-10-12T21:51:47Z</dcterms:modified>
</cp:coreProperties>
</file>