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35"/>
  </p:notesMasterIdLst>
  <p:handoutMasterIdLst>
    <p:handoutMasterId r:id="rId36"/>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69900"/>
    <a:srgbClr val="339966"/>
    <a:srgbClr val="E6FF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10"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A8A27D8-61E6-4CA2-BE81-DFA779FE26BA}" type="datetime1">
              <a:rPr lang="en-US"/>
              <a:pPr/>
              <a:t>10/5/2010</a:t>
            </a:fld>
            <a:endParaRPr lang="en-US"/>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Copyright 2005 Brainy Betty, Inc.</a:t>
            </a:r>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82A4A2-14C9-4FBB-B4E1-E3CA84EAB48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019EAB53-A8F2-4CFD-B139-9471FAB55633}" type="datetime1">
              <a:rPr lang="en-US"/>
              <a:pPr/>
              <a:t>10/5/2010</a:t>
            </a:fld>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Copyright 2005 Brainy Betty, Inc.</a:t>
            </a: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DC60F82-5D92-47B5-BF7B-2A5E3CD2DA1A}"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למעשה, ניתן להסתכל על 11 כג'וקר,</a:t>
            </a:r>
            <a:r>
              <a:rPr lang="he-IL" baseline="0" dirty="0" smtClean="0"/>
              <a:t> 12 כמלכה, 13 כמלך ו-1 כאס במשחק קלפים.</a:t>
            </a:r>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96/2=48</a:t>
            </a:r>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תאריך 3"/>
          <p:cNvSpPr>
            <a:spLocks noGrp="1"/>
          </p:cNvSpPr>
          <p:nvPr>
            <p:ph type="dt" idx="10"/>
          </p:nvPr>
        </p:nvSpPr>
        <p:spPr/>
        <p:txBody>
          <a:bodyPr/>
          <a:lstStyle/>
          <a:p>
            <a:fld id="{019EAB53-A8F2-4CFD-B139-9471FAB55633}" type="datetime1">
              <a:rPr lang="en-US" smtClean="0"/>
              <a:pPr/>
              <a:t>10/5/2010</a:t>
            </a:fld>
            <a:endParaRPr lang="en-US"/>
          </a:p>
        </p:txBody>
      </p:sp>
      <p:sp>
        <p:nvSpPr>
          <p:cNvPr id="5" name="מציין מיקום של כותרת תחתונה 4"/>
          <p:cNvSpPr>
            <a:spLocks noGrp="1"/>
          </p:cNvSpPr>
          <p:nvPr>
            <p:ph type="ftr" sz="quarter" idx="11"/>
          </p:nvPr>
        </p:nvSpPr>
        <p:spPr/>
        <p:txBody>
          <a:bodyPr/>
          <a:lstStyle/>
          <a:p>
            <a:r>
              <a:rPr lang="en-US" smtClean="0"/>
              <a:t>Copyright 2005 Brainy Betty, Inc.</a:t>
            </a:r>
            <a:endParaRPr lang="en-US"/>
          </a:p>
        </p:txBody>
      </p:sp>
      <p:sp>
        <p:nvSpPr>
          <p:cNvPr id="6" name="מציין מיקום של מספר שקופית 5"/>
          <p:cNvSpPr>
            <a:spLocks noGrp="1"/>
          </p:cNvSpPr>
          <p:nvPr>
            <p:ph type="sldNum" sz="quarter" idx="12"/>
          </p:nvPr>
        </p:nvSpPr>
        <p:spPr/>
        <p:txBody>
          <a:bodyPr/>
          <a:lstStyle/>
          <a:p>
            <a:fld id="{ADC60F82-5D92-47B5-BF7B-2A5E3CD2DA1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147" name="Rectangle 3"/>
          <p:cNvSpPr>
            <a:spLocks noGrp="1" noChangeArrowheads="1"/>
          </p:cNvSpPr>
          <p:nvPr>
            <p:ph type="ctrTitle"/>
          </p:nvPr>
        </p:nvSpPr>
        <p:spPr>
          <a:xfrm>
            <a:off x="685800" y="2130425"/>
            <a:ext cx="7772400" cy="1470025"/>
          </a:xfrm>
        </p:spPr>
        <p:txBody>
          <a:bodyPr/>
          <a:lstStyle>
            <a:lvl1pPr>
              <a:defRPr sz="5400" b="1">
                <a:solidFill>
                  <a:schemeClr val="tx1"/>
                </a:solidFill>
              </a:defRPr>
            </a:lvl1pPr>
          </a:lstStyle>
          <a:p>
            <a:r>
              <a:rPr lang="he-IL" smtClean="0"/>
              <a:t>לחץ כדי לערוך סגנון כותרת של תבנית בסיס</a:t>
            </a:r>
            <a:endParaRPr lang="en-US"/>
          </a:p>
        </p:txBody>
      </p:sp>
      <p:sp>
        <p:nvSpPr>
          <p:cNvPr id="6148" name="Rectangle 4"/>
          <p:cNvSpPr>
            <a:spLocks noGrp="1" noChangeArrowheads="1"/>
          </p:cNvSpPr>
          <p:nvPr>
            <p:ph type="subTitle" idx="1"/>
          </p:nvPr>
        </p:nvSpPr>
        <p:spPr>
          <a:xfrm>
            <a:off x="1371600" y="4495800"/>
            <a:ext cx="6400800" cy="1143000"/>
          </a:xfrm>
        </p:spPr>
        <p:txBody>
          <a:bodyPr/>
          <a:lstStyle>
            <a:lvl1pPr marL="0" indent="0" algn="ctr">
              <a:buFontTx/>
              <a:buNone/>
              <a:defRPr sz="3600" b="1" i="1"/>
            </a:lvl1pPr>
          </a:lstStyle>
          <a:p>
            <a:r>
              <a:rPr lang="he-IL" smtClean="0"/>
              <a:t>לחץ כדי לערוך סגנון כותרת משנה של תבנית בסיס</a:t>
            </a:r>
            <a:endParaRPr lang="en-US"/>
          </a:p>
        </p:txBody>
      </p:sp>
      <p:sp>
        <p:nvSpPr>
          <p:cNvPr id="6149" name="Rectangle 5"/>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fld id="{61933571-C898-4138-9374-4454E8231608}" type="datetime1">
              <a:rPr lang="en-US"/>
              <a:pPr/>
              <a:t>10/5/2010</a:t>
            </a:fld>
            <a:endParaRPr lang="en-US"/>
          </a:p>
        </p:txBody>
      </p:sp>
      <p:sp>
        <p:nvSpPr>
          <p:cNvPr id="6150" name="Rectangle 6"/>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r>
              <a:rPr lang="en-US"/>
              <a:t>Template copyright www.brainybetty.com 2005</a:t>
            </a:r>
          </a:p>
        </p:txBody>
      </p:sp>
      <p:sp>
        <p:nvSpPr>
          <p:cNvPr id="6151" name="Rectangle 7"/>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32F5E27E-6FA5-4866-B996-FAB065B454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fld id="{3615791C-1B86-4FEE-8386-58351DABB26B}"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429994B9-BFD5-47B8-85EA-415417D0D6B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067550" y="274638"/>
            <a:ext cx="161925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2209800" y="274638"/>
            <a:ext cx="470535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fld id="{0039EE98-624C-4ED2-8CA4-5E56B003BC63}"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B2AFD244-7EBA-4334-B5A8-9C984B10B30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fld id="{3D685306-8864-434E-8B6B-122D8BFB6CF4}"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FD9C2EEB-DA8C-4EE3-BC15-6940D65DFB0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fld id="{B2EA1E4C-8FEE-4572-8F48-A9C10ED38F39}"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0C2D0B61-9C47-4988-BFB5-2293BD2740C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fld id="{E6E544CC-7373-4245-9BB2-3180D78ED036}"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8DEE1A4D-A9F3-41FB-85AB-6EBC76102C6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lvl1pPr>
              <a:defRPr/>
            </a:lvl1pPr>
          </a:lstStyle>
          <a:p>
            <a:fld id="{84439CC1-EA1F-48F0-8A68-50D3A68815E8}" type="datetime1">
              <a:rPr lang="en-US"/>
              <a:pPr/>
              <a:t>10/5/2010</a:t>
            </a:fld>
            <a:endParaRPr lang="en-US"/>
          </a:p>
        </p:txBody>
      </p:sp>
      <p:sp>
        <p:nvSpPr>
          <p:cNvPr id="6" name="מציין מיקום של כותרת תחתונה 5"/>
          <p:cNvSpPr>
            <a:spLocks noGrp="1"/>
          </p:cNvSpPr>
          <p:nvPr>
            <p:ph type="ftr" sz="quarter" idx="11"/>
          </p:nvPr>
        </p:nvSpPr>
        <p:spPr/>
        <p:txBody>
          <a:bodyPr/>
          <a:lstStyle>
            <a:lvl1pPr>
              <a:defRPr/>
            </a:lvl1pPr>
          </a:lstStyle>
          <a:p>
            <a:r>
              <a:rPr lang="en-US"/>
              <a:t>Template copyright www.brainybetty.com 2005</a:t>
            </a:r>
          </a:p>
        </p:txBody>
      </p:sp>
      <p:sp>
        <p:nvSpPr>
          <p:cNvPr id="7" name="מציין מיקום של מספר שקופית 6"/>
          <p:cNvSpPr>
            <a:spLocks noGrp="1"/>
          </p:cNvSpPr>
          <p:nvPr>
            <p:ph type="sldNum" sz="quarter" idx="12"/>
          </p:nvPr>
        </p:nvSpPr>
        <p:spPr/>
        <p:txBody>
          <a:bodyPr/>
          <a:lstStyle>
            <a:lvl1pPr>
              <a:defRPr/>
            </a:lvl1pPr>
          </a:lstStyle>
          <a:p>
            <a:fld id="{1D2B76F9-0A13-43E4-9826-B04BCACFBD6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lvl1pPr>
              <a:defRPr/>
            </a:lvl1pPr>
          </a:lstStyle>
          <a:p>
            <a:fld id="{EF7B588A-F4AE-4AEA-96AC-092302DF19D1}" type="datetime1">
              <a:rPr lang="en-US"/>
              <a:pPr/>
              <a:t>10/5/2010</a:t>
            </a:fld>
            <a:endParaRPr lang="en-US"/>
          </a:p>
        </p:txBody>
      </p:sp>
      <p:sp>
        <p:nvSpPr>
          <p:cNvPr id="8" name="מציין מיקום של כותרת תחתונה 7"/>
          <p:cNvSpPr>
            <a:spLocks noGrp="1"/>
          </p:cNvSpPr>
          <p:nvPr>
            <p:ph type="ftr" sz="quarter" idx="11"/>
          </p:nvPr>
        </p:nvSpPr>
        <p:spPr/>
        <p:txBody>
          <a:bodyPr/>
          <a:lstStyle>
            <a:lvl1pPr>
              <a:defRPr/>
            </a:lvl1pPr>
          </a:lstStyle>
          <a:p>
            <a:r>
              <a:rPr lang="en-US"/>
              <a:t>Template copyright www.brainybetty.com 2005</a:t>
            </a:r>
          </a:p>
        </p:txBody>
      </p:sp>
      <p:sp>
        <p:nvSpPr>
          <p:cNvPr id="9" name="מציין מיקום של מספר שקופית 8"/>
          <p:cNvSpPr>
            <a:spLocks noGrp="1"/>
          </p:cNvSpPr>
          <p:nvPr>
            <p:ph type="sldNum" sz="quarter" idx="12"/>
          </p:nvPr>
        </p:nvSpPr>
        <p:spPr/>
        <p:txBody>
          <a:bodyPr/>
          <a:lstStyle>
            <a:lvl1pPr>
              <a:defRPr/>
            </a:lvl1pPr>
          </a:lstStyle>
          <a:p>
            <a:fld id="{B6C26EC6-6461-4DCB-A3AD-1BC6DA144AD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lvl1pPr>
              <a:defRPr/>
            </a:lvl1pPr>
          </a:lstStyle>
          <a:p>
            <a:fld id="{DB74B934-4CC6-4721-9702-1B930024EB07}" type="datetime1">
              <a:rPr lang="en-US"/>
              <a:pPr/>
              <a:t>10/5/2010</a:t>
            </a:fld>
            <a:endParaRPr lang="en-US"/>
          </a:p>
        </p:txBody>
      </p:sp>
      <p:sp>
        <p:nvSpPr>
          <p:cNvPr id="4" name="מציין מיקום של כותרת תחתונה 3"/>
          <p:cNvSpPr>
            <a:spLocks noGrp="1"/>
          </p:cNvSpPr>
          <p:nvPr>
            <p:ph type="ftr" sz="quarter" idx="11"/>
          </p:nvPr>
        </p:nvSpPr>
        <p:spPr/>
        <p:txBody>
          <a:bodyPr/>
          <a:lstStyle>
            <a:lvl1pPr>
              <a:defRPr/>
            </a:lvl1pPr>
          </a:lstStyle>
          <a:p>
            <a:r>
              <a:rPr lang="en-US"/>
              <a:t>Template copyright www.brainybetty.com 2005</a:t>
            </a:r>
          </a:p>
        </p:txBody>
      </p:sp>
      <p:sp>
        <p:nvSpPr>
          <p:cNvPr id="5" name="מציין מיקום של מספר שקופית 4"/>
          <p:cNvSpPr>
            <a:spLocks noGrp="1"/>
          </p:cNvSpPr>
          <p:nvPr>
            <p:ph type="sldNum" sz="quarter" idx="12"/>
          </p:nvPr>
        </p:nvSpPr>
        <p:spPr/>
        <p:txBody>
          <a:bodyPr/>
          <a:lstStyle>
            <a:lvl1pPr>
              <a:defRPr/>
            </a:lvl1pPr>
          </a:lstStyle>
          <a:p>
            <a:fld id="{34FCDBDF-70F6-49B7-9569-47ADBCAE72F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fld id="{654CEB96-2F96-4CF6-8EB0-902096F9B5A1}" type="datetime1">
              <a:rPr lang="en-US"/>
              <a:pPr/>
              <a:t>10/5/2010</a:t>
            </a:fld>
            <a:endParaRPr lang="en-US"/>
          </a:p>
        </p:txBody>
      </p:sp>
      <p:sp>
        <p:nvSpPr>
          <p:cNvPr id="3" name="מציין מיקום של כותרת תחתונה 2"/>
          <p:cNvSpPr>
            <a:spLocks noGrp="1"/>
          </p:cNvSpPr>
          <p:nvPr>
            <p:ph type="ftr" sz="quarter" idx="11"/>
          </p:nvPr>
        </p:nvSpPr>
        <p:spPr/>
        <p:txBody>
          <a:bodyPr/>
          <a:lstStyle>
            <a:lvl1pPr>
              <a:defRPr/>
            </a:lvl1pPr>
          </a:lstStyle>
          <a:p>
            <a:r>
              <a:rPr lang="en-US"/>
              <a:t>Template copyright www.brainybetty.com 2005</a:t>
            </a:r>
          </a:p>
        </p:txBody>
      </p:sp>
      <p:sp>
        <p:nvSpPr>
          <p:cNvPr id="4" name="מציין מיקום של מספר שקופית 3"/>
          <p:cNvSpPr>
            <a:spLocks noGrp="1"/>
          </p:cNvSpPr>
          <p:nvPr>
            <p:ph type="sldNum" sz="quarter" idx="12"/>
          </p:nvPr>
        </p:nvSpPr>
        <p:spPr/>
        <p:txBody>
          <a:bodyPr/>
          <a:lstStyle>
            <a:lvl1pPr>
              <a:defRPr/>
            </a:lvl1pPr>
          </a:lstStyle>
          <a:p>
            <a:fld id="{4574F6AB-6D20-4B0F-9EEC-C2CAA23958A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0BB55DBC-5C8F-4C75-9C15-5F4F6697B19F}" type="datetime1">
              <a:rPr lang="en-US"/>
              <a:pPr/>
              <a:t>10/5/2010</a:t>
            </a:fld>
            <a:endParaRPr lang="en-US"/>
          </a:p>
        </p:txBody>
      </p:sp>
      <p:sp>
        <p:nvSpPr>
          <p:cNvPr id="6" name="מציין מיקום של כותרת תחתונה 5"/>
          <p:cNvSpPr>
            <a:spLocks noGrp="1"/>
          </p:cNvSpPr>
          <p:nvPr>
            <p:ph type="ftr" sz="quarter" idx="11"/>
          </p:nvPr>
        </p:nvSpPr>
        <p:spPr/>
        <p:txBody>
          <a:bodyPr/>
          <a:lstStyle>
            <a:lvl1pPr>
              <a:defRPr/>
            </a:lvl1pPr>
          </a:lstStyle>
          <a:p>
            <a:r>
              <a:rPr lang="en-US"/>
              <a:t>Template copyright www.brainybetty.com 2005</a:t>
            </a:r>
          </a:p>
        </p:txBody>
      </p:sp>
      <p:sp>
        <p:nvSpPr>
          <p:cNvPr id="7" name="מציין מיקום של מספר שקופית 6"/>
          <p:cNvSpPr>
            <a:spLocks noGrp="1"/>
          </p:cNvSpPr>
          <p:nvPr>
            <p:ph type="sldNum" sz="quarter" idx="12"/>
          </p:nvPr>
        </p:nvSpPr>
        <p:spPr/>
        <p:txBody>
          <a:bodyPr/>
          <a:lstStyle>
            <a:lvl1pPr>
              <a:defRPr/>
            </a:lvl1pPr>
          </a:lstStyle>
          <a:p>
            <a:fld id="{E80A2201-5155-4058-A7E1-B537B3E755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fld id="{C8326A82-E1A3-4EC4-A575-716345C1D824}"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82A3C291-45F1-4105-9B6E-3F0CD5A63AE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472619C9-1BE3-4A97-8110-7A9EF52A8A08}" type="datetime1">
              <a:rPr lang="en-US"/>
              <a:pPr/>
              <a:t>10/5/2010</a:t>
            </a:fld>
            <a:endParaRPr lang="en-US"/>
          </a:p>
        </p:txBody>
      </p:sp>
      <p:sp>
        <p:nvSpPr>
          <p:cNvPr id="6" name="מציין מיקום של כותרת תחתונה 5"/>
          <p:cNvSpPr>
            <a:spLocks noGrp="1"/>
          </p:cNvSpPr>
          <p:nvPr>
            <p:ph type="ftr" sz="quarter" idx="11"/>
          </p:nvPr>
        </p:nvSpPr>
        <p:spPr/>
        <p:txBody>
          <a:bodyPr/>
          <a:lstStyle>
            <a:lvl1pPr>
              <a:defRPr/>
            </a:lvl1pPr>
          </a:lstStyle>
          <a:p>
            <a:r>
              <a:rPr lang="en-US"/>
              <a:t>Template copyright www.brainybetty.com 2005</a:t>
            </a:r>
          </a:p>
        </p:txBody>
      </p:sp>
      <p:sp>
        <p:nvSpPr>
          <p:cNvPr id="7" name="מציין מיקום של מספר שקופית 6"/>
          <p:cNvSpPr>
            <a:spLocks noGrp="1"/>
          </p:cNvSpPr>
          <p:nvPr>
            <p:ph type="sldNum" sz="quarter" idx="12"/>
          </p:nvPr>
        </p:nvSpPr>
        <p:spPr/>
        <p:txBody>
          <a:bodyPr/>
          <a:lstStyle>
            <a:lvl1pPr>
              <a:defRPr/>
            </a:lvl1pPr>
          </a:lstStyle>
          <a:p>
            <a:fld id="{3F1C7D7C-CDB1-440F-A784-68D9734A846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fld id="{A3606603-B76B-48EF-8B6F-B146813C8F10}"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6AFF0FDD-7E79-4541-BF9B-5095E0AC60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381000"/>
            <a:ext cx="2057400" cy="5745163"/>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381000"/>
            <a:ext cx="6019800" cy="5745163"/>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fld id="{9DBF6C8A-7FA1-431A-9EBE-D51CD84E0E45}"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09ABB9BC-6101-473E-AC39-F693BF69566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fld id="{871F69A1-1348-4D57-AEE6-45C9030D52FA}" type="datetime1">
              <a:rPr lang="en-US"/>
              <a:pPr/>
              <a:t>10/5/2010</a:t>
            </a:fld>
            <a:endParaRPr lang="en-US"/>
          </a:p>
        </p:txBody>
      </p:sp>
      <p:sp>
        <p:nvSpPr>
          <p:cNvPr id="5" name="מציין מיקום של כותרת תחתונה 4"/>
          <p:cNvSpPr>
            <a:spLocks noGrp="1"/>
          </p:cNvSpPr>
          <p:nvPr>
            <p:ph type="ftr" sz="quarter" idx="11"/>
          </p:nvPr>
        </p:nvSpPr>
        <p:spPr/>
        <p:txBody>
          <a:bodyPr/>
          <a:lstStyle>
            <a:lvl1pPr>
              <a:defRPr/>
            </a:lvl1pPr>
          </a:lstStyle>
          <a:p>
            <a:r>
              <a:rPr lang="en-US"/>
              <a:t>Template copyright www.brainybetty.com 2005</a:t>
            </a:r>
          </a:p>
        </p:txBody>
      </p:sp>
      <p:sp>
        <p:nvSpPr>
          <p:cNvPr id="6" name="מציין מיקום של מספר שקופית 5"/>
          <p:cNvSpPr>
            <a:spLocks noGrp="1"/>
          </p:cNvSpPr>
          <p:nvPr>
            <p:ph type="sldNum" sz="quarter" idx="12"/>
          </p:nvPr>
        </p:nvSpPr>
        <p:spPr/>
        <p:txBody>
          <a:bodyPr/>
          <a:lstStyle>
            <a:lvl1pPr>
              <a:defRPr/>
            </a:lvl1pPr>
          </a:lstStyle>
          <a:p>
            <a:fld id="{253DED52-25EB-4EEF-A37E-0F13B9D3BD7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lvl1pPr>
              <a:defRPr/>
            </a:lvl1pPr>
          </a:lstStyle>
          <a:p>
            <a:fld id="{45886EDC-A6BB-4DD4-8EFB-56D656D3466F}" type="datetime1">
              <a:rPr lang="en-US"/>
              <a:pPr/>
              <a:t>10/5/2010</a:t>
            </a:fld>
            <a:endParaRPr lang="en-US"/>
          </a:p>
        </p:txBody>
      </p:sp>
      <p:sp>
        <p:nvSpPr>
          <p:cNvPr id="6" name="מציין מיקום של כותרת תחתונה 5"/>
          <p:cNvSpPr>
            <a:spLocks noGrp="1"/>
          </p:cNvSpPr>
          <p:nvPr>
            <p:ph type="ftr" sz="quarter" idx="11"/>
          </p:nvPr>
        </p:nvSpPr>
        <p:spPr/>
        <p:txBody>
          <a:bodyPr/>
          <a:lstStyle>
            <a:lvl1pPr>
              <a:defRPr/>
            </a:lvl1pPr>
          </a:lstStyle>
          <a:p>
            <a:r>
              <a:rPr lang="en-US"/>
              <a:t>Template copyright www.brainybetty.com 2005</a:t>
            </a:r>
          </a:p>
        </p:txBody>
      </p:sp>
      <p:sp>
        <p:nvSpPr>
          <p:cNvPr id="7" name="מציין מיקום של מספר שקופית 6"/>
          <p:cNvSpPr>
            <a:spLocks noGrp="1"/>
          </p:cNvSpPr>
          <p:nvPr>
            <p:ph type="sldNum" sz="quarter" idx="12"/>
          </p:nvPr>
        </p:nvSpPr>
        <p:spPr/>
        <p:txBody>
          <a:bodyPr/>
          <a:lstStyle>
            <a:lvl1pPr>
              <a:defRPr/>
            </a:lvl1pPr>
          </a:lstStyle>
          <a:p>
            <a:fld id="{850FC59E-651B-4F7C-980B-CB6AD6BFD69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lvl1pPr>
              <a:defRPr/>
            </a:lvl1pPr>
          </a:lstStyle>
          <a:p>
            <a:fld id="{C3CC8FDE-E9B1-41E5-A6DA-889B2B55B271}" type="datetime1">
              <a:rPr lang="en-US"/>
              <a:pPr/>
              <a:t>10/5/2010</a:t>
            </a:fld>
            <a:endParaRPr lang="en-US"/>
          </a:p>
        </p:txBody>
      </p:sp>
      <p:sp>
        <p:nvSpPr>
          <p:cNvPr id="8" name="מציין מיקום של כותרת תחתונה 7"/>
          <p:cNvSpPr>
            <a:spLocks noGrp="1"/>
          </p:cNvSpPr>
          <p:nvPr>
            <p:ph type="ftr" sz="quarter" idx="11"/>
          </p:nvPr>
        </p:nvSpPr>
        <p:spPr/>
        <p:txBody>
          <a:bodyPr/>
          <a:lstStyle>
            <a:lvl1pPr>
              <a:defRPr/>
            </a:lvl1pPr>
          </a:lstStyle>
          <a:p>
            <a:r>
              <a:rPr lang="en-US"/>
              <a:t>Template copyright www.brainybetty.com 2005</a:t>
            </a:r>
          </a:p>
        </p:txBody>
      </p:sp>
      <p:sp>
        <p:nvSpPr>
          <p:cNvPr id="9" name="מציין מיקום של מספר שקופית 8"/>
          <p:cNvSpPr>
            <a:spLocks noGrp="1"/>
          </p:cNvSpPr>
          <p:nvPr>
            <p:ph type="sldNum" sz="quarter" idx="12"/>
          </p:nvPr>
        </p:nvSpPr>
        <p:spPr/>
        <p:txBody>
          <a:bodyPr/>
          <a:lstStyle>
            <a:lvl1pPr>
              <a:defRPr/>
            </a:lvl1pPr>
          </a:lstStyle>
          <a:p>
            <a:fld id="{CD5D06E6-FFFB-4959-A5F5-1E63EF7BF0E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lvl1pPr>
              <a:defRPr/>
            </a:lvl1pPr>
          </a:lstStyle>
          <a:p>
            <a:fld id="{72E37D6A-5132-4171-B1ED-2742ECF81D0A}" type="datetime1">
              <a:rPr lang="en-US"/>
              <a:pPr/>
              <a:t>10/5/2010</a:t>
            </a:fld>
            <a:endParaRPr lang="en-US"/>
          </a:p>
        </p:txBody>
      </p:sp>
      <p:sp>
        <p:nvSpPr>
          <p:cNvPr id="4" name="מציין מיקום של כותרת תחתונה 3"/>
          <p:cNvSpPr>
            <a:spLocks noGrp="1"/>
          </p:cNvSpPr>
          <p:nvPr>
            <p:ph type="ftr" sz="quarter" idx="11"/>
          </p:nvPr>
        </p:nvSpPr>
        <p:spPr/>
        <p:txBody>
          <a:bodyPr/>
          <a:lstStyle>
            <a:lvl1pPr>
              <a:defRPr/>
            </a:lvl1pPr>
          </a:lstStyle>
          <a:p>
            <a:r>
              <a:rPr lang="en-US"/>
              <a:t>Template copyright www.brainybetty.com 2005</a:t>
            </a:r>
          </a:p>
        </p:txBody>
      </p:sp>
      <p:sp>
        <p:nvSpPr>
          <p:cNvPr id="5" name="מציין מיקום של מספר שקופית 4"/>
          <p:cNvSpPr>
            <a:spLocks noGrp="1"/>
          </p:cNvSpPr>
          <p:nvPr>
            <p:ph type="sldNum" sz="quarter" idx="12"/>
          </p:nvPr>
        </p:nvSpPr>
        <p:spPr/>
        <p:txBody>
          <a:bodyPr/>
          <a:lstStyle>
            <a:lvl1pPr>
              <a:defRPr/>
            </a:lvl1pPr>
          </a:lstStyle>
          <a:p>
            <a:fld id="{7C95E682-006F-4DC8-A4EB-28AC16B614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fld id="{B368B63A-CA0A-4561-B273-770648C24C9E}" type="datetime1">
              <a:rPr lang="en-US"/>
              <a:pPr/>
              <a:t>10/5/2010</a:t>
            </a:fld>
            <a:endParaRPr lang="en-US"/>
          </a:p>
        </p:txBody>
      </p:sp>
      <p:sp>
        <p:nvSpPr>
          <p:cNvPr id="3" name="מציין מיקום של כותרת תחתונה 2"/>
          <p:cNvSpPr>
            <a:spLocks noGrp="1"/>
          </p:cNvSpPr>
          <p:nvPr>
            <p:ph type="ftr" sz="quarter" idx="11"/>
          </p:nvPr>
        </p:nvSpPr>
        <p:spPr/>
        <p:txBody>
          <a:bodyPr/>
          <a:lstStyle>
            <a:lvl1pPr>
              <a:defRPr/>
            </a:lvl1pPr>
          </a:lstStyle>
          <a:p>
            <a:r>
              <a:rPr lang="en-US"/>
              <a:t>Template copyright www.brainybetty.com 2005</a:t>
            </a:r>
          </a:p>
        </p:txBody>
      </p:sp>
      <p:sp>
        <p:nvSpPr>
          <p:cNvPr id="4" name="מציין מיקום של מספר שקופית 3"/>
          <p:cNvSpPr>
            <a:spLocks noGrp="1"/>
          </p:cNvSpPr>
          <p:nvPr>
            <p:ph type="sldNum" sz="quarter" idx="12"/>
          </p:nvPr>
        </p:nvSpPr>
        <p:spPr/>
        <p:txBody>
          <a:bodyPr/>
          <a:lstStyle>
            <a:lvl1pPr>
              <a:defRPr/>
            </a:lvl1pPr>
          </a:lstStyle>
          <a:p>
            <a:fld id="{22ED78F7-3D9F-4475-8F74-816EA93CCE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541F0B7F-B461-4FB1-B0AB-3380BBFB4C6E}" type="datetime1">
              <a:rPr lang="en-US"/>
              <a:pPr/>
              <a:t>10/5/2010</a:t>
            </a:fld>
            <a:endParaRPr lang="en-US"/>
          </a:p>
        </p:txBody>
      </p:sp>
      <p:sp>
        <p:nvSpPr>
          <p:cNvPr id="6" name="מציין מיקום של כותרת תחתונה 5"/>
          <p:cNvSpPr>
            <a:spLocks noGrp="1"/>
          </p:cNvSpPr>
          <p:nvPr>
            <p:ph type="ftr" sz="quarter" idx="11"/>
          </p:nvPr>
        </p:nvSpPr>
        <p:spPr/>
        <p:txBody>
          <a:bodyPr/>
          <a:lstStyle>
            <a:lvl1pPr>
              <a:defRPr/>
            </a:lvl1pPr>
          </a:lstStyle>
          <a:p>
            <a:r>
              <a:rPr lang="en-US"/>
              <a:t>Template copyright www.brainybetty.com 2005</a:t>
            </a:r>
          </a:p>
        </p:txBody>
      </p:sp>
      <p:sp>
        <p:nvSpPr>
          <p:cNvPr id="7" name="מציין מיקום של מספר שקופית 6"/>
          <p:cNvSpPr>
            <a:spLocks noGrp="1"/>
          </p:cNvSpPr>
          <p:nvPr>
            <p:ph type="sldNum" sz="quarter" idx="12"/>
          </p:nvPr>
        </p:nvSpPr>
        <p:spPr/>
        <p:txBody>
          <a:bodyPr/>
          <a:lstStyle>
            <a:lvl1pPr>
              <a:defRPr/>
            </a:lvl1pPr>
          </a:lstStyle>
          <a:p>
            <a:fld id="{63E1E019-2114-4DE3-8122-B66F507C550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9376BA86-136F-4B36-808C-FD4839A55BF5}" type="datetime1">
              <a:rPr lang="en-US"/>
              <a:pPr/>
              <a:t>10/5/2010</a:t>
            </a:fld>
            <a:endParaRPr lang="en-US"/>
          </a:p>
        </p:txBody>
      </p:sp>
      <p:sp>
        <p:nvSpPr>
          <p:cNvPr id="6" name="מציין מיקום של כותרת תחתונה 5"/>
          <p:cNvSpPr>
            <a:spLocks noGrp="1"/>
          </p:cNvSpPr>
          <p:nvPr>
            <p:ph type="ftr" sz="quarter" idx="11"/>
          </p:nvPr>
        </p:nvSpPr>
        <p:spPr/>
        <p:txBody>
          <a:bodyPr/>
          <a:lstStyle>
            <a:lvl1pPr>
              <a:defRPr/>
            </a:lvl1pPr>
          </a:lstStyle>
          <a:p>
            <a:r>
              <a:rPr lang="en-US"/>
              <a:t>Template copyright www.brainybetty.com 2005</a:t>
            </a:r>
          </a:p>
        </p:txBody>
      </p:sp>
      <p:sp>
        <p:nvSpPr>
          <p:cNvPr id="7" name="מציין מיקום של מספר שקופית 6"/>
          <p:cNvSpPr>
            <a:spLocks noGrp="1"/>
          </p:cNvSpPr>
          <p:nvPr>
            <p:ph type="sldNum" sz="quarter" idx="12"/>
          </p:nvPr>
        </p:nvSpPr>
        <p:spPr/>
        <p:txBody>
          <a:bodyPr/>
          <a:lstStyle>
            <a:lvl1pPr>
              <a:defRPr/>
            </a:lvl1pPr>
          </a:lstStyle>
          <a:p>
            <a:fld id="{F46A90D4-E46D-43D3-8B55-4D2F3C18D1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FF9F"/>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print"/>
          <a:srcRect/>
          <a:stretch>
            <a:fillRect/>
          </a:stretch>
        </p:blipFill>
        <p:spPr bwMode="auto">
          <a:xfrm>
            <a:off x="0" y="0"/>
            <a:ext cx="2133600" cy="6858000"/>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2209800" y="274638"/>
            <a:ext cx="6477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1027" name="Rectangle 3"/>
          <p:cNvSpPr>
            <a:spLocks noGrp="1" noChangeArrowheads="1"/>
          </p:cNvSpPr>
          <p:nvPr>
            <p:ph type="body" idx="1"/>
          </p:nvPr>
        </p:nvSpPr>
        <p:spPr bwMode="auto">
          <a:xfrm>
            <a:off x="2209800" y="1600200"/>
            <a:ext cx="6477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smtClean="0"/>
          </a:p>
        </p:txBody>
      </p:sp>
      <p:sp>
        <p:nvSpPr>
          <p:cNvPr id="1028" name="Rectangle 4"/>
          <p:cNvSpPr>
            <a:spLocks noGrp="1" noChangeArrowheads="1"/>
          </p:cNvSpPr>
          <p:nvPr>
            <p:ph type="dt" sz="half" idx="2"/>
          </p:nvPr>
        </p:nvSpPr>
        <p:spPr bwMode="auto">
          <a:xfrm>
            <a:off x="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fld id="{C0B05B30-51EC-465A-A28E-D60171A4ABC8}" type="datetime1">
              <a:rPr lang="en-US"/>
              <a:pPr/>
              <a:t>10/5/2010</a:t>
            </a:fld>
            <a:endParaRPr lang="en-US"/>
          </a:p>
        </p:txBody>
      </p:sp>
      <p:sp>
        <p:nvSpPr>
          <p:cNvPr id="1029" name="Rectangle 5"/>
          <p:cNvSpPr>
            <a:spLocks noGrp="1" noChangeArrowheads="1"/>
          </p:cNvSpPr>
          <p:nvPr>
            <p:ph type="ftr" sz="quarter" idx="3"/>
          </p:nvPr>
        </p:nvSpPr>
        <p:spPr bwMode="auto">
          <a:xfrm>
            <a:off x="2209800" y="6381750"/>
            <a:ext cx="502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669900"/>
                </a:solidFill>
              </a:defRPr>
            </a:lvl1pPr>
          </a:lstStyle>
          <a:p>
            <a:r>
              <a:rPr lang="en-US"/>
              <a:t>Template copyright www.brainybetty.com 2005</a:t>
            </a:r>
          </a:p>
        </p:txBody>
      </p:sp>
      <p:sp>
        <p:nvSpPr>
          <p:cNvPr id="1030" name="Rectangle 6"/>
          <p:cNvSpPr>
            <a:spLocks noGrp="1" noChangeArrowheads="1"/>
          </p:cNvSpPr>
          <p:nvPr>
            <p:ph type="sldNum" sz="quarter" idx="4"/>
          </p:nvPr>
        </p:nvSpPr>
        <p:spPr bwMode="auto">
          <a:xfrm>
            <a:off x="8610600" y="63817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669900"/>
                </a:solidFill>
              </a:defRPr>
            </a:lvl1pPr>
          </a:lstStyle>
          <a:p>
            <a:fld id="{452AD8F5-11DE-41BE-9F45-6E4D38491E6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ctr" rtl="1" eaLnBrk="1" fontAlgn="base" hangingPunct="1">
        <a:spcBef>
          <a:spcPct val="0"/>
        </a:spcBef>
        <a:spcAft>
          <a:spcPct val="0"/>
        </a:spcAft>
        <a:defRPr sz="4400">
          <a:solidFill>
            <a:srgbClr val="669900"/>
          </a:solidFill>
          <a:latin typeface="+mj-lt"/>
          <a:ea typeface="+mj-ea"/>
          <a:cs typeface="+mj-cs"/>
        </a:defRPr>
      </a:lvl1pPr>
      <a:lvl2pPr algn="ctr" rtl="1" eaLnBrk="1" fontAlgn="base" hangingPunct="1">
        <a:spcBef>
          <a:spcPct val="0"/>
        </a:spcBef>
        <a:spcAft>
          <a:spcPct val="0"/>
        </a:spcAft>
        <a:defRPr sz="4400">
          <a:solidFill>
            <a:srgbClr val="669900"/>
          </a:solidFill>
          <a:latin typeface="Arial" charset="0"/>
        </a:defRPr>
      </a:lvl2pPr>
      <a:lvl3pPr algn="ctr" rtl="1" eaLnBrk="1" fontAlgn="base" hangingPunct="1">
        <a:spcBef>
          <a:spcPct val="0"/>
        </a:spcBef>
        <a:spcAft>
          <a:spcPct val="0"/>
        </a:spcAft>
        <a:defRPr sz="4400">
          <a:solidFill>
            <a:srgbClr val="669900"/>
          </a:solidFill>
          <a:latin typeface="Arial" charset="0"/>
        </a:defRPr>
      </a:lvl3pPr>
      <a:lvl4pPr algn="ctr" rtl="1" eaLnBrk="1" fontAlgn="base" hangingPunct="1">
        <a:spcBef>
          <a:spcPct val="0"/>
        </a:spcBef>
        <a:spcAft>
          <a:spcPct val="0"/>
        </a:spcAft>
        <a:defRPr sz="4400">
          <a:solidFill>
            <a:srgbClr val="669900"/>
          </a:solidFill>
          <a:latin typeface="Arial" charset="0"/>
        </a:defRPr>
      </a:lvl4pPr>
      <a:lvl5pPr algn="ctr" rtl="1" eaLnBrk="1" fontAlgn="base" hangingPunct="1">
        <a:spcBef>
          <a:spcPct val="0"/>
        </a:spcBef>
        <a:spcAft>
          <a:spcPct val="0"/>
        </a:spcAft>
        <a:defRPr sz="4400">
          <a:solidFill>
            <a:srgbClr val="669900"/>
          </a:solidFill>
          <a:latin typeface="Arial" charset="0"/>
        </a:defRPr>
      </a:lvl5pPr>
      <a:lvl6pPr marL="457200" algn="ctr" rtl="1" eaLnBrk="1" fontAlgn="base" hangingPunct="1">
        <a:spcBef>
          <a:spcPct val="0"/>
        </a:spcBef>
        <a:spcAft>
          <a:spcPct val="0"/>
        </a:spcAft>
        <a:defRPr sz="4400">
          <a:solidFill>
            <a:srgbClr val="669900"/>
          </a:solidFill>
          <a:latin typeface="Arial" charset="0"/>
        </a:defRPr>
      </a:lvl6pPr>
      <a:lvl7pPr marL="914400" algn="ctr" rtl="1" eaLnBrk="1" fontAlgn="base" hangingPunct="1">
        <a:spcBef>
          <a:spcPct val="0"/>
        </a:spcBef>
        <a:spcAft>
          <a:spcPct val="0"/>
        </a:spcAft>
        <a:defRPr sz="4400">
          <a:solidFill>
            <a:srgbClr val="669900"/>
          </a:solidFill>
          <a:latin typeface="Arial" charset="0"/>
        </a:defRPr>
      </a:lvl7pPr>
      <a:lvl8pPr marL="1371600" algn="ctr" rtl="1" eaLnBrk="1" fontAlgn="base" hangingPunct="1">
        <a:spcBef>
          <a:spcPct val="0"/>
        </a:spcBef>
        <a:spcAft>
          <a:spcPct val="0"/>
        </a:spcAft>
        <a:defRPr sz="4400">
          <a:solidFill>
            <a:srgbClr val="669900"/>
          </a:solidFill>
          <a:latin typeface="Arial" charset="0"/>
        </a:defRPr>
      </a:lvl8pPr>
      <a:lvl9pPr marL="1828800" algn="ctr" rtl="1" eaLnBrk="1" fontAlgn="base" hangingPunct="1">
        <a:spcBef>
          <a:spcPct val="0"/>
        </a:spcBef>
        <a:spcAft>
          <a:spcPct val="0"/>
        </a:spcAft>
        <a:defRPr sz="4400">
          <a:solidFill>
            <a:srgbClr val="669900"/>
          </a:solidFill>
          <a:latin typeface="Arial" charset="0"/>
        </a:defRPr>
      </a:lvl9pPr>
    </p:titleStyle>
    <p:bodyStyle>
      <a:lvl1pPr marL="342900" indent="-342900" algn="r" rtl="1" eaLnBrk="1" fontAlgn="base" hangingPunct="1">
        <a:spcBef>
          <a:spcPct val="20000"/>
        </a:spcBef>
        <a:spcAft>
          <a:spcPct val="0"/>
        </a:spcAft>
        <a:buClr>
          <a:srgbClr val="669900"/>
        </a:buClr>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lr>
          <a:srgbClr val="669900"/>
        </a:buClr>
        <a:buChar char="–"/>
        <a:defRPr sz="2800">
          <a:solidFill>
            <a:schemeClr val="tx1"/>
          </a:solidFill>
          <a:latin typeface="+mn-lt"/>
        </a:defRPr>
      </a:lvl2pPr>
      <a:lvl3pPr marL="1143000" indent="-228600" algn="r" rtl="1" eaLnBrk="1" fontAlgn="base" hangingPunct="1">
        <a:spcBef>
          <a:spcPct val="20000"/>
        </a:spcBef>
        <a:spcAft>
          <a:spcPct val="0"/>
        </a:spcAft>
        <a:buClr>
          <a:srgbClr val="669900"/>
        </a:buClr>
        <a:buChar char="•"/>
        <a:defRPr sz="2400">
          <a:solidFill>
            <a:schemeClr val="tx1"/>
          </a:solidFill>
          <a:latin typeface="+mn-lt"/>
        </a:defRPr>
      </a:lvl3pPr>
      <a:lvl4pPr marL="1600200" indent="-228600" algn="r" rtl="1" eaLnBrk="1" fontAlgn="base" hangingPunct="1">
        <a:spcBef>
          <a:spcPct val="20000"/>
        </a:spcBef>
        <a:spcAft>
          <a:spcPct val="0"/>
        </a:spcAft>
        <a:buClr>
          <a:srgbClr val="669900"/>
        </a:buClr>
        <a:buChar char="–"/>
        <a:defRPr sz="2000">
          <a:solidFill>
            <a:schemeClr val="tx1"/>
          </a:solidFill>
          <a:latin typeface="+mn-lt"/>
        </a:defRPr>
      </a:lvl4pPr>
      <a:lvl5pPr marL="2057400" indent="-228600" algn="r" rtl="1" eaLnBrk="1" fontAlgn="base" hangingPunct="1">
        <a:spcBef>
          <a:spcPct val="20000"/>
        </a:spcBef>
        <a:spcAft>
          <a:spcPct val="0"/>
        </a:spcAft>
        <a:buClr>
          <a:srgbClr val="669900"/>
        </a:buClr>
        <a:buChar char="»"/>
        <a:defRPr sz="2000">
          <a:solidFill>
            <a:schemeClr val="tx1"/>
          </a:solidFill>
          <a:latin typeface="+mn-lt"/>
        </a:defRPr>
      </a:lvl5pPr>
      <a:lvl6pPr marL="2514600" indent="-228600" algn="r" rtl="1" eaLnBrk="1" fontAlgn="base" hangingPunct="1">
        <a:spcBef>
          <a:spcPct val="20000"/>
        </a:spcBef>
        <a:spcAft>
          <a:spcPct val="0"/>
        </a:spcAft>
        <a:buClr>
          <a:srgbClr val="669900"/>
        </a:buClr>
        <a:buChar char="»"/>
        <a:defRPr sz="2000">
          <a:solidFill>
            <a:schemeClr val="tx1"/>
          </a:solidFill>
          <a:latin typeface="+mn-lt"/>
        </a:defRPr>
      </a:lvl6pPr>
      <a:lvl7pPr marL="2971800" indent="-228600" algn="r" rtl="1" eaLnBrk="1" fontAlgn="base" hangingPunct="1">
        <a:spcBef>
          <a:spcPct val="20000"/>
        </a:spcBef>
        <a:spcAft>
          <a:spcPct val="0"/>
        </a:spcAft>
        <a:buClr>
          <a:srgbClr val="669900"/>
        </a:buClr>
        <a:buChar char="»"/>
        <a:defRPr sz="2000">
          <a:solidFill>
            <a:schemeClr val="tx1"/>
          </a:solidFill>
          <a:latin typeface="+mn-lt"/>
        </a:defRPr>
      </a:lvl7pPr>
      <a:lvl8pPr marL="3429000" indent="-228600" algn="r" rtl="1" eaLnBrk="1" fontAlgn="base" hangingPunct="1">
        <a:spcBef>
          <a:spcPct val="20000"/>
        </a:spcBef>
        <a:spcAft>
          <a:spcPct val="0"/>
        </a:spcAft>
        <a:buClr>
          <a:srgbClr val="669900"/>
        </a:buClr>
        <a:buChar char="»"/>
        <a:defRPr sz="2000">
          <a:solidFill>
            <a:schemeClr val="tx1"/>
          </a:solidFill>
          <a:latin typeface="+mn-lt"/>
        </a:defRPr>
      </a:lvl8pPr>
      <a:lvl9pPr marL="3886200" indent="-228600" algn="r" rtl="1" eaLnBrk="1" fontAlgn="base" hangingPunct="1">
        <a:spcBef>
          <a:spcPct val="20000"/>
        </a:spcBef>
        <a:spcAft>
          <a:spcPct val="0"/>
        </a:spcAft>
        <a:buClr>
          <a:srgbClr val="669900"/>
        </a:buClr>
        <a:buChar char="»"/>
        <a:defRPr sz="2000">
          <a:solidFill>
            <a:schemeClr val="tx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752600" y="381000"/>
            <a:ext cx="6934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7DA9B90-BC4A-4AE4-B355-BB4B1CA16C3C}" type="datetime1">
              <a:rPr lang="en-US"/>
              <a:pPr/>
              <a:t>10/5/2010</a:t>
            </a:fld>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Template copyright www.brainybetty.com 2005</a:t>
            </a: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DFAE126-C099-4C88-B3D5-771B8B063D47}" type="slidenum">
              <a:rPr lang="en-US"/>
              <a:pPr/>
              <a:t>‹#›</a:t>
            </a:fld>
            <a:endParaRPr lang="en-US"/>
          </a:p>
        </p:txBody>
      </p:sp>
      <p:pic>
        <p:nvPicPr>
          <p:cNvPr id="17415" name="Picture 7"/>
          <p:cNvPicPr>
            <a:picLocks noChangeAspect="1" noChangeArrowheads="1"/>
          </p:cNvPicPr>
          <p:nvPr/>
        </p:nvPicPr>
        <p:blipFill>
          <a:blip r:embed="rId13" cstate="print"/>
          <a:srcRect/>
          <a:stretch>
            <a:fillRect/>
          </a:stretch>
        </p:blipFill>
        <p:spPr bwMode="auto">
          <a:xfrm>
            <a:off x="457200" y="381000"/>
            <a:ext cx="1066800" cy="990600"/>
          </a:xfrm>
          <a:prstGeom prst="rect">
            <a:avLst/>
          </a:prstGeom>
          <a:noFill/>
          <a:ln w="9525">
            <a:noFill/>
            <a:miter lim="800000"/>
            <a:headEnd/>
            <a:tailEnd/>
          </a:ln>
          <a:effectLst/>
        </p:spPr>
      </p:pic>
      <p:sp>
        <p:nvSpPr>
          <p:cNvPr id="17416" name="Line 8"/>
          <p:cNvSpPr>
            <a:spLocks noChangeShapeType="1"/>
          </p:cNvSpPr>
          <p:nvPr/>
        </p:nvSpPr>
        <p:spPr bwMode="auto">
          <a:xfrm>
            <a:off x="457200" y="1371600"/>
            <a:ext cx="8229600" cy="0"/>
          </a:xfrm>
          <a:prstGeom prst="line">
            <a:avLst/>
          </a:prstGeom>
          <a:noFill/>
          <a:ln w="38100">
            <a:solidFill>
              <a:srgbClr val="669900"/>
            </a:solidFill>
            <a:round/>
            <a:headEnd/>
            <a:tailEnd/>
          </a:ln>
          <a:effectLst/>
        </p:spPr>
        <p:txBody>
          <a:bodyPr/>
          <a:lstStyle/>
          <a:p>
            <a:endParaRPr lang="he-I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file:///G:\Almog%20Ben-David%20Project\&#1492;&#1502;&#1513;&#1498;%20&#1492;&#1510;&#1506;&#1492;.ppt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2536" y="1844824"/>
            <a:ext cx="8492480" cy="1512168"/>
          </a:xfrm>
          <a:gradFill flip="none" rotWithShape="1">
            <a:gsLst>
              <a:gs pos="0">
                <a:srgbClr val="FBEAC7"/>
              </a:gs>
              <a:gs pos="17999">
                <a:srgbClr val="FEE7F2"/>
              </a:gs>
              <a:gs pos="36000">
                <a:srgbClr val="FFFF00">
                  <a:alpha val="71000"/>
                </a:srgbClr>
              </a:gs>
              <a:gs pos="61000">
                <a:srgbClr val="FBA97D"/>
              </a:gs>
              <a:gs pos="82001">
                <a:srgbClr val="FBD49C"/>
              </a:gs>
              <a:gs pos="100000">
                <a:srgbClr val="FEE7F2"/>
              </a:gs>
            </a:gsLst>
            <a:path path="circle">
              <a:fillToRect l="100000" t="100000"/>
            </a:path>
            <a:tileRect r="-100000" b="-100000"/>
          </a:gradFill>
          <a:effectLst>
            <a:outerShdw blurRad="127000" dist="127000" dir="18600000" algn="bl" rotWithShape="0">
              <a:prstClr val="black">
                <a:alpha val="58000"/>
              </a:prstClr>
            </a:outerShdw>
          </a:effectLst>
          <a:scene3d>
            <a:camera prst="perspectiveContrastingLeftFacing"/>
            <a:lightRig rig="threePt" dir="t"/>
          </a:scene3d>
          <a:sp3d>
            <a:bevelT prst="relaxedInset"/>
          </a:sp3d>
        </p:spPr>
        <p:txBody>
          <a:bodyPr/>
          <a:lstStyle/>
          <a:p>
            <a:r>
              <a:rPr lang="he-IL" dirty="0" smtClean="0">
                <a:solidFill>
                  <a:schemeClr val="accent6">
                    <a:lumMod val="75000"/>
                  </a:schemeClr>
                </a:solidFill>
              </a:rPr>
              <a:t>הצעת פרויקט גמר </a:t>
            </a:r>
            <a:r>
              <a:rPr lang="en-US" dirty="0" smtClean="0">
                <a:solidFill>
                  <a:schemeClr val="accent6">
                    <a:lumMod val="75000"/>
                  </a:schemeClr>
                </a:solidFill>
              </a:rPr>
              <a:t>C#</a:t>
            </a:r>
            <a:endParaRPr lang="he-IL" dirty="0">
              <a:solidFill>
                <a:schemeClr val="accent6">
                  <a:lumMod val="75000"/>
                </a:schemeClr>
              </a:solidFill>
            </a:endParaRPr>
          </a:p>
        </p:txBody>
      </p:sp>
      <p:sp>
        <p:nvSpPr>
          <p:cNvPr id="2051" name="Rectangle 3"/>
          <p:cNvSpPr>
            <a:spLocks noGrp="1" noChangeArrowheads="1"/>
          </p:cNvSpPr>
          <p:nvPr>
            <p:ph type="subTitle" idx="1"/>
          </p:nvPr>
        </p:nvSpPr>
        <p:spPr>
          <a:xfrm>
            <a:off x="899592" y="3717032"/>
            <a:ext cx="6400800" cy="1143000"/>
          </a:xfrm>
          <a:gradFill flip="none" rotWithShape="1">
            <a:gsLst>
              <a:gs pos="83000">
                <a:srgbClr val="5E9EFF"/>
              </a:gs>
              <a:gs pos="39999">
                <a:srgbClr val="85C2FF"/>
              </a:gs>
              <a:gs pos="70000">
                <a:srgbClr val="C4D6EB"/>
              </a:gs>
              <a:gs pos="100000">
                <a:srgbClr val="FFEBFA"/>
              </a:gs>
            </a:gsLst>
            <a:lin ang="5400000" scaled="0"/>
            <a:tileRect/>
          </a:gradFill>
          <a:ln w="57150" cap="rnd">
            <a:gradFill>
              <a:gsLst>
                <a:gs pos="0">
                  <a:srgbClr val="CBCBCB"/>
                </a:gs>
                <a:gs pos="13000">
                  <a:srgbClr val="5F5F5F"/>
                </a:gs>
                <a:gs pos="21001">
                  <a:srgbClr val="5F5F5F"/>
                </a:gs>
                <a:gs pos="63000">
                  <a:srgbClr val="FFFFFF">
                    <a:alpha val="85000"/>
                  </a:srgbClr>
                </a:gs>
                <a:gs pos="67000">
                  <a:srgbClr val="B2B2B2"/>
                </a:gs>
                <a:gs pos="69000">
                  <a:srgbClr val="292929"/>
                </a:gs>
                <a:gs pos="82001">
                  <a:srgbClr val="777777"/>
                </a:gs>
                <a:gs pos="100000">
                  <a:srgbClr val="EAEAEA"/>
                </a:gs>
              </a:gsLst>
              <a:lin ang="5400000" scaled="0"/>
            </a:gradFill>
          </a:ln>
          <a:scene3d>
            <a:camera prst="perspectiveRelaxed" fov="2400000">
              <a:rot lat="21593999" lon="3000000" rev="20699999"/>
            </a:camera>
            <a:lightRig rig="glow" dir="t">
              <a:rot lat="0" lon="0" rev="1800000"/>
            </a:lightRig>
          </a:scene3d>
          <a:sp3d prstMaterial="powder"/>
        </p:spPr>
        <p:txBody>
          <a:bodyPr/>
          <a:lstStyle/>
          <a:p>
            <a:r>
              <a:rPr lang="he-IL" dirty="0" smtClean="0">
                <a:solidFill>
                  <a:schemeClr val="accent6">
                    <a:lumMod val="75000"/>
                  </a:schemeClr>
                </a:solidFill>
              </a:rPr>
              <a:t>אלמוג בן-דוד</a:t>
            </a:r>
            <a:endParaRPr lang="he-IL"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10</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6370975"/>
          </a:xfrm>
          <a:prstGeom prst="rect">
            <a:avLst/>
          </a:prstGeom>
          <a:noFill/>
        </p:spPr>
        <p:txBody>
          <a:bodyPr wrap="square" rtlCol="1">
            <a:spAutoFit/>
          </a:bodyPr>
          <a:lstStyle/>
          <a:p>
            <a:pPr algn="r" rtl="1">
              <a:buFont typeface="Arial" pitchFamily="34" charset="0"/>
              <a:buChar char="•"/>
            </a:pPr>
            <a:r>
              <a:rPr lang="he-IL" sz="2400" dirty="0" smtClean="0">
                <a:solidFill>
                  <a:schemeClr val="accent5">
                    <a:lumMod val="75000"/>
                  </a:schemeClr>
                </a:solidFill>
              </a:rPr>
              <a:t>דוגמא נוספת- בתור אחד הוריד השחקן את הרצף</a:t>
            </a: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en-US" sz="2400" dirty="0" smtClean="0">
              <a:solidFill>
                <a:schemeClr val="accent5">
                  <a:lumMod val="75000"/>
                </a:schemeClr>
              </a:solidFill>
            </a:endParaRPr>
          </a:p>
          <a:p>
            <a:pPr algn="r" rtl="1">
              <a:buFont typeface="Arial" pitchFamily="34" charset="0"/>
              <a:buChar char="•"/>
            </a:pPr>
            <a:r>
              <a:rPr lang="he-IL" sz="2400" dirty="0">
                <a:solidFill>
                  <a:schemeClr val="accent5">
                    <a:lumMod val="75000"/>
                  </a:schemeClr>
                </a:solidFill>
              </a:rPr>
              <a:t> </a:t>
            </a:r>
            <a:r>
              <a:rPr lang="he-IL" sz="2400" dirty="0" smtClean="0">
                <a:solidFill>
                  <a:schemeClr val="accent5">
                    <a:lumMod val="75000"/>
                  </a:schemeClr>
                </a:solidFill>
              </a:rPr>
              <a:t>הוא זוכה ב- 1+2+3=6 נקודות, אך זה</a:t>
            </a:r>
            <a:r>
              <a:rPr lang="en-US" sz="2400" dirty="0" smtClean="0">
                <a:solidFill>
                  <a:schemeClr val="accent5">
                    <a:lumMod val="75000"/>
                  </a:schemeClr>
                </a:solidFill>
              </a:rPr>
              <a:t> </a:t>
            </a:r>
            <a:r>
              <a:rPr lang="he-IL" sz="2400" dirty="0" smtClean="0">
                <a:solidFill>
                  <a:schemeClr val="accent5">
                    <a:lumMod val="75000"/>
                  </a:schemeClr>
                </a:solidFill>
              </a:rPr>
              <a:t> לא מספיק בשביל לבצע מניפולציה.</a:t>
            </a:r>
          </a:p>
          <a:p>
            <a:pPr algn="r" rtl="1">
              <a:buFont typeface="Arial" pitchFamily="34" charset="0"/>
              <a:buChar char="•"/>
            </a:pPr>
            <a:r>
              <a:rPr lang="he-IL" sz="2400" dirty="0" smtClean="0">
                <a:solidFill>
                  <a:schemeClr val="accent5">
                    <a:lumMod val="75000"/>
                  </a:schemeClr>
                </a:solidFill>
              </a:rPr>
              <a:t> לאחר מכן, הוא הוריד בתור אחר </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כאן הוא כבר זוכה ב-9+9+9=27 נקודות וסה"כ צבר 6+27=33 נקודות (</a:t>
            </a:r>
            <a:r>
              <a:rPr lang="he-IL" sz="2400" dirty="0" err="1" smtClean="0">
                <a:solidFill>
                  <a:schemeClr val="accent5">
                    <a:lumMod val="75000"/>
                  </a:schemeClr>
                </a:solidFill>
              </a:rPr>
              <a:t>33&gt;30</a:t>
            </a:r>
            <a:r>
              <a:rPr lang="he-IL" sz="2400" dirty="0" smtClean="0">
                <a:solidFill>
                  <a:schemeClr val="accent5">
                    <a:lumMod val="75000"/>
                  </a:schemeClr>
                </a:solidFill>
              </a:rPr>
              <a:t>) ולכן יכול לבצע מניפולציה.</a:t>
            </a: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8" name="מסגרת משופעת 7"/>
          <p:cNvSpPr/>
          <p:nvPr/>
        </p:nvSpPr>
        <p:spPr bwMode="auto">
          <a:xfrm>
            <a:off x="5940152" y="29249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1</a:t>
            </a:r>
            <a:endParaRPr kumimoji="0" lang="he-IL" sz="1800" b="1" i="0" u="none" strike="noStrike" cap="none" normalizeH="0" baseline="0" dirty="0" smtClean="0">
              <a:ln>
                <a:noFill/>
              </a:ln>
              <a:solidFill>
                <a:srgbClr val="00B0F0"/>
              </a:solidFill>
              <a:effectLst/>
              <a:latin typeface="Arial" charset="0"/>
            </a:endParaRPr>
          </a:p>
        </p:txBody>
      </p:sp>
      <p:sp>
        <p:nvSpPr>
          <p:cNvPr id="9" name="מסגרת משופעת 8"/>
          <p:cNvSpPr/>
          <p:nvPr/>
        </p:nvSpPr>
        <p:spPr bwMode="auto">
          <a:xfrm>
            <a:off x="6588224" y="29249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2</a:t>
            </a:r>
            <a:endParaRPr kumimoji="0" lang="he-IL" sz="1800" b="1" i="0" u="none" strike="noStrike" cap="none" normalizeH="0" baseline="0" dirty="0" smtClean="0">
              <a:ln>
                <a:noFill/>
              </a:ln>
              <a:solidFill>
                <a:srgbClr val="00B0F0"/>
              </a:solidFill>
              <a:effectLst/>
              <a:latin typeface="Arial" charset="0"/>
            </a:endParaRPr>
          </a:p>
        </p:txBody>
      </p:sp>
      <p:sp>
        <p:nvSpPr>
          <p:cNvPr id="10" name="מסגרת משופעת 9"/>
          <p:cNvSpPr/>
          <p:nvPr/>
        </p:nvSpPr>
        <p:spPr bwMode="auto">
          <a:xfrm>
            <a:off x="7236296" y="29249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3</a:t>
            </a:r>
            <a:endParaRPr kumimoji="0" lang="he-IL" sz="1800" b="1" i="0" u="none" strike="noStrike" cap="none" normalizeH="0" baseline="0" dirty="0" smtClean="0">
              <a:ln>
                <a:noFill/>
              </a:ln>
              <a:solidFill>
                <a:srgbClr val="00B0F0"/>
              </a:solidFill>
              <a:effectLst/>
              <a:latin typeface="Arial" charset="0"/>
            </a:endParaRPr>
          </a:p>
        </p:txBody>
      </p:sp>
      <p:sp>
        <p:nvSpPr>
          <p:cNvPr id="12" name="מסגרת משופעת 11"/>
          <p:cNvSpPr/>
          <p:nvPr/>
        </p:nvSpPr>
        <p:spPr bwMode="auto">
          <a:xfrm>
            <a:off x="6444208"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9</a:t>
            </a:r>
            <a:endParaRPr kumimoji="0" lang="he-IL" sz="1800" b="1" i="0" u="none" strike="noStrike" cap="none" normalizeH="0" baseline="0" dirty="0" smtClean="0">
              <a:ln>
                <a:noFill/>
              </a:ln>
              <a:solidFill>
                <a:schemeClr val="bg2"/>
              </a:solidFill>
              <a:effectLst/>
              <a:latin typeface="Arial" charset="0"/>
            </a:endParaRPr>
          </a:p>
        </p:txBody>
      </p:sp>
      <p:sp>
        <p:nvSpPr>
          <p:cNvPr id="13" name="מסגרת משופעת 12"/>
          <p:cNvSpPr/>
          <p:nvPr/>
        </p:nvSpPr>
        <p:spPr bwMode="auto">
          <a:xfrm>
            <a:off x="7740352"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9</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15" name="מסגרת משופעת 14"/>
          <p:cNvSpPr/>
          <p:nvPr/>
        </p:nvSpPr>
        <p:spPr bwMode="auto">
          <a:xfrm>
            <a:off x="7092280"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sym typeface="Wingdings" pitchFamily="2" charset="2"/>
              </a:rPr>
              <a:t></a:t>
            </a:r>
            <a:endParaRPr kumimoji="0" lang="he-IL" sz="1800" b="1" i="0" u="none" strike="noStrike" cap="none" normalizeH="0" baseline="0" dirty="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11</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4524315"/>
          </a:xfrm>
          <a:prstGeom prst="rect">
            <a:avLst/>
          </a:prstGeom>
          <a:noFill/>
        </p:spPr>
        <p:txBody>
          <a:bodyPr wrap="square" rtlCol="1">
            <a:spAutoFit/>
          </a:bodyPr>
          <a:lstStyle/>
          <a:p>
            <a:pPr algn="r" rtl="1">
              <a:buFont typeface="Arial" pitchFamily="34" charset="0"/>
              <a:buChar char="•"/>
            </a:pPr>
            <a:r>
              <a:rPr lang="he-IL" sz="2400" dirty="0" smtClean="0">
                <a:solidFill>
                  <a:schemeClr val="accent5">
                    <a:lumMod val="75000"/>
                  </a:schemeClr>
                </a:solidFill>
              </a:rPr>
              <a:t>מניפולציה- יצירת סטים תקינים חדשים על השולחן מתוך סטים קיימים.  </a:t>
            </a:r>
          </a:p>
          <a:p>
            <a:pPr algn="r" rtl="1">
              <a:buFont typeface="Arial" pitchFamily="34" charset="0"/>
              <a:buChar char="•"/>
            </a:pPr>
            <a:r>
              <a:rPr lang="he-IL" sz="2400" dirty="0" smtClean="0">
                <a:solidFill>
                  <a:schemeClr val="accent5">
                    <a:lumMod val="75000"/>
                  </a:schemeClr>
                </a:solidFill>
              </a:rPr>
              <a:t>סוגי מניפולציות:</a:t>
            </a:r>
          </a:p>
          <a:p>
            <a:pPr marL="514350" indent="-514350" algn="r" rtl="1"/>
            <a:r>
              <a:rPr lang="en-US" sz="2400" dirty="0" smtClean="0">
                <a:solidFill>
                  <a:schemeClr val="accent5">
                    <a:lumMod val="75000"/>
                  </a:schemeClr>
                </a:solidFill>
              </a:rPr>
              <a:t>I</a:t>
            </a:r>
            <a:r>
              <a:rPr lang="he-IL" sz="2400" dirty="0" smtClean="0">
                <a:solidFill>
                  <a:schemeClr val="accent5">
                    <a:lumMod val="75000"/>
                  </a:schemeClr>
                </a:solidFill>
              </a:rPr>
              <a:t>. הוספת אבן מלוח השחקן אל סט קיים. זוהי המניפולציה הפשוטה ביותר.</a:t>
            </a:r>
          </a:p>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8" name="מסגרת משופעת 7"/>
          <p:cNvSpPr/>
          <p:nvPr/>
        </p:nvSpPr>
        <p:spPr bwMode="auto">
          <a:xfrm>
            <a:off x="2915816"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1</a:t>
            </a:r>
            <a:endParaRPr kumimoji="0" lang="he-IL" sz="1800" b="1" i="0" u="none" strike="noStrike" cap="none" normalizeH="0" baseline="0" dirty="0" smtClean="0">
              <a:ln>
                <a:noFill/>
              </a:ln>
              <a:solidFill>
                <a:srgbClr val="00B0F0"/>
              </a:solidFill>
              <a:effectLst/>
              <a:latin typeface="Arial" charset="0"/>
            </a:endParaRPr>
          </a:p>
        </p:txBody>
      </p:sp>
      <p:sp>
        <p:nvSpPr>
          <p:cNvPr id="9" name="מסגרת משופעת 8"/>
          <p:cNvSpPr/>
          <p:nvPr/>
        </p:nvSpPr>
        <p:spPr bwMode="auto">
          <a:xfrm>
            <a:off x="3563888"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2</a:t>
            </a:r>
            <a:endParaRPr kumimoji="0" lang="he-IL" sz="1800" b="1" i="0" u="none" strike="noStrike" cap="none" normalizeH="0" baseline="0" dirty="0" smtClean="0">
              <a:ln>
                <a:noFill/>
              </a:ln>
              <a:solidFill>
                <a:srgbClr val="00B0F0"/>
              </a:solidFill>
              <a:effectLst/>
              <a:latin typeface="Arial" charset="0"/>
            </a:endParaRPr>
          </a:p>
        </p:txBody>
      </p:sp>
      <p:sp>
        <p:nvSpPr>
          <p:cNvPr id="10" name="מסגרת משופעת 9"/>
          <p:cNvSpPr/>
          <p:nvPr/>
        </p:nvSpPr>
        <p:spPr bwMode="auto">
          <a:xfrm>
            <a:off x="4211960"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3</a:t>
            </a:r>
            <a:endParaRPr kumimoji="0" lang="he-IL" sz="1800" b="1" i="0" u="none" strike="noStrike" cap="none" normalizeH="0" baseline="0" dirty="0" smtClean="0">
              <a:ln>
                <a:noFill/>
              </a:ln>
              <a:solidFill>
                <a:srgbClr val="00B0F0"/>
              </a:solidFill>
              <a:effectLst/>
              <a:latin typeface="Arial" charset="0"/>
            </a:endParaRPr>
          </a:p>
        </p:txBody>
      </p:sp>
      <p:sp>
        <p:nvSpPr>
          <p:cNvPr id="14" name="תרשים זרימה: תהליך מוגדר מראש 13"/>
          <p:cNvSpPr/>
          <p:nvPr/>
        </p:nvSpPr>
        <p:spPr bwMode="auto">
          <a:xfrm>
            <a:off x="2339752" y="5445224"/>
            <a:ext cx="252028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6" name="מסגרת משופעת 15"/>
          <p:cNvSpPr/>
          <p:nvPr/>
        </p:nvSpPr>
        <p:spPr bwMode="auto">
          <a:xfrm>
            <a:off x="2699792"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accent3">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4</a:t>
            </a:r>
            <a:endParaRPr kumimoji="0" lang="he-IL" sz="1800" b="1" i="0" u="none" strike="noStrike" cap="none" normalizeH="0" baseline="0" dirty="0" smtClean="0">
              <a:ln>
                <a:noFill/>
              </a:ln>
              <a:solidFill>
                <a:srgbClr val="00B0F0"/>
              </a:solidFill>
              <a:effectLst/>
              <a:latin typeface="Arial" charset="0"/>
            </a:endParaRPr>
          </a:p>
        </p:txBody>
      </p:sp>
      <p:cxnSp>
        <p:nvCxnSpPr>
          <p:cNvPr id="18" name="מחבר חץ ישר 17"/>
          <p:cNvCxnSpPr>
            <a:stCxn id="16" idx="6"/>
            <a:endCxn id="10" idx="0"/>
          </p:cNvCxnSpPr>
          <p:nvPr/>
        </p:nvCxnSpPr>
        <p:spPr bwMode="auto">
          <a:xfrm rot="5400000" flipH="1" flipV="1">
            <a:off x="3599892" y="4185084"/>
            <a:ext cx="684076" cy="1836204"/>
          </a:xfrm>
          <a:prstGeom prst="straightConnector1">
            <a:avLst/>
          </a:prstGeom>
          <a:solidFill>
            <a:schemeClr val="accent1"/>
          </a:solidFill>
          <a:ln w="38100" cap="flat" cmpd="sng" algn="ctr">
            <a:solidFill>
              <a:schemeClr val="accent4">
                <a:lumMod val="75000"/>
              </a:schemeClr>
            </a:solidFill>
            <a:prstDash val="solid"/>
            <a:round/>
            <a:headEnd type="none" w="med" len="med"/>
            <a:tailEnd type="arrow"/>
          </a:ln>
          <a:effectLst>
            <a:reflection blurRad="6350" stA="50000" endA="300" endPos="55000" dir="5400000" sy="-100000" algn="bl" rotWithShape="0"/>
          </a:effectLst>
        </p:spPr>
      </p:cxnSp>
      <p:sp>
        <p:nvSpPr>
          <p:cNvPr id="19" name="שווה 18"/>
          <p:cNvSpPr/>
          <p:nvPr/>
        </p:nvSpPr>
        <p:spPr bwMode="auto">
          <a:xfrm>
            <a:off x="5076056" y="5013176"/>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תרשים זרימה: תהליך מוגדר מראש 20"/>
          <p:cNvSpPr/>
          <p:nvPr/>
        </p:nvSpPr>
        <p:spPr bwMode="auto">
          <a:xfrm>
            <a:off x="6228184" y="5445224"/>
            <a:ext cx="252028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3" name="מסגרת משופעת 22"/>
          <p:cNvSpPr/>
          <p:nvPr/>
        </p:nvSpPr>
        <p:spPr bwMode="auto">
          <a:xfrm>
            <a:off x="6228184"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1</a:t>
            </a:r>
            <a:endParaRPr kumimoji="0" lang="he-IL" sz="1800" b="1" i="0" u="none" strike="noStrike" cap="none" normalizeH="0" baseline="0" dirty="0" smtClean="0">
              <a:ln>
                <a:noFill/>
              </a:ln>
              <a:solidFill>
                <a:srgbClr val="00B0F0"/>
              </a:solidFill>
              <a:effectLst/>
              <a:latin typeface="Arial" charset="0"/>
            </a:endParaRPr>
          </a:p>
        </p:txBody>
      </p:sp>
      <p:sp>
        <p:nvSpPr>
          <p:cNvPr id="24" name="מסגרת משופעת 23"/>
          <p:cNvSpPr/>
          <p:nvPr/>
        </p:nvSpPr>
        <p:spPr bwMode="auto">
          <a:xfrm>
            <a:off x="6876256"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2</a:t>
            </a:r>
            <a:endParaRPr kumimoji="0" lang="he-IL" sz="1800" b="1" i="0" u="none" strike="noStrike" cap="none" normalizeH="0" baseline="0" dirty="0" smtClean="0">
              <a:ln>
                <a:noFill/>
              </a:ln>
              <a:solidFill>
                <a:srgbClr val="00B0F0"/>
              </a:solidFill>
              <a:effectLst/>
              <a:latin typeface="Arial" charset="0"/>
            </a:endParaRPr>
          </a:p>
        </p:txBody>
      </p:sp>
      <p:sp>
        <p:nvSpPr>
          <p:cNvPr id="25" name="מסגרת משופעת 24"/>
          <p:cNvSpPr/>
          <p:nvPr/>
        </p:nvSpPr>
        <p:spPr bwMode="auto">
          <a:xfrm>
            <a:off x="7524328"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3</a:t>
            </a:r>
            <a:endParaRPr kumimoji="0" lang="he-IL" sz="1800" b="1" i="0" u="none" strike="noStrike" cap="none" normalizeH="0" baseline="0" dirty="0" smtClean="0">
              <a:ln>
                <a:noFill/>
              </a:ln>
              <a:solidFill>
                <a:srgbClr val="00B0F0"/>
              </a:solidFill>
              <a:effectLst/>
              <a:latin typeface="Arial" charset="0"/>
            </a:endParaRPr>
          </a:p>
        </p:txBody>
      </p:sp>
      <p:sp>
        <p:nvSpPr>
          <p:cNvPr id="27" name="מסגרת משופעת 26"/>
          <p:cNvSpPr/>
          <p:nvPr/>
        </p:nvSpPr>
        <p:spPr bwMode="auto">
          <a:xfrm>
            <a:off x="8172400"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accent3">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4</a:t>
            </a:r>
            <a:endParaRPr kumimoji="0" lang="he-IL" sz="1800" b="1" i="0" u="none" strike="noStrike" cap="none" normalizeH="0" baseline="0" dirty="0" smtClean="0">
              <a:ln>
                <a:noFill/>
              </a:ln>
              <a:solidFill>
                <a:srgbClr val="00B0F0"/>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12</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14" name="תרשים זרימה: תהליך מוגדר מראש 13"/>
          <p:cNvSpPr/>
          <p:nvPr/>
        </p:nvSpPr>
        <p:spPr bwMode="auto">
          <a:xfrm>
            <a:off x="2627784" y="3501008"/>
            <a:ext cx="252028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6" name="מסגרת משופעת 15"/>
          <p:cNvSpPr/>
          <p:nvPr/>
        </p:nvSpPr>
        <p:spPr bwMode="auto">
          <a:xfrm>
            <a:off x="6372200" y="24208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92D050">
                <a:alpha val="6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rgbClr val="00B0F0"/>
              </a:solidFill>
              <a:effectLst/>
              <a:latin typeface="Arial" charset="0"/>
            </a:endParaRPr>
          </a:p>
        </p:txBody>
      </p:sp>
      <p:sp>
        <p:nvSpPr>
          <p:cNvPr id="19" name="שווה 18"/>
          <p:cNvSpPr/>
          <p:nvPr/>
        </p:nvSpPr>
        <p:spPr bwMode="auto">
          <a:xfrm>
            <a:off x="5148064" y="3573016"/>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תרשים זרימה: תהליך מוגדר מראש 20"/>
          <p:cNvSpPr/>
          <p:nvPr/>
        </p:nvSpPr>
        <p:spPr bwMode="auto">
          <a:xfrm>
            <a:off x="6300192" y="3501008"/>
            <a:ext cx="252028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39" name="מסגרת משופעת 38"/>
          <p:cNvSpPr/>
          <p:nvPr/>
        </p:nvSpPr>
        <p:spPr bwMode="auto">
          <a:xfrm>
            <a:off x="2915816" y="24208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13</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0" name="מסגרת משופעת 39"/>
          <p:cNvSpPr/>
          <p:nvPr/>
        </p:nvSpPr>
        <p:spPr bwMode="auto">
          <a:xfrm>
            <a:off x="3563888" y="24208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13</a:t>
            </a:r>
            <a:endParaRPr kumimoji="0" lang="he-IL" sz="1800" b="1" i="0" u="none" strike="noStrike" cap="none" normalizeH="0" baseline="0" dirty="0" smtClean="0">
              <a:ln>
                <a:noFill/>
              </a:ln>
              <a:solidFill>
                <a:srgbClr val="FF0000"/>
              </a:solidFill>
              <a:effectLst/>
              <a:latin typeface="Arial" charset="0"/>
            </a:endParaRPr>
          </a:p>
        </p:txBody>
      </p:sp>
      <p:sp>
        <p:nvSpPr>
          <p:cNvPr id="41" name="מסגרת משופעת 40"/>
          <p:cNvSpPr/>
          <p:nvPr/>
        </p:nvSpPr>
        <p:spPr bwMode="auto">
          <a:xfrm>
            <a:off x="4211960" y="24208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cxnSp>
        <p:nvCxnSpPr>
          <p:cNvPr id="42" name="מחבר חץ ישר 41"/>
          <p:cNvCxnSpPr>
            <a:endCxn id="39" idx="1"/>
          </p:cNvCxnSpPr>
          <p:nvPr/>
        </p:nvCxnSpPr>
        <p:spPr bwMode="auto">
          <a:xfrm rot="5400000" flipH="1" flipV="1">
            <a:off x="3055331" y="3073461"/>
            <a:ext cx="684076" cy="171019"/>
          </a:xfrm>
          <a:prstGeom prst="straightConnector1">
            <a:avLst/>
          </a:prstGeom>
          <a:solidFill>
            <a:schemeClr val="accent1"/>
          </a:solidFill>
          <a:ln w="38100" cap="flat" cmpd="sng" algn="ctr">
            <a:solidFill>
              <a:schemeClr val="accent4">
                <a:lumMod val="75000"/>
              </a:schemeClr>
            </a:solidFill>
            <a:prstDash val="solid"/>
            <a:round/>
            <a:headEnd type="none" w="med" len="med"/>
            <a:tailEnd type="arrow"/>
          </a:ln>
          <a:effectLst>
            <a:reflection blurRad="6350" stA="50000" endA="300" endPos="55000" dir="5400000" sy="-100000" algn="bl" rotWithShape="0"/>
          </a:effectLst>
        </p:spPr>
      </p:cxnSp>
      <p:sp>
        <p:nvSpPr>
          <p:cNvPr id="44" name="מסגרת משופעת 43"/>
          <p:cNvSpPr/>
          <p:nvPr/>
        </p:nvSpPr>
        <p:spPr bwMode="auto">
          <a:xfrm>
            <a:off x="5724128" y="24208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13</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5" name="מסגרת משופעת 44"/>
          <p:cNvSpPr/>
          <p:nvPr/>
        </p:nvSpPr>
        <p:spPr bwMode="auto">
          <a:xfrm>
            <a:off x="7020272" y="24208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13</a:t>
            </a:r>
            <a:endParaRPr kumimoji="0" lang="he-IL" sz="1800" b="1" i="0" u="none" strike="noStrike" cap="none" normalizeH="0" baseline="0" dirty="0" smtClean="0">
              <a:ln>
                <a:noFill/>
              </a:ln>
              <a:solidFill>
                <a:srgbClr val="FF0000"/>
              </a:solidFill>
              <a:effectLst/>
              <a:latin typeface="Arial" charset="0"/>
            </a:endParaRPr>
          </a:p>
        </p:txBody>
      </p:sp>
      <p:sp>
        <p:nvSpPr>
          <p:cNvPr id="46" name="מסגרת משופעת 45"/>
          <p:cNvSpPr/>
          <p:nvPr/>
        </p:nvSpPr>
        <p:spPr bwMode="auto">
          <a:xfrm>
            <a:off x="7668344" y="24208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48" name="מסגרת משופעת 47"/>
          <p:cNvSpPr/>
          <p:nvPr/>
        </p:nvSpPr>
        <p:spPr bwMode="auto">
          <a:xfrm>
            <a:off x="2915816"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92D05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rgbClr val="00B0F0"/>
              </a:solidFill>
              <a:effectLst/>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13</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3416320"/>
          </a:xfrm>
          <a:prstGeom prst="rect">
            <a:avLst/>
          </a:prstGeom>
          <a:noFill/>
        </p:spPr>
        <p:txBody>
          <a:bodyPr wrap="square" rtlCol="1">
            <a:spAutoFit/>
          </a:bodyPr>
          <a:lstStyle/>
          <a:p>
            <a:pPr marL="514350" indent="-514350" algn="r" rtl="1"/>
            <a:r>
              <a:rPr lang="en-US" sz="2400" dirty="0" smtClean="0">
                <a:solidFill>
                  <a:schemeClr val="accent5">
                    <a:lumMod val="75000"/>
                  </a:schemeClr>
                </a:solidFill>
              </a:rPr>
              <a:t>II</a:t>
            </a:r>
            <a:r>
              <a:rPr lang="he-IL" sz="2400" dirty="0" smtClean="0">
                <a:solidFill>
                  <a:schemeClr val="accent5">
                    <a:lumMod val="75000"/>
                  </a:schemeClr>
                </a:solidFill>
              </a:rPr>
              <a:t>. צמצום סט- הסרת אבן מסט קיים, כך שהסט ללא האבן נותר תקין והוספת האבן ליצירת סט חדש.</a:t>
            </a:r>
          </a:p>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8" name="מסגרת משופעת 7"/>
          <p:cNvSpPr/>
          <p:nvPr/>
        </p:nvSpPr>
        <p:spPr bwMode="auto">
          <a:xfrm>
            <a:off x="2339752"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7</a:t>
            </a:r>
            <a:endParaRPr kumimoji="0" lang="he-IL" sz="1800" b="1" i="0" u="none" strike="noStrike" cap="none" normalizeH="0" baseline="0" dirty="0" smtClean="0">
              <a:ln>
                <a:noFill/>
              </a:ln>
              <a:solidFill>
                <a:srgbClr val="00B0F0"/>
              </a:solidFill>
              <a:effectLst/>
              <a:latin typeface="Arial" charset="0"/>
            </a:endParaRPr>
          </a:p>
        </p:txBody>
      </p:sp>
      <p:sp>
        <p:nvSpPr>
          <p:cNvPr id="9" name="מסגרת משופעת 8"/>
          <p:cNvSpPr/>
          <p:nvPr/>
        </p:nvSpPr>
        <p:spPr bwMode="auto">
          <a:xfrm>
            <a:off x="2987824"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8</a:t>
            </a:r>
            <a:endParaRPr kumimoji="0" lang="he-IL" sz="1800" b="1" i="0" u="none" strike="noStrike" cap="none" normalizeH="0" baseline="0" dirty="0" smtClean="0">
              <a:ln>
                <a:noFill/>
              </a:ln>
              <a:solidFill>
                <a:srgbClr val="00B0F0"/>
              </a:solidFill>
              <a:effectLst/>
              <a:latin typeface="Arial" charset="0"/>
            </a:endParaRPr>
          </a:p>
        </p:txBody>
      </p:sp>
      <p:sp>
        <p:nvSpPr>
          <p:cNvPr id="10" name="מסגרת משופעת 9"/>
          <p:cNvSpPr/>
          <p:nvPr/>
        </p:nvSpPr>
        <p:spPr bwMode="auto">
          <a:xfrm>
            <a:off x="3635896"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9</a:t>
            </a:r>
            <a:endParaRPr kumimoji="0" lang="he-IL" sz="1800" b="1" i="0" u="none" strike="noStrike" cap="none" normalizeH="0" baseline="0" dirty="0" smtClean="0">
              <a:ln>
                <a:noFill/>
              </a:ln>
              <a:solidFill>
                <a:srgbClr val="00B0F0"/>
              </a:solidFill>
              <a:effectLst/>
              <a:latin typeface="Arial" charset="0"/>
            </a:endParaRPr>
          </a:p>
        </p:txBody>
      </p:sp>
      <p:sp>
        <p:nvSpPr>
          <p:cNvPr id="14" name="תרשים זרימה: תהליך מוגדר מראש 13"/>
          <p:cNvSpPr/>
          <p:nvPr/>
        </p:nvSpPr>
        <p:spPr bwMode="auto">
          <a:xfrm>
            <a:off x="2267744" y="5373216"/>
            <a:ext cx="252028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6" name="מסגרת משופעת 15"/>
          <p:cNvSpPr/>
          <p:nvPr/>
        </p:nvSpPr>
        <p:spPr bwMode="auto">
          <a:xfrm>
            <a:off x="2627784"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10</a:t>
            </a:r>
            <a:endParaRPr kumimoji="0" lang="he-IL" sz="1800" b="1" i="0" u="none" strike="noStrike" cap="none" normalizeH="0" baseline="0" dirty="0" smtClean="0">
              <a:ln>
                <a:noFill/>
              </a:ln>
              <a:solidFill>
                <a:schemeClr val="bg2"/>
              </a:solidFill>
              <a:effectLst/>
              <a:latin typeface="Arial" charset="0"/>
            </a:endParaRPr>
          </a:p>
        </p:txBody>
      </p:sp>
      <p:sp>
        <p:nvSpPr>
          <p:cNvPr id="19" name="שווה 18"/>
          <p:cNvSpPr/>
          <p:nvPr/>
        </p:nvSpPr>
        <p:spPr bwMode="auto">
          <a:xfrm>
            <a:off x="4860032" y="4509120"/>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תרשים זרימה: תהליך מוגדר מראש 20"/>
          <p:cNvSpPr/>
          <p:nvPr/>
        </p:nvSpPr>
        <p:spPr bwMode="auto">
          <a:xfrm>
            <a:off x="6084168" y="5373216"/>
            <a:ext cx="252028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8" name="מסגרת משופעת 27"/>
          <p:cNvSpPr/>
          <p:nvPr/>
        </p:nvSpPr>
        <p:spPr bwMode="auto">
          <a:xfrm>
            <a:off x="4283968"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F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10</a:t>
            </a:r>
            <a:endParaRPr kumimoji="0" lang="he-IL" sz="1800" b="1" i="0" u="none" strike="noStrike" cap="none" normalizeH="0" baseline="0" dirty="0" smtClean="0">
              <a:ln>
                <a:noFill/>
              </a:ln>
              <a:solidFill>
                <a:srgbClr val="00B0F0"/>
              </a:solidFill>
              <a:effectLst/>
              <a:latin typeface="Arial" charset="0"/>
            </a:endParaRPr>
          </a:p>
        </p:txBody>
      </p:sp>
      <p:sp>
        <p:nvSpPr>
          <p:cNvPr id="29" name="מסגרת משופעת 28"/>
          <p:cNvSpPr/>
          <p:nvPr/>
        </p:nvSpPr>
        <p:spPr bwMode="auto">
          <a:xfrm>
            <a:off x="3275856"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10</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30" name="מסגרת משופעת 29"/>
          <p:cNvSpPr/>
          <p:nvPr/>
        </p:nvSpPr>
        <p:spPr bwMode="auto">
          <a:xfrm>
            <a:off x="6372200"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10</a:t>
            </a:r>
            <a:endParaRPr kumimoji="0" lang="he-IL" sz="1800" b="1" i="0" u="none" strike="noStrike" cap="none" normalizeH="0" baseline="0" dirty="0" smtClean="0">
              <a:ln>
                <a:noFill/>
              </a:ln>
              <a:solidFill>
                <a:schemeClr val="bg2"/>
              </a:solidFill>
              <a:effectLst/>
              <a:latin typeface="Arial" charset="0"/>
            </a:endParaRPr>
          </a:p>
        </p:txBody>
      </p:sp>
      <p:sp>
        <p:nvSpPr>
          <p:cNvPr id="31" name="מסגרת משופעת 30"/>
          <p:cNvSpPr/>
          <p:nvPr/>
        </p:nvSpPr>
        <p:spPr bwMode="auto">
          <a:xfrm>
            <a:off x="7020272"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10</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32" name="מסגרת משופעת 31"/>
          <p:cNvSpPr/>
          <p:nvPr/>
        </p:nvSpPr>
        <p:spPr bwMode="auto">
          <a:xfrm>
            <a:off x="7668344"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F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10</a:t>
            </a:r>
            <a:endParaRPr kumimoji="0" lang="he-IL" sz="1800" b="1" i="0" u="none" strike="noStrike" cap="none" normalizeH="0" baseline="0" dirty="0" smtClean="0">
              <a:ln>
                <a:noFill/>
              </a:ln>
              <a:solidFill>
                <a:srgbClr val="00B0F0"/>
              </a:solidFill>
              <a:effectLst/>
              <a:latin typeface="Arial" charset="0"/>
            </a:endParaRPr>
          </a:p>
        </p:txBody>
      </p:sp>
      <p:sp>
        <p:nvSpPr>
          <p:cNvPr id="33" name="מסגרת משופעת 32"/>
          <p:cNvSpPr/>
          <p:nvPr/>
        </p:nvSpPr>
        <p:spPr bwMode="auto">
          <a:xfrm>
            <a:off x="6372200"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7</a:t>
            </a:r>
            <a:endParaRPr kumimoji="0" lang="he-IL" sz="1800" b="1" i="0" u="none" strike="noStrike" cap="none" normalizeH="0" baseline="0" dirty="0" smtClean="0">
              <a:ln>
                <a:noFill/>
              </a:ln>
              <a:solidFill>
                <a:srgbClr val="00B0F0"/>
              </a:solidFill>
              <a:effectLst/>
              <a:latin typeface="Arial" charset="0"/>
            </a:endParaRPr>
          </a:p>
        </p:txBody>
      </p:sp>
      <p:sp>
        <p:nvSpPr>
          <p:cNvPr id="34" name="מסגרת משופעת 33"/>
          <p:cNvSpPr/>
          <p:nvPr/>
        </p:nvSpPr>
        <p:spPr bwMode="auto">
          <a:xfrm>
            <a:off x="7020272"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8</a:t>
            </a:r>
            <a:endParaRPr kumimoji="0" lang="he-IL" sz="1800" b="1" i="0" u="none" strike="noStrike" cap="none" normalizeH="0" baseline="0" dirty="0" smtClean="0">
              <a:ln>
                <a:noFill/>
              </a:ln>
              <a:solidFill>
                <a:srgbClr val="00B0F0"/>
              </a:solidFill>
              <a:effectLst/>
              <a:latin typeface="Arial" charset="0"/>
            </a:endParaRPr>
          </a:p>
        </p:txBody>
      </p:sp>
      <p:sp>
        <p:nvSpPr>
          <p:cNvPr id="35" name="מסגרת משופעת 34"/>
          <p:cNvSpPr/>
          <p:nvPr/>
        </p:nvSpPr>
        <p:spPr bwMode="auto">
          <a:xfrm>
            <a:off x="7668344" y="43651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9</a:t>
            </a:r>
            <a:endParaRPr kumimoji="0" lang="he-IL" sz="1800" b="1" i="0" u="none" strike="noStrike" cap="none" normalizeH="0" baseline="0" dirty="0" smtClean="0">
              <a:ln>
                <a:noFill/>
              </a:ln>
              <a:solidFill>
                <a:srgbClr val="00B0F0"/>
              </a:solidFill>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14</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3416320"/>
          </a:xfrm>
          <a:prstGeom prst="rect">
            <a:avLst/>
          </a:prstGeom>
          <a:noFill/>
        </p:spPr>
        <p:txBody>
          <a:bodyPr wrap="square" rtlCol="1">
            <a:spAutoFit/>
          </a:bodyPr>
          <a:lstStyle/>
          <a:p>
            <a:pPr marL="514350" indent="-514350" algn="r" rtl="1"/>
            <a:r>
              <a:rPr lang="en-US" sz="2400" dirty="0" smtClean="0">
                <a:solidFill>
                  <a:schemeClr val="accent5">
                    <a:lumMod val="75000"/>
                  </a:schemeClr>
                </a:solidFill>
              </a:rPr>
              <a:t>II</a:t>
            </a:r>
            <a:r>
              <a:rPr lang="he-IL" sz="2400" dirty="0" smtClean="0">
                <a:solidFill>
                  <a:schemeClr val="accent5">
                    <a:lumMod val="75000"/>
                  </a:schemeClr>
                </a:solidFill>
              </a:rPr>
              <a:t>. צמצום סט- הסרת אבן מסט קיים, כך שהסט ללא האבן נותר תקין והוספת האבן ליצירת סט חדש.</a:t>
            </a:r>
          </a:p>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8" name="מסגרת משופעת 7"/>
          <p:cNvSpPr/>
          <p:nvPr/>
        </p:nvSpPr>
        <p:spPr bwMode="auto">
          <a:xfrm>
            <a:off x="2339752"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7</a:t>
            </a:r>
            <a:endParaRPr kumimoji="0" lang="he-IL" sz="1800" b="1" i="0" u="none" strike="noStrike" cap="none" normalizeH="0" baseline="0" dirty="0" smtClean="0">
              <a:ln>
                <a:noFill/>
              </a:ln>
              <a:solidFill>
                <a:srgbClr val="00B0F0"/>
              </a:solidFill>
              <a:effectLst/>
              <a:latin typeface="Arial" charset="0"/>
            </a:endParaRPr>
          </a:p>
        </p:txBody>
      </p:sp>
      <p:sp>
        <p:nvSpPr>
          <p:cNvPr id="9" name="מסגרת משופעת 8"/>
          <p:cNvSpPr/>
          <p:nvPr/>
        </p:nvSpPr>
        <p:spPr bwMode="auto">
          <a:xfrm>
            <a:off x="2987824"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chemeClr val="tx2">
                    <a:lumMod val="50000"/>
                  </a:schemeClr>
                </a:solidFill>
                <a:effectLst/>
                <a:latin typeface="Arial" charset="0"/>
              </a:rPr>
              <a:t>7</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10" name="מסגרת משופעת 9"/>
          <p:cNvSpPr/>
          <p:nvPr/>
        </p:nvSpPr>
        <p:spPr bwMode="auto">
          <a:xfrm>
            <a:off x="4283968"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7</a:t>
            </a:r>
            <a:endParaRPr kumimoji="0" lang="he-IL" sz="1800" b="1" i="0" u="none" strike="noStrike" cap="none" normalizeH="0" baseline="0" dirty="0" smtClean="0">
              <a:ln>
                <a:noFill/>
              </a:ln>
              <a:solidFill>
                <a:schemeClr val="bg2"/>
              </a:solidFill>
              <a:effectLst/>
              <a:latin typeface="Arial" charset="0"/>
            </a:endParaRPr>
          </a:p>
        </p:txBody>
      </p:sp>
      <p:sp>
        <p:nvSpPr>
          <p:cNvPr id="14" name="תרשים זרימה: תהליך מוגדר מראש 13"/>
          <p:cNvSpPr/>
          <p:nvPr/>
        </p:nvSpPr>
        <p:spPr bwMode="auto">
          <a:xfrm>
            <a:off x="2267744" y="537321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6" name="מסגרת משופעת 15"/>
          <p:cNvSpPr/>
          <p:nvPr/>
        </p:nvSpPr>
        <p:spPr bwMode="auto">
          <a:xfrm>
            <a:off x="2627784"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8</a:t>
            </a:r>
            <a:endParaRPr kumimoji="0" lang="he-IL" sz="1800" b="1" i="0" u="none" strike="noStrike" cap="none" normalizeH="0" baseline="0" dirty="0" smtClean="0">
              <a:ln>
                <a:noFill/>
              </a:ln>
              <a:solidFill>
                <a:srgbClr val="FF0000"/>
              </a:solidFill>
              <a:effectLst/>
              <a:latin typeface="Arial" charset="0"/>
            </a:endParaRPr>
          </a:p>
        </p:txBody>
      </p:sp>
      <p:sp>
        <p:nvSpPr>
          <p:cNvPr id="19" name="שווה 18"/>
          <p:cNvSpPr/>
          <p:nvPr/>
        </p:nvSpPr>
        <p:spPr bwMode="auto">
          <a:xfrm>
            <a:off x="4932040" y="4221088"/>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תרשים זרימה: תהליך מוגדר מראש 20"/>
          <p:cNvSpPr/>
          <p:nvPr/>
        </p:nvSpPr>
        <p:spPr bwMode="auto">
          <a:xfrm>
            <a:off x="6012160" y="5373216"/>
            <a:ext cx="2808312"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8" name="מסגרת משופעת 27"/>
          <p:cNvSpPr/>
          <p:nvPr/>
        </p:nvSpPr>
        <p:spPr bwMode="auto">
          <a:xfrm>
            <a:off x="3635896"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F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7</a:t>
            </a:r>
            <a:endParaRPr kumimoji="0" lang="he-IL" sz="1800" b="1" i="0" u="none" strike="noStrike" cap="none" normalizeH="0" baseline="0" dirty="0" smtClean="0">
              <a:ln>
                <a:noFill/>
              </a:ln>
              <a:solidFill>
                <a:srgbClr val="FF0000"/>
              </a:solidFill>
              <a:effectLst/>
              <a:latin typeface="Arial" charset="0"/>
            </a:endParaRPr>
          </a:p>
        </p:txBody>
      </p:sp>
      <p:sp>
        <p:nvSpPr>
          <p:cNvPr id="29" name="מסגרת משופעת 28"/>
          <p:cNvSpPr/>
          <p:nvPr/>
        </p:nvSpPr>
        <p:spPr bwMode="auto">
          <a:xfrm>
            <a:off x="3275856"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6</a:t>
            </a:r>
            <a:endParaRPr kumimoji="0" lang="he-IL" sz="1800" b="1" i="0" u="none" strike="noStrike" cap="none" normalizeH="0" baseline="0" dirty="0" smtClean="0">
              <a:ln>
                <a:noFill/>
              </a:ln>
              <a:solidFill>
                <a:srgbClr val="FF0000"/>
              </a:solidFill>
              <a:effectLst/>
              <a:latin typeface="Arial" charset="0"/>
            </a:endParaRPr>
          </a:p>
        </p:txBody>
      </p:sp>
      <p:sp>
        <p:nvSpPr>
          <p:cNvPr id="20" name="מסגרת משופעת 19"/>
          <p:cNvSpPr/>
          <p:nvPr/>
        </p:nvSpPr>
        <p:spPr bwMode="auto">
          <a:xfrm>
            <a:off x="3923928"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5</a:t>
            </a:r>
            <a:endParaRPr kumimoji="0" lang="he-IL" sz="1800" b="1" i="0" u="none" strike="noStrike" cap="none" normalizeH="0" baseline="0" dirty="0" smtClean="0">
              <a:ln>
                <a:noFill/>
              </a:ln>
              <a:solidFill>
                <a:srgbClr val="FF0000"/>
              </a:solidFill>
              <a:effectLst/>
              <a:latin typeface="Arial" charset="0"/>
            </a:endParaRPr>
          </a:p>
        </p:txBody>
      </p:sp>
      <p:sp>
        <p:nvSpPr>
          <p:cNvPr id="22" name="מסגרת משופעת 21"/>
          <p:cNvSpPr/>
          <p:nvPr/>
        </p:nvSpPr>
        <p:spPr bwMode="auto">
          <a:xfrm>
            <a:off x="6372200"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5</a:t>
            </a:r>
            <a:endParaRPr kumimoji="0" lang="he-IL" sz="1800" b="1" i="0" u="none" strike="noStrike" cap="none" normalizeH="0" baseline="0" dirty="0" smtClean="0">
              <a:ln>
                <a:noFill/>
              </a:ln>
              <a:solidFill>
                <a:srgbClr val="FF0000"/>
              </a:solidFill>
              <a:effectLst/>
              <a:latin typeface="Arial" charset="0"/>
            </a:endParaRPr>
          </a:p>
        </p:txBody>
      </p:sp>
      <p:sp>
        <p:nvSpPr>
          <p:cNvPr id="23" name="מסגרת משופעת 22"/>
          <p:cNvSpPr/>
          <p:nvPr/>
        </p:nvSpPr>
        <p:spPr bwMode="auto">
          <a:xfrm>
            <a:off x="7020272"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6</a:t>
            </a:r>
            <a:endParaRPr kumimoji="0" lang="he-IL" sz="1800" b="1" i="0" u="none" strike="noStrike" cap="none" normalizeH="0" baseline="0" dirty="0" smtClean="0">
              <a:ln>
                <a:noFill/>
              </a:ln>
              <a:solidFill>
                <a:srgbClr val="FF0000"/>
              </a:solidFill>
              <a:effectLst/>
              <a:latin typeface="Arial" charset="0"/>
            </a:endParaRPr>
          </a:p>
        </p:txBody>
      </p:sp>
      <p:sp>
        <p:nvSpPr>
          <p:cNvPr id="24" name="מסגרת משופעת 23"/>
          <p:cNvSpPr/>
          <p:nvPr/>
        </p:nvSpPr>
        <p:spPr bwMode="auto">
          <a:xfrm>
            <a:off x="7668344"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F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7</a:t>
            </a:r>
            <a:endParaRPr kumimoji="0" lang="he-IL" sz="1800" b="1" i="0" u="none" strike="noStrike" cap="none" normalizeH="0" baseline="0" dirty="0" smtClean="0">
              <a:ln>
                <a:noFill/>
              </a:ln>
              <a:solidFill>
                <a:srgbClr val="FF0000"/>
              </a:solidFill>
              <a:effectLst/>
              <a:latin typeface="Arial" charset="0"/>
            </a:endParaRPr>
          </a:p>
        </p:txBody>
      </p:sp>
      <p:sp>
        <p:nvSpPr>
          <p:cNvPr id="25" name="מסגרת משופעת 24"/>
          <p:cNvSpPr/>
          <p:nvPr/>
        </p:nvSpPr>
        <p:spPr bwMode="auto">
          <a:xfrm>
            <a:off x="6228184" y="44371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7</a:t>
            </a:r>
            <a:endParaRPr kumimoji="0" lang="he-IL" sz="1800" b="1" i="0" u="none" strike="noStrike" cap="none" normalizeH="0" baseline="0" dirty="0" smtClean="0">
              <a:ln>
                <a:noFill/>
              </a:ln>
              <a:solidFill>
                <a:srgbClr val="00B0F0"/>
              </a:solidFill>
              <a:effectLst/>
              <a:latin typeface="Arial" charset="0"/>
            </a:endParaRPr>
          </a:p>
        </p:txBody>
      </p:sp>
      <p:sp>
        <p:nvSpPr>
          <p:cNvPr id="26" name="מסגרת משופעת 25"/>
          <p:cNvSpPr/>
          <p:nvPr/>
        </p:nvSpPr>
        <p:spPr bwMode="auto">
          <a:xfrm>
            <a:off x="6876256" y="44371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chemeClr val="tx2">
                    <a:lumMod val="50000"/>
                  </a:schemeClr>
                </a:solidFill>
                <a:effectLst/>
                <a:latin typeface="Arial" charset="0"/>
              </a:rPr>
              <a:t>7</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7" name="מסגרת משופעת 26"/>
          <p:cNvSpPr/>
          <p:nvPr/>
        </p:nvSpPr>
        <p:spPr bwMode="auto">
          <a:xfrm>
            <a:off x="7524328" y="44371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7</a:t>
            </a:r>
            <a:endParaRPr kumimoji="0" lang="he-IL" sz="1800" b="1" i="0" u="none" strike="noStrike" cap="none" normalizeH="0" baseline="0" dirty="0" smtClean="0">
              <a:ln>
                <a:noFill/>
              </a:ln>
              <a:solidFill>
                <a:schemeClr val="bg2"/>
              </a:solid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15</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3785652"/>
          </a:xfrm>
          <a:prstGeom prst="rect">
            <a:avLst/>
          </a:prstGeom>
          <a:noFill/>
        </p:spPr>
        <p:txBody>
          <a:bodyPr wrap="square" rtlCol="1">
            <a:spAutoFit/>
          </a:bodyPr>
          <a:lstStyle/>
          <a:p>
            <a:pPr marL="514350" indent="-514350" algn="r" rtl="1"/>
            <a:r>
              <a:rPr lang="en-US" sz="2400" dirty="0" smtClean="0">
                <a:solidFill>
                  <a:schemeClr val="accent5">
                    <a:lumMod val="75000"/>
                  </a:schemeClr>
                </a:solidFill>
              </a:rPr>
              <a:t>III</a:t>
            </a:r>
            <a:r>
              <a:rPr lang="he-IL" sz="2400" dirty="0" smtClean="0">
                <a:solidFill>
                  <a:schemeClr val="accent5">
                    <a:lumMod val="75000"/>
                  </a:schemeClr>
                </a:solidFill>
              </a:rPr>
              <a:t>. הוספת אבן וצמצום סט- הסרת אבן מסט קיים, כך שהסט ללא האבן נותר תקין והוספת האבן ליצירת סט חדש.</a:t>
            </a:r>
          </a:p>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8" name="מסגרת משופעת 7"/>
          <p:cNvSpPr/>
          <p:nvPr/>
        </p:nvSpPr>
        <p:spPr bwMode="auto">
          <a:xfrm>
            <a:off x="2411760"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8</a:t>
            </a:r>
            <a:endParaRPr kumimoji="0" lang="he-IL" sz="1800" b="1" i="0" u="none" strike="noStrike" cap="none" normalizeH="0" baseline="0" dirty="0" smtClean="0">
              <a:ln>
                <a:noFill/>
              </a:ln>
              <a:solidFill>
                <a:schemeClr val="bg2"/>
              </a:solidFill>
              <a:effectLst/>
              <a:latin typeface="Arial" charset="0"/>
            </a:endParaRPr>
          </a:p>
        </p:txBody>
      </p:sp>
      <p:sp>
        <p:nvSpPr>
          <p:cNvPr id="9" name="מסגרת משופעת 8"/>
          <p:cNvSpPr/>
          <p:nvPr/>
        </p:nvSpPr>
        <p:spPr bwMode="auto">
          <a:xfrm>
            <a:off x="3059832"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chemeClr val="bg2"/>
                </a:solidFill>
                <a:effectLst/>
                <a:latin typeface="Arial" charset="0"/>
              </a:rPr>
              <a:t>9</a:t>
            </a:r>
            <a:endParaRPr kumimoji="0" lang="he-IL" sz="1800" b="1" i="0" u="none" strike="noStrike" cap="none" normalizeH="0" baseline="0" dirty="0" smtClean="0">
              <a:ln>
                <a:noFill/>
              </a:ln>
              <a:solidFill>
                <a:schemeClr val="bg2"/>
              </a:solidFill>
              <a:effectLst/>
              <a:latin typeface="Arial" charset="0"/>
            </a:endParaRPr>
          </a:p>
        </p:txBody>
      </p:sp>
      <p:sp>
        <p:nvSpPr>
          <p:cNvPr id="14" name="תרשים זרימה: תהליך מוגדר מראש 13"/>
          <p:cNvSpPr/>
          <p:nvPr/>
        </p:nvSpPr>
        <p:spPr bwMode="auto">
          <a:xfrm>
            <a:off x="2267744" y="537321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6" name="מסגרת משופעת 15"/>
          <p:cNvSpPr/>
          <p:nvPr/>
        </p:nvSpPr>
        <p:spPr bwMode="auto">
          <a:xfrm>
            <a:off x="2627784"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8</a:t>
            </a:r>
            <a:endParaRPr kumimoji="0" lang="he-IL" sz="1800" b="1" i="0" u="none" strike="noStrike" cap="none" normalizeH="0" baseline="0" dirty="0" smtClean="0">
              <a:ln>
                <a:noFill/>
              </a:ln>
              <a:solidFill>
                <a:srgbClr val="FF0000"/>
              </a:solidFill>
              <a:effectLst/>
              <a:latin typeface="Arial" charset="0"/>
            </a:endParaRPr>
          </a:p>
        </p:txBody>
      </p:sp>
      <p:sp>
        <p:nvSpPr>
          <p:cNvPr id="19" name="שווה 18"/>
          <p:cNvSpPr/>
          <p:nvPr/>
        </p:nvSpPr>
        <p:spPr bwMode="auto">
          <a:xfrm>
            <a:off x="4716016" y="4005064"/>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תרשים זרימה: תהליך מוגדר מראש 20"/>
          <p:cNvSpPr/>
          <p:nvPr/>
        </p:nvSpPr>
        <p:spPr bwMode="auto">
          <a:xfrm>
            <a:off x="6012160" y="5373216"/>
            <a:ext cx="2808312"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8" name="מסגרת משופעת 27"/>
          <p:cNvSpPr/>
          <p:nvPr/>
        </p:nvSpPr>
        <p:spPr bwMode="auto">
          <a:xfrm>
            <a:off x="3707904"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10</a:t>
            </a:r>
            <a:endParaRPr kumimoji="0" lang="he-IL" sz="1800" b="1" i="0" u="none" strike="noStrike" cap="none" normalizeH="0" baseline="0" dirty="0" smtClean="0">
              <a:ln>
                <a:noFill/>
              </a:ln>
              <a:solidFill>
                <a:schemeClr val="bg2"/>
              </a:solidFill>
              <a:effectLst/>
              <a:latin typeface="Arial" charset="0"/>
            </a:endParaRPr>
          </a:p>
        </p:txBody>
      </p:sp>
      <p:sp>
        <p:nvSpPr>
          <p:cNvPr id="29" name="מסגרת משופעת 28"/>
          <p:cNvSpPr/>
          <p:nvPr/>
        </p:nvSpPr>
        <p:spPr bwMode="auto">
          <a:xfrm>
            <a:off x="3275856"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F0">
                <a:alpha val="6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
        <p:nvSpPr>
          <p:cNvPr id="20" name="מסגרת משופעת 19"/>
          <p:cNvSpPr/>
          <p:nvPr/>
        </p:nvSpPr>
        <p:spPr bwMode="auto">
          <a:xfrm>
            <a:off x="7596336"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8</a:t>
            </a:r>
            <a:endParaRPr kumimoji="0" lang="he-IL" sz="1800" b="1" i="0" u="none" strike="noStrike" cap="none" normalizeH="0" baseline="0" dirty="0" smtClean="0">
              <a:ln>
                <a:noFill/>
              </a:ln>
              <a:solidFill>
                <a:schemeClr val="tx2">
                  <a:lumMod val="50000"/>
                </a:schemeClr>
              </a:solidFill>
              <a:effectLst/>
              <a:latin typeface="Arial" charset="0"/>
            </a:endParaRPr>
          </a:p>
        </p:txBody>
      </p:sp>
      <p:cxnSp>
        <p:nvCxnSpPr>
          <p:cNvPr id="30" name="מחבר חץ ישר 29"/>
          <p:cNvCxnSpPr>
            <a:stCxn id="29" idx="6"/>
            <a:endCxn id="28" idx="0"/>
          </p:cNvCxnSpPr>
          <p:nvPr/>
        </p:nvCxnSpPr>
        <p:spPr bwMode="auto">
          <a:xfrm rot="5400000" flipH="1" flipV="1">
            <a:off x="3419872" y="4437112"/>
            <a:ext cx="1116124" cy="756084"/>
          </a:xfrm>
          <a:prstGeom prst="straightConnector1">
            <a:avLst/>
          </a:prstGeom>
          <a:solidFill>
            <a:schemeClr val="accent1"/>
          </a:solidFill>
          <a:ln w="38100" cap="flat" cmpd="sng" algn="ctr">
            <a:solidFill>
              <a:schemeClr val="accent4">
                <a:lumMod val="75000"/>
              </a:schemeClr>
            </a:solidFill>
            <a:prstDash val="solid"/>
            <a:round/>
            <a:headEnd type="none" w="med" len="med"/>
            <a:tailEnd type="arrow"/>
          </a:ln>
          <a:effectLst>
            <a:reflection blurRad="6350" stA="50000" endA="300" endPos="55000" dir="5400000" sy="-100000" algn="bl" rotWithShape="0"/>
          </a:effectLst>
        </p:spPr>
      </p:cxnSp>
      <p:sp>
        <p:nvSpPr>
          <p:cNvPr id="32" name="מסגרת משופעת 31"/>
          <p:cNvSpPr/>
          <p:nvPr/>
        </p:nvSpPr>
        <p:spPr bwMode="auto">
          <a:xfrm>
            <a:off x="6372200"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8</a:t>
            </a:r>
            <a:endParaRPr kumimoji="0" lang="he-IL" sz="1800" b="1" i="0" u="none" strike="noStrike" cap="none" normalizeH="0" baseline="0" dirty="0" smtClean="0">
              <a:ln>
                <a:noFill/>
              </a:ln>
              <a:solidFill>
                <a:srgbClr val="FF0000"/>
              </a:solidFill>
              <a:effectLst/>
              <a:latin typeface="Arial" charset="0"/>
            </a:endParaRPr>
          </a:p>
        </p:txBody>
      </p:sp>
      <p:sp>
        <p:nvSpPr>
          <p:cNvPr id="33" name="מסגרת משופעת 32"/>
          <p:cNvSpPr/>
          <p:nvPr/>
        </p:nvSpPr>
        <p:spPr bwMode="auto">
          <a:xfrm>
            <a:off x="6084168"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8</a:t>
            </a:r>
            <a:endParaRPr kumimoji="0" lang="he-IL" sz="1800" b="1" i="0" u="none" strike="noStrike" cap="none" normalizeH="0" baseline="0" dirty="0" smtClean="0">
              <a:ln>
                <a:noFill/>
              </a:ln>
              <a:solidFill>
                <a:schemeClr val="bg2"/>
              </a:solidFill>
              <a:effectLst/>
              <a:latin typeface="Arial" charset="0"/>
            </a:endParaRPr>
          </a:p>
        </p:txBody>
      </p:sp>
      <p:sp>
        <p:nvSpPr>
          <p:cNvPr id="34" name="מסגרת משופעת 33"/>
          <p:cNvSpPr/>
          <p:nvPr/>
        </p:nvSpPr>
        <p:spPr bwMode="auto">
          <a:xfrm>
            <a:off x="6732240"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chemeClr val="bg2"/>
                </a:solidFill>
                <a:effectLst/>
                <a:latin typeface="Arial" charset="0"/>
              </a:rPr>
              <a:t>9</a:t>
            </a:r>
            <a:endParaRPr kumimoji="0" lang="he-IL" sz="1800" b="1" i="0" u="none" strike="noStrike" cap="none" normalizeH="0" baseline="0" dirty="0" smtClean="0">
              <a:ln>
                <a:noFill/>
              </a:ln>
              <a:solidFill>
                <a:schemeClr val="bg2"/>
              </a:solidFill>
              <a:effectLst/>
              <a:latin typeface="Arial" charset="0"/>
            </a:endParaRPr>
          </a:p>
        </p:txBody>
      </p:sp>
      <p:sp>
        <p:nvSpPr>
          <p:cNvPr id="35" name="מסגרת משופעת 34"/>
          <p:cNvSpPr/>
          <p:nvPr/>
        </p:nvSpPr>
        <p:spPr bwMode="auto">
          <a:xfrm>
            <a:off x="7380312"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10</a:t>
            </a:r>
            <a:endParaRPr kumimoji="0" lang="he-IL" sz="1800" b="1" i="0" u="none" strike="noStrike" cap="none" normalizeH="0" baseline="0" dirty="0" smtClean="0">
              <a:ln>
                <a:noFill/>
              </a:ln>
              <a:solidFill>
                <a:schemeClr val="bg2"/>
              </a:solidFill>
              <a:effectLst/>
              <a:latin typeface="Arial" charset="0"/>
            </a:endParaRPr>
          </a:p>
        </p:txBody>
      </p:sp>
      <p:sp>
        <p:nvSpPr>
          <p:cNvPr id="36" name="מסגרת משופעת 35"/>
          <p:cNvSpPr/>
          <p:nvPr/>
        </p:nvSpPr>
        <p:spPr bwMode="auto">
          <a:xfrm>
            <a:off x="8028384"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F0">
                <a:alpha val="6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16</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2677656"/>
          </a:xfrm>
          <a:prstGeom prst="rect">
            <a:avLst/>
          </a:prstGeom>
          <a:noFill/>
        </p:spPr>
        <p:txBody>
          <a:bodyPr wrap="square" rtlCol="1">
            <a:spAutoFit/>
          </a:bodyPr>
          <a:lstStyle/>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26" name="שווה 25"/>
          <p:cNvSpPr/>
          <p:nvPr/>
        </p:nvSpPr>
        <p:spPr bwMode="auto">
          <a:xfrm>
            <a:off x="5148064" y="3501008"/>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7" name="תרשים זרימה: תהליך מוגדר מראש 26"/>
          <p:cNvSpPr/>
          <p:nvPr/>
        </p:nvSpPr>
        <p:spPr bwMode="auto">
          <a:xfrm>
            <a:off x="2123728" y="4221088"/>
            <a:ext cx="2808312"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34" name="מסגרת משופעת 33"/>
          <p:cNvSpPr/>
          <p:nvPr/>
        </p:nvSpPr>
        <p:spPr bwMode="auto">
          <a:xfrm>
            <a:off x="3707904" y="42210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8</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36" name="מסגרת משופעת 35"/>
          <p:cNvSpPr/>
          <p:nvPr/>
        </p:nvSpPr>
        <p:spPr bwMode="auto">
          <a:xfrm>
            <a:off x="2483768" y="422108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8</a:t>
            </a:r>
            <a:endParaRPr kumimoji="0" lang="he-IL" sz="1800" b="1" i="0" u="none" strike="noStrike" cap="none" normalizeH="0" baseline="0" dirty="0" smtClean="0">
              <a:ln>
                <a:noFill/>
              </a:ln>
              <a:solidFill>
                <a:srgbClr val="FF0000"/>
              </a:solidFill>
              <a:effectLst/>
              <a:latin typeface="Arial" charset="0"/>
            </a:endParaRPr>
          </a:p>
        </p:txBody>
      </p:sp>
      <p:sp>
        <p:nvSpPr>
          <p:cNvPr id="37" name="מסגרת משופעת 36"/>
          <p:cNvSpPr/>
          <p:nvPr/>
        </p:nvSpPr>
        <p:spPr bwMode="auto">
          <a:xfrm>
            <a:off x="2195736" y="27089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accent2">
                <a:lumMod val="75000"/>
                <a:alpha val="6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8</a:t>
            </a:r>
            <a:endParaRPr kumimoji="0" lang="he-IL" sz="1800" b="1" i="0" u="none" strike="noStrike" cap="none" normalizeH="0" baseline="0" dirty="0" smtClean="0">
              <a:ln>
                <a:noFill/>
              </a:ln>
              <a:solidFill>
                <a:schemeClr val="bg2"/>
              </a:solidFill>
              <a:effectLst/>
              <a:latin typeface="Arial" charset="0"/>
            </a:endParaRPr>
          </a:p>
        </p:txBody>
      </p:sp>
      <p:sp>
        <p:nvSpPr>
          <p:cNvPr id="38" name="מסגרת משופעת 37"/>
          <p:cNvSpPr/>
          <p:nvPr/>
        </p:nvSpPr>
        <p:spPr bwMode="auto">
          <a:xfrm>
            <a:off x="2915816" y="27089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chemeClr val="bg2"/>
                </a:solidFill>
                <a:effectLst/>
                <a:latin typeface="Arial" charset="0"/>
              </a:rPr>
              <a:t>9</a:t>
            </a:r>
            <a:endParaRPr kumimoji="0" lang="he-IL" sz="1800" b="1" i="0" u="none" strike="noStrike" cap="none" normalizeH="0" baseline="0" dirty="0" smtClean="0">
              <a:ln>
                <a:noFill/>
              </a:ln>
              <a:solidFill>
                <a:schemeClr val="bg2"/>
              </a:solidFill>
              <a:effectLst/>
              <a:latin typeface="Arial" charset="0"/>
            </a:endParaRPr>
          </a:p>
        </p:txBody>
      </p:sp>
      <p:sp>
        <p:nvSpPr>
          <p:cNvPr id="39" name="מסגרת משופעת 38"/>
          <p:cNvSpPr/>
          <p:nvPr/>
        </p:nvSpPr>
        <p:spPr bwMode="auto">
          <a:xfrm>
            <a:off x="3563888" y="27089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10</a:t>
            </a:r>
            <a:endParaRPr kumimoji="0" lang="he-IL" sz="1800" b="1" i="0" u="none" strike="noStrike" cap="none" normalizeH="0" baseline="0" dirty="0" smtClean="0">
              <a:ln>
                <a:noFill/>
              </a:ln>
              <a:solidFill>
                <a:schemeClr val="bg2"/>
              </a:solidFill>
              <a:effectLst/>
              <a:latin typeface="Arial" charset="0"/>
            </a:endParaRPr>
          </a:p>
        </p:txBody>
      </p:sp>
      <p:sp>
        <p:nvSpPr>
          <p:cNvPr id="40" name="מסגרת משופעת 39"/>
          <p:cNvSpPr/>
          <p:nvPr/>
        </p:nvSpPr>
        <p:spPr bwMode="auto">
          <a:xfrm>
            <a:off x="4211960" y="27089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
        <p:nvSpPr>
          <p:cNvPr id="41" name="תרשים זרימה: תהליך מוגדר מראש 40"/>
          <p:cNvSpPr/>
          <p:nvPr/>
        </p:nvSpPr>
        <p:spPr bwMode="auto">
          <a:xfrm>
            <a:off x="6156176" y="4221088"/>
            <a:ext cx="2808312"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42" name="מסגרת משופעת 41"/>
          <p:cNvSpPr/>
          <p:nvPr/>
        </p:nvSpPr>
        <p:spPr bwMode="auto">
          <a:xfrm>
            <a:off x="6516216" y="27089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accent2">
                <a:lumMod val="75000"/>
                <a:alpha val="6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8</a:t>
            </a:r>
            <a:endParaRPr kumimoji="0" lang="he-IL" sz="1800" b="1" i="0" u="none" strike="noStrike" cap="none" normalizeH="0" baseline="0" dirty="0" smtClean="0">
              <a:ln>
                <a:noFill/>
              </a:ln>
              <a:solidFill>
                <a:schemeClr val="bg2"/>
              </a:solidFill>
              <a:effectLst/>
              <a:latin typeface="Arial" charset="0"/>
            </a:endParaRPr>
          </a:p>
        </p:txBody>
      </p:sp>
      <p:sp>
        <p:nvSpPr>
          <p:cNvPr id="43" name="מסגרת משופעת 42"/>
          <p:cNvSpPr/>
          <p:nvPr/>
        </p:nvSpPr>
        <p:spPr bwMode="auto">
          <a:xfrm>
            <a:off x="7236296" y="27089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8</a:t>
            </a:r>
            <a:endParaRPr kumimoji="0" lang="he-IL" sz="1800" b="1" i="0" u="none" strike="noStrike" cap="none" normalizeH="0" baseline="0" dirty="0" smtClean="0">
              <a:ln>
                <a:noFill/>
              </a:ln>
              <a:solidFill>
                <a:srgbClr val="FF0000"/>
              </a:solidFill>
              <a:effectLst/>
              <a:latin typeface="Arial" charset="0"/>
            </a:endParaRPr>
          </a:p>
        </p:txBody>
      </p:sp>
      <p:sp>
        <p:nvSpPr>
          <p:cNvPr id="44" name="מסגרת משופעת 43"/>
          <p:cNvSpPr/>
          <p:nvPr/>
        </p:nvSpPr>
        <p:spPr bwMode="auto">
          <a:xfrm>
            <a:off x="7884368" y="27089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8</a:t>
            </a:r>
            <a:endParaRPr kumimoji="0" lang="he-IL" sz="1800" b="1" i="0" u="none" strike="noStrike" cap="none" normalizeH="0" baseline="0" dirty="0" smtClean="0">
              <a:ln>
                <a:noFill/>
              </a:ln>
              <a:solidFill>
                <a:schemeClr val="tx2">
                  <a:lumMod val="50000"/>
                </a:schemeClr>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17</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3785652"/>
          </a:xfrm>
          <a:prstGeom prst="rect">
            <a:avLst/>
          </a:prstGeom>
          <a:noFill/>
        </p:spPr>
        <p:txBody>
          <a:bodyPr wrap="square" rtlCol="1">
            <a:spAutoFit/>
          </a:bodyPr>
          <a:lstStyle/>
          <a:p>
            <a:pPr marL="514350" indent="-514350" algn="r" rtl="1"/>
            <a:r>
              <a:rPr lang="en-US" sz="2400" dirty="0" smtClean="0">
                <a:solidFill>
                  <a:schemeClr val="accent5">
                    <a:lumMod val="75000"/>
                  </a:schemeClr>
                </a:solidFill>
              </a:rPr>
              <a:t>IV</a:t>
            </a:r>
            <a:r>
              <a:rPr lang="he-IL" sz="2400" dirty="0" smtClean="0">
                <a:solidFill>
                  <a:schemeClr val="accent5">
                    <a:lumMod val="75000"/>
                  </a:schemeClr>
                </a:solidFill>
              </a:rPr>
              <a:t>. פיצול רצף-אם קיים רצף בעל אורך גדול מ-4 ניתן לפצל אותו ע"י הוספת אבן שמוכלת ברצף ואינו מה-2 הקיצוניות בכל קצה. לדוגמא,</a:t>
            </a:r>
          </a:p>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8" name="מסגרת משופעת 7"/>
          <p:cNvSpPr/>
          <p:nvPr/>
        </p:nvSpPr>
        <p:spPr bwMode="auto">
          <a:xfrm>
            <a:off x="2195736"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bg2">
                <a:alpha val="6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5</a:t>
            </a:r>
            <a:endParaRPr kumimoji="0" lang="he-IL" sz="1800" b="1" i="0" u="none" strike="noStrike" cap="none" normalizeH="0" baseline="0" dirty="0" smtClean="0">
              <a:ln>
                <a:noFill/>
              </a:ln>
              <a:solidFill>
                <a:srgbClr val="FF0000"/>
              </a:solidFill>
              <a:effectLst/>
              <a:latin typeface="Arial" charset="0"/>
            </a:endParaRPr>
          </a:p>
        </p:txBody>
      </p:sp>
      <p:sp>
        <p:nvSpPr>
          <p:cNvPr id="14" name="תרשים זרימה: תהליך מוגדר מראש 13"/>
          <p:cNvSpPr/>
          <p:nvPr/>
        </p:nvSpPr>
        <p:spPr bwMode="auto">
          <a:xfrm>
            <a:off x="2267744" y="537321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6" name="מסגרת משופעת 15"/>
          <p:cNvSpPr/>
          <p:nvPr/>
        </p:nvSpPr>
        <p:spPr bwMode="auto">
          <a:xfrm>
            <a:off x="2627784" y="53732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5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7</a:t>
            </a:r>
            <a:endParaRPr kumimoji="0" lang="he-IL" sz="1800" b="1" i="0" u="none" strike="noStrike" cap="none" normalizeH="0" baseline="0" dirty="0" smtClean="0">
              <a:ln>
                <a:noFill/>
              </a:ln>
              <a:solidFill>
                <a:srgbClr val="FF0000"/>
              </a:solidFill>
              <a:effectLst/>
              <a:latin typeface="Arial" charset="0"/>
            </a:endParaRPr>
          </a:p>
        </p:txBody>
      </p:sp>
      <p:sp>
        <p:nvSpPr>
          <p:cNvPr id="19" name="שווה 18"/>
          <p:cNvSpPr/>
          <p:nvPr/>
        </p:nvSpPr>
        <p:spPr bwMode="auto">
          <a:xfrm>
            <a:off x="5004048" y="4653136"/>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תרשים זרימה: תהליך מוגדר מראש 20"/>
          <p:cNvSpPr/>
          <p:nvPr/>
        </p:nvSpPr>
        <p:spPr bwMode="auto">
          <a:xfrm>
            <a:off x="6012160" y="5373216"/>
            <a:ext cx="2808312"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4" name="מסגרת משופעת 23"/>
          <p:cNvSpPr/>
          <p:nvPr/>
        </p:nvSpPr>
        <p:spPr bwMode="auto">
          <a:xfrm>
            <a:off x="2843808"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bg2">
                <a:alpha val="6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6</a:t>
            </a:r>
            <a:endParaRPr kumimoji="0" lang="he-IL" sz="1800" b="1" i="0" u="none" strike="noStrike" cap="none" normalizeH="0" baseline="0" dirty="0" smtClean="0">
              <a:ln>
                <a:noFill/>
              </a:ln>
              <a:solidFill>
                <a:srgbClr val="FF0000"/>
              </a:solidFill>
              <a:effectLst/>
              <a:latin typeface="Arial" charset="0"/>
            </a:endParaRPr>
          </a:p>
        </p:txBody>
      </p:sp>
      <p:sp>
        <p:nvSpPr>
          <p:cNvPr id="25" name="מסגרת משופעת 24"/>
          <p:cNvSpPr/>
          <p:nvPr/>
        </p:nvSpPr>
        <p:spPr bwMode="auto">
          <a:xfrm>
            <a:off x="4139952"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bg2">
                <a:alpha val="6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8</a:t>
            </a:r>
            <a:endParaRPr kumimoji="0" lang="he-IL" sz="1800" b="1" i="0" u="none" strike="noStrike" cap="none" normalizeH="0" baseline="0" dirty="0" smtClean="0">
              <a:ln>
                <a:noFill/>
              </a:ln>
              <a:solidFill>
                <a:srgbClr val="FF0000"/>
              </a:solidFill>
              <a:effectLst/>
              <a:latin typeface="Arial" charset="0"/>
            </a:endParaRPr>
          </a:p>
        </p:txBody>
      </p:sp>
      <p:sp>
        <p:nvSpPr>
          <p:cNvPr id="26" name="מסגרת משופעת 25"/>
          <p:cNvSpPr/>
          <p:nvPr/>
        </p:nvSpPr>
        <p:spPr bwMode="auto">
          <a:xfrm>
            <a:off x="3491880"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7</a:t>
            </a:r>
            <a:endParaRPr kumimoji="0" lang="he-IL" sz="1800" b="1" i="0" u="none" strike="noStrike" cap="none" normalizeH="0" baseline="0" dirty="0" smtClean="0">
              <a:ln>
                <a:noFill/>
              </a:ln>
              <a:solidFill>
                <a:srgbClr val="FF0000"/>
              </a:solidFill>
              <a:effectLst/>
              <a:latin typeface="Arial" charset="0"/>
            </a:endParaRPr>
          </a:p>
        </p:txBody>
      </p:sp>
      <p:sp>
        <p:nvSpPr>
          <p:cNvPr id="27" name="מסגרת משופעת 26"/>
          <p:cNvSpPr/>
          <p:nvPr/>
        </p:nvSpPr>
        <p:spPr bwMode="auto">
          <a:xfrm>
            <a:off x="4788024" y="38610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bg2">
                <a:alpha val="6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9</a:t>
            </a:r>
            <a:endParaRPr kumimoji="0" lang="he-IL" sz="1800" b="1" i="0" u="none" strike="noStrike" cap="none" normalizeH="0" baseline="0" dirty="0" smtClean="0">
              <a:ln>
                <a:noFill/>
              </a:ln>
              <a:solidFill>
                <a:srgbClr val="FF0000"/>
              </a:solidFill>
              <a:effectLst/>
              <a:latin typeface="Arial" charset="0"/>
            </a:endParaRPr>
          </a:p>
        </p:txBody>
      </p:sp>
      <p:cxnSp>
        <p:nvCxnSpPr>
          <p:cNvPr id="31" name="מחבר חץ ישר 30"/>
          <p:cNvCxnSpPr/>
          <p:nvPr/>
        </p:nvCxnSpPr>
        <p:spPr bwMode="auto">
          <a:xfrm rot="5400000" flipH="1" flipV="1">
            <a:off x="2735796" y="4509120"/>
            <a:ext cx="1080120" cy="648072"/>
          </a:xfrm>
          <a:prstGeom prst="straightConnector1">
            <a:avLst/>
          </a:prstGeom>
          <a:solidFill>
            <a:schemeClr val="accent1"/>
          </a:solidFill>
          <a:ln w="38100" cap="flat" cmpd="sng" algn="ctr">
            <a:solidFill>
              <a:schemeClr val="accent4">
                <a:lumMod val="75000"/>
              </a:schemeClr>
            </a:solidFill>
            <a:prstDash val="solid"/>
            <a:round/>
            <a:headEnd type="none" w="med" len="med"/>
            <a:tailEnd type="arrow"/>
          </a:ln>
          <a:effectLst>
            <a:reflection blurRad="6350" stA="50000" endA="300" endPos="55000" dir="5400000" sy="-100000" algn="bl" rotWithShape="0"/>
          </a:effectLst>
        </p:spPr>
      </p:cxnSp>
      <p:sp>
        <p:nvSpPr>
          <p:cNvPr id="37" name="מסגרת משופעת 36"/>
          <p:cNvSpPr/>
          <p:nvPr/>
        </p:nvSpPr>
        <p:spPr bwMode="auto">
          <a:xfrm>
            <a:off x="6156176" y="45091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5</a:t>
            </a:r>
            <a:endParaRPr kumimoji="0" lang="he-IL" sz="1800" b="1" i="0" u="none" strike="noStrike" cap="none" normalizeH="0" baseline="0" dirty="0" smtClean="0">
              <a:ln>
                <a:noFill/>
              </a:ln>
              <a:solidFill>
                <a:srgbClr val="FF0000"/>
              </a:solidFill>
              <a:effectLst/>
              <a:latin typeface="Arial" charset="0"/>
            </a:endParaRPr>
          </a:p>
        </p:txBody>
      </p:sp>
      <p:sp>
        <p:nvSpPr>
          <p:cNvPr id="38" name="מסגרת משופעת 37"/>
          <p:cNvSpPr/>
          <p:nvPr/>
        </p:nvSpPr>
        <p:spPr bwMode="auto">
          <a:xfrm>
            <a:off x="6804248" y="45091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6</a:t>
            </a:r>
            <a:endParaRPr kumimoji="0" lang="he-IL" sz="1800" b="1" i="0" u="none" strike="noStrike" cap="none" normalizeH="0" baseline="0" dirty="0" smtClean="0">
              <a:ln>
                <a:noFill/>
              </a:ln>
              <a:solidFill>
                <a:srgbClr val="FF0000"/>
              </a:solidFill>
              <a:effectLst/>
              <a:latin typeface="Arial" charset="0"/>
            </a:endParaRPr>
          </a:p>
        </p:txBody>
      </p:sp>
      <p:sp>
        <p:nvSpPr>
          <p:cNvPr id="39" name="מסגרת משופעת 38"/>
          <p:cNvSpPr/>
          <p:nvPr/>
        </p:nvSpPr>
        <p:spPr bwMode="auto">
          <a:xfrm>
            <a:off x="7020272" y="36450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8</a:t>
            </a:r>
            <a:endParaRPr kumimoji="0" lang="he-IL" sz="1800" b="1" i="0" u="none" strike="noStrike" cap="none" normalizeH="0" baseline="0" dirty="0" smtClean="0">
              <a:ln>
                <a:noFill/>
              </a:ln>
              <a:solidFill>
                <a:srgbClr val="FF0000"/>
              </a:solidFill>
              <a:effectLst/>
              <a:latin typeface="Arial" charset="0"/>
            </a:endParaRPr>
          </a:p>
        </p:txBody>
      </p:sp>
      <p:sp>
        <p:nvSpPr>
          <p:cNvPr id="40" name="מסגרת משופעת 39"/>
          <p:cNvSpPr/>
          <p:nvPr/>
        </p:nvSpPr>
        <p:spPr bwMode="auto">
          <a:xfrm>
            <a:off x="6372200" y="36450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7</a:t>
            </a:r>
            <a:endParaRPr kumimoji="0" lang="he-IL" sz="1800" b="1" i="0" u="none" strike="noStrike" cap="none" normalizeH="0" baseline="0" dirty="0" smtClean="0">
              <a:ln>
                <a:noFill/>
              </a:ln>
              <a:solidFill>
                <a:srgbClr val="FF0000"/>
              </a:solidFill>
              <a:effectLst/>
              <a:latin typeface="Arial" charset="0"/>
            </a:endParaRPr>
          </a:p>
        </p:txBody>
      </p:sp>
      <p:sp>
        <p:nvSpPr>
          <p:cNvPr id="41" name="מסגרת משופעת 40"/>
          <p:cNvSpPr/>
          <p:nvPr/>
        </p:nvSpPr>
        <p:spPr bwMode="auto">
          <a:xfrm>
            <a:off x="7668344" y="36450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9</a:t>
            </a:r>
            <a:endParaRPr kumimoji="0" lang="he-IL" sz="1800" b="1" i="0" u="none" strike="noStrike" cap="none" normalizeH="0" baseline="0" dirty="0" smtClean="0">
              <a:ln>
                <a:noFill/>
              </a:ln>
              <a:solidFill>
                <a:srgbClr val="FF0000"/>
              </a:solidFill>
              <a:effectLst/>
              <a:latin typeface="Arial" charset="0"/>
            </a:endParaRPr>
          </a:p>
        </p:txBody>
      </p:sp>
      <p:sp>
        <p:nvSpPr>
          <p:cNvPr id="52" name="מסגרת משופעת 51"/>
          <p:cNvSpPr/>
          <p:nvPr/>
        </p:nvSpPr>
        <p:spPr bwMode="auto">
          <a:xfrm>
            <a:off x="7452320" y="450912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5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7</a:t>
            </a:r>
            <a:endParaRPr kumimoji="0" lang="he-IL" sz="1800" b="1" i="0" u="none" strike="noStrike" cap="none" normalizeH="0" baseline="0" dirty="0" smtClean="0">
              <a:ln>
                <a:noFill/>
              </a:ln>
              <a:solidFill>
                <a:srgbClr val="FF0000"/>
              </a:solidFill>
              <a:effectLst/>
              <a:latin typeface="Arial" charset="0"/>
            </a:endParaRPr>
          </a:p>
        </p:txBody>
      </p:sp>
      <p:sp>
        <p:nvSpPr>
          <p:cNvPr id="53" name="הסבר אליפטי 52"/>
          <p:cNvSpPr/>
          <p:nvPr/>
        </p:nvSpPr>
        <p:spPr bwMode="auto">
          <a:xfrm>
            <a:off x="395536" y="2708920"/>
            <a:ext cx="2088232" cy="1296144"/>
          </a:xfrm>
          <a:prstGeom prst="wedgeEllipseCallout">
            <a:avLst>
              <a:gd name="adj1" fmla="val 66022"/>
              <a:gd name="adj2" fmla="val 4231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chemeClr val="accent6">
                    <a:lumMod val="40000"/>
                    <a:lumOff val="60000"/>
                  </a:schemeClr>
                </a:solidFill>
                <a:effectLst>
                  <a:outerShdw blurRad="38100" dist="38100" dir="2700000" algn="tl">
                    <a:srgbClr val="000000">
                      <a:alpha val="43137"/>
                    </a:srgbClr>
                  </a:outerShdw>
                </a:effectLst>
                <a:latin typeface="Arial" charset="0"/>
              </a:rPr>
              <a:t>אבנים זוהרות בשחור הן אבני קצה</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18</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3046988"/>
          </a:xfrm>
          <a:prstGeom prst="rect">
            <a:avLst/>
          </a:prstGeom>
          <a:noFill/>
        </p:spPr>
        <p:txBody>
          <a:bodyPr wrap="square" rtlCol="1">
            <a:spAutoFit/>
          </a:bodyPr>
          <a:lstStyle/>
          <a:p>
            <a:pPr algn="r" rtl="1"/>
            <a:r>
              <a:rPr lang="he-IL" sz="2400" dirty="0" smtClean="0">
                <a:solidFill>
                  <a:schemeClr val="accent5">
                    <a:lumMod val="75000"/>
                  </a:schemeClr>
                </a:solidFill>
              </a:rPr>
              <a:t>עבור הרצף הבא האבנים למשל ניתן ליצור את הפיצולים הבאים:</a:t>
            </a: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26" name="שווה 25"/>
          <p:cNvSpPr/>
          <p:nvPr/>
        </p:nvSpPr>
        <p:spPr bwMode="auto">
          <a:xfrm>
            <a:off x="5004048" y="4437112"/>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38" name="מסגרת משופעת 37"/>
          <p:cNvSpPr/>
          <p:nvPr/>
        </p:nvSpPr>
        <p:spPr bwMode="auto">
          <a:xfrm>
            <a:off x="3131840"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chemeClr val="bg2"/>
                </a:solidFill>
                <a:effectLst/>
                <a:latin typeface="Arial" charset="0"/>
              </a:rPr>
              <a:t>1</a:t>
            </a:r>
            <a:endParaRPr kumimoji="0" lang="he-IL" sz="1800" b="1" i="0" u="none" strike="noStrike" cap="none" normalizeH="0" baseline="0" dirty="0" smtClean="0">
              <a:ln>
                <a:noFill/>
              </a:ln>
              <a:solidFill>
                <a:schemeClr val="bg2"/>
              </a:solidFill>
              <a:effectLst/>
              <a:latin typeface="Arial" charset="0"/>
            </a:endParaRPr>
          </a:p>
        </p:txBody>
      </p:sp>
      <p:sp>
        <p:nvSpPr>
          <p:cNvPr id="39" name="מסגרת משופעת 38"/>
          <p:cNvSpPr/>
          <p:nvPr/>
        </p:nvSpPr>
        <p:spPr bwMode="auto">
          <a:xfrm>
            <a:off x="3779912"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2</a:t>
            </a:r>
            <a:endParaRPr kumimoji="0" lang="he-IL" sz="1800" b="1" i="0" u="none" strike="noStrike" cap="none" normalizeH="0" baseline="0" dirty="0" smtClean="0">
              <a:ln>
                <a:noFill/>
              </a:ln>
              <a:solidFill>
                <a:schemeClr val="bg2"/>
              </a:solidFill>
              <a:effectLst/>
              <a:latin typeface="Arial" charset="0"/>
            </a:endParaRPr>
          </a:p>
        </p:txBody>
      </p:sp>
      <p:sp>
        <p:nvSpPr>
          <p:cNvPr id="40" name="מסגרת משופעת 39"/>
          <p:cNvSpPr/>
          <p:nvPr/>
        </p:nvSpPr>
        <p:spPr bwMode="auto">
          <a:xfrm>
            <a:off x="4427984"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3</a:t>
            </a:r>
            <a:endParaRPr kumimoji="0" lang="he-IL" sz="1800" b="1" i="0" u="none" strike="noStrike" cap="none" normalizeH="0" baseline="0" dirty="0" smtClean="0">
              <a:ln>
                <a:noFill/>
              </a:ln>
              <a:solidFill>
                <a:schemeClr val="bg2"/>
              </a:solidFill>
              <a:effectLst/>
              <a:latin typeface="Arial" charset="0"/>
            </a:endParaRPr>
          </a:p>
        </p:txBody>
      </p:sp>
      <p:sp>
        <p:nvSpPr>
          <p:cNvPr id="20" name="מסגרת משופעת 19"/>
          <p:cNvSpPr/>
          <p:nvPr/>
        </p:nvSpPr>
        <p:spPr bwMode="auto">
          <a:xfrm>
            <a:off x="5076056"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4</a:t>
            </a:r>
            <a:endParaRPr kumimoji="0" lang="he-IL" sz="1800" b="1" i="0" u="none" strike="noStrike" cap="none" normalizeH="0" baseline="0" dirty="0" smtClean="0">
              <a:ln>
                <a:noFill/>
              </a:ln>
              <a:solidFill>
                <a:schemeClr val="bg2"/>
              </a:solidFill>
              <a:effectLst/>
              <a:latin typeface="Arial" charset="0"/>
            </a:endParaRPr>
          </a:p>
        </p:txBody>
      </p:sp>
      <p:sp>
        <p:nvSpPr>
          <p:cNvPr id="21" name="מסגרת משופעת 20"/>
          <p:cNvSpPr/>
          <p:nvPr/>
        </p:nvSpPr>
        <p:spPr bwMode="auto">
          <a:xfrm>
            <a:off x="5724128"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5</a:t>
            </a:r>
            <a:endParaRPr kumimoji="0" lang="he-IL" sz="1800" b="1" i="0" u="none" strike="noStrike" cap="none" normalizeH="0" baseline="0" dirty="0" smtClean="0">
              <a:ln>
                <a:noFill/>
              </a:ln>
              <a:solidFill>
                <a:schemeClr val="bg2"/>
              </a:solidFill>
              <a:effectLst/>
              <a:latin typeface="Arial" charset="0"/>
            </a:endParaRPr>
          </a:p>
        </p:txBody>
      </p:sp>
      <p:sp>
        <p:nvSpPr>
          <p:cNvPr id="22" name="מסגרת משופעת 21"/>
          <p:cNvSpPr/>
          <p:nvPr/>
        </p:nvSpPr>
        <p:spPr bwMode="auto">
          <a:xfrm>
            <a:off x="6372200"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6</a:t>
            </a:r>
            <a:endParaRPr kumimoji="0" lang="he-IL" sz="1800" b="1" i="0" u="none" strike="noStrike" cap="none" normalizeH="0" baseline="0" dirty="0" smtClean="0">
              <a:ln>
                <a:noFill/>
              </a:ln>
              <a:solidFill>
                <a:schemeClr val="bg2"/>
              </a:solidFill>
              <a:effectLst/>
              <a:latin typeface="Arial" charset="0"/>
            </a:endParaRPr>
          </a:p>
        </p:txBody>
      </p:sp>
      <p:sp>
        <p:nvSpPr>
          <p:cNvPr id="23" name="מסגרת משופעת 22"/>
          <p:cNvSpPr/>
          <p:nvPr/>
        </p:nvSpPr>
        <p:spPr bwMode="auto">
          <a:xfrm>
            <a:off x="7020272"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7</a:t>
            </a:r>
            <a:endParaRPr kumimoji="0" lang="he-IL" sz="1800" b="1" i="0" u="none" strike="noStrike" cap="none" normalizeH="0" baseline="0" dirty="0" smtClean="0">
              <a:ln>
                <a:noFill/>
              </a:ln>
              <a:solidFill>
                <a:schemeClr val="bg2"/>
              </a:solidFill>
              <a:effectLst/>
              <a:latin typeface="Arial" charset="0"/>
            </a:endParaRPr>
          </a:p>
        </p:txBody>
      </p:sp>
      <p:sp>
        <p:nvSpPr>
          <p:cNvPr id="24" name="מסגרת 23"/>
          <p:cNvSpPr/>
          <p:nvPr/>
        </p:nvSpPr>
        <p:spPr bwMode="auto">
          <a:xfrm>
            <a:off x="3059832" y="3429000"/>
            <a:ext cx="1440160" cy="1008112"/>
          </a:xfrm>
          <a:prstGeom prst="fram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5" name="מסגרת 24"/>
          <p:cNvSpPr/>
          <p:nvPr/>
        </p:nvSpPr>
        <p:spPr bwMode="auto">
          <a:xfrm>
            <a:off x="6300192" y="3429000"/>
            <a:ext cx="1440160" cy="1008112"/>
          </a:xfrm>
          <a:prstGeom prst="fram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8" name="מסגרת משופעת 27"/>
          <p:cNvSpPr/>
          <p:nvPr/>
        </p:nvSpPr>
        <p:spPr bwMode="auto">
          <a:xfrm>
            <a:off x="2411760"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chemeClr val="bg2"/>
                </a:solidFill>
                <a:effectLst/>
                <a:latin typeface="Arial" charset="0"/>
              </a:rPr>
              <a:t>1</a:t>
            </a:r>
            <a:endParaRPr kumimoji="0" lang="he-IL" sz="1800" b="1" i="0" u="none" strike="noStrike" cap="none" normalizeH="0" baseline="0" dirty="0" smtClean="0">
              <a:ln>
                <a:noFill/>
              </a:ln>
              <a:solidFill>
                <a:schemeClr val="bg2"/>
              </a:solidFill>
              <a:effectLst/>
              <a:latin typeface="Arial" charset="0"/>
            </a:endParaRPr>
          </a:p>
        </p:txBody>
      </p:sp>
      <p:sp>
        <p:nvSpPr>
          <p:cNvPr id="29" name="מסגרת משופעת 28"/>
          <p:cNvSpPr/>
          <p:nvPr/>
        </p:nvSpPr>
        <p:spPr bwMode="auto">
          <a:xfrm>
            <a:off x="3059832"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2</a:t>
            </a:r>
            <a:endParaRPr kumimoji="0" lang="he-IL" sz="1800" b="1" i="0" u="none" strike="noStrike" cap="none" normalizeH="0" baseline="0" dirty="0" smtClean="0">
              <a:ln>
                <a:noFill/>
              </a:ln>
              <a:solidFill>
                <a:schemeClr val="bg2"/>
              </a:solidFill>
              <a:effectLst/>
              <a:latin typeface="Arial" charset="0"/>
            </a:endParaRPr>
          </a:p>
        </p:txBody>
      </p:sp>
      <p:sp>
        <p:nvSpPr>
          <p:cNvPr id="30" name="מסגרת משופעת 29"/>
          <p:cNvSpPr/>
          <p:nvPr/>
        </p:nvSpPr>
        <p:spPr bwMode="auto">
          <a:xfrm>
            <a:off x="3707904"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3</a:t>
            </a:r>
            <a:endParaRPr kumimoji="0" lang="he-IL" sz="1800" b="1" i="0" u="none" strike="noStrike" cap="none" normalizeH="0" baseline="0" dirty="0" smtClean="0">
              <a:ln>
                <a:noFill/>
              </a:ln>
              <a:solidFill>
                <a:schemeClr val="bg2"/>
              </a:solidFill>
              <a:effectLst/>
              <a:latin typeface="Arial" charset="0"/>
            </a:endParaRPr>
          </a:p>
        </p:txBody>
      </p:sp>
      <p:sp>
        <p:nvSpPr>
          <p:cNvPr id="31" name="מסגרת משופעת 30"/>
          <p:cNvSpPr/>
          <p:nvPr/>
        </p:nvSpPr>
        <p:spPr bwMode="auto">
          <a:xfrm>
            <a:off x="2411760"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3</a:t>
            </a:r>
            <a:endParaRPr kumimoji="0" lang="he-IL" sz="1800" b="1" i="0" u="none" strike="noStrike" cap="none" normalizeH="0" baseline="0" dirty="0" smtClean="0">
              <a:ln>
                <a:noFill/>
              </a:ln>
              <a:solidFill>
                <a:schemeClr val="bg2"/>
              </a:solidFill>
              <a:effectLst/>
              <a:latin typeface="Arial" charset="0"/>
            </a:endParaRPr>
          </a:p>
        </p:txBody>
      </p:sp>
      <p:sp>
        <p:nvSpPr>
          <p:cNvPr id="32" name="מסגרת משופעת 31"/>
          <p:cNvSpPr/>
          <p:nvPr/>
        </p:nvSpPr>
        <p:spPr bwMode="auto">
          <a:xfrm>
            <a:off x="3059832"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4</a:t>
            </a:r>
            <a:endParaRPr kumimoji="0" lang="he-IL" sz="1800" b="1" i="0" u="none" strike="noStrike" cap="none" normalizeH="0" baseline="0" dirty="0" smtClean="0">
              <a:ln>
                <a:noFill/>
              </a:ln>
              <a:solidFill>
                <a:schemeClr val="bg2"/>
              </a:solidFill>
              <a:effectLst/>
              <a:latin typeface="Arial" charset="0"/>
            </a:endParaRPr>
          </a:p>
        </p:txBody>
      </p:sp>
      <p:sp>
        <p:nvSpPr>
          <p:cNvPr id="33" name="מסגרת משופעת 32"/>
          <p:cNvSpPr/>
          <p:nvPr/>
        </p:nvSpPr>
        <p:spPr bwMode="auto">
          <a:xfrm>
            <a:off x="3707904"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5</a:t>
            </a:r>
            <a:endParaRPr kumimoji="0" lang="he-IL" sz="1800" b="1" i="0" u="none" strike="noStrike" cap="none" normalizeH="0" baseline="0" dirty="0" smtClean="0">
              <a:ln>
                <a:noFill/>
              </a:ln>
              <a:solidFill>
                <a:schemeClr val="bg2"/>
              </a:solidFill>
              <a:effectLst/>
              <a:latin typeface="Arial" charset="0"/>
            </a:endParaRPr>
          </a:p>
        </p:txBody>
      </p:sp>
      <p:sp>
        <p:nvSpPr>
          <p:cNvPr id="35" name="מסגרת משופעת 34"/>
          <p:cNvSpPr/>
          <p:nvPr/>
        </p:nvSpPr>
        <p:spPr bwMode="auto">
          <a:xfrm>
            <a:off x="4355976"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6</a:t>
            </a:r>
            <a:endParaRPr kumimoji="0" lang="he-IL" sz="1800" b="1" i="0" u="none" strike="noStrike" cap="none" normalizeH="0" baseline="0" dirty="0" smtClean="0">
              <a:ln>
                <a:noFill/>
              </a:ln>
              <a:solidFill>
                <a:schemeClr val="bg2"/>
              </a:solidFill>
              <a:effectLst/>
              <a:latin typeface="Arial" charset="0"/>
            </a:endParaRPr>
          </a:p>
        </p:txBody>
      </p:sp>
      <p:sp>
        <p:nvSpPr>
          <p:cNvPr id="45" name="מסגרת משופעת 44"/>
          <p:cNvSpPr/>
          <p:nvPr/>
        </p:nvSpPr>
        <p:spPr bwMode="auto">
          <a:xfrm>
            <a:off x="5004048"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7</a:t>
            </a:r>
            <a:endParaRPr kumimoji="0" lang="he-IL" sz="1800" b="1" i="0" u="none" strike="noStrike" cap="none" normalizeH="0" baseline="0" dirty="0" smtClean="0">
              <a:ln>
                <a:noFill/>
              </a:ln>
              <a:solidFill>
                <a:schemeClr val="bg2"/>
              </a:solidFill>
              <a:effectLst/>
              <a:latin typeface="Arial" charset="0"/>
            </a:endParaRPr>
          </a:p>
        </p:txBody>
      </p:sp>
      <p:sp>
        <p:nvSpPr>
          <p:cNvPr id="47" name="מסגרת משופעת 46"/>
          <p:cNvSpPr/>
          <p:nvPr/>
        </p:nvSpPr>
        <p:spPr bwMode="auto">
          <a:xfrm>
            <a:off x="8028384"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4</a:t>
            </a:r>
            <a:endParaRPr kumimoji="0" lang="he-IL" sz="1800" b="1" i="0" u="none" strike="noStrike" cap="none" normalizeH="0" baseline="0" dirty="0" smtClean="0">
              <a:ln>
                <a:noFill/>
              </a:ln>
              <a:solidFill>
                <a:schemeClr val="bg2"/>
              </a:solidFill>
              <a:effectLst/>
              <a:latin typeface="Arial" charset="0"/>
            </a:endParaRPr>
          </a:p>
        </p:txBody>
      </p:sp>
      <p:sp>
        <p:nvSpPr>
          <p:cNvPr id="48" name="מסגרת משופעת 47"/>
          <p:cNvSpPr/>
          <p:nvPr/>
        </p:nvSpPr>
        <p:spPr bwMode="auto">
          <a:xfrm>
            <a:off x="6084168"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chemeClr val="bg2"/>
                </a:solidFill>
                <a:effectLst/>
                <a:latin typeface="Arial" charset="0"/>
              </a:rPr>
              <a:t>1</a:t>
            </a:r>
            <a:endParaRPr kumimoji="0" lang="he-IL" sz="1800" b="1" i="0" u="none" strike="noStrike" cap="none" normalizeH="0" baseline="0" dirty="0" smtClean="0">
              <a:ln>
                <a:noFill/>
              </a:ln>
              <a:solidFill>
                <a:schemeClr val="bg2"/>
              </a:solidFill>
              <a:effectLst/>
              <a:latin typeface="Arial" charset="0"/>
            </a:endParaRPr>
          </a:p>
        </p:txBody>
      </p:sp>
      <p:sp>
        <p:nvSpPr>
          <p:cNvPr id="49" name="מסגרת משופעת 48"/>
          <p:cNvSpPr/>
          <p:nvPr/>
        </p:nvSpPr>
        <p:spPr bwMode="auto">
          <a:xfrm>
            <a:off x="6732240"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2</a:t>
            </a:r>
            <a:endParaRPr kumimoji="0" lang="he-IL" sz="1800" b="1" i="0" u="none" strike="noStrike" cap="none" normalizeH="0" baseline="0" dirty="0" smtClean="0">
              <a:ln>
                <a:noFill/>
              </a:ln>
              <a:solidFill>
                <a:schemeClr val="bg2"/>
              </a:solidFill>
              <a:effectLst/>
              <a:latin typeface="Arial" charset="0"/>
            </a:endParaRPr>
          </a:p>
        </p:txBody>
      </p:sp>
      <p:sp>
        <p:nvSpPr>
          <p:cNvPr id="50" name="מסגרת משופעת 49"/>
          <p:cNvSpPr/>
          <p:nvPr/>
        </p:nvSpPr>
        <p:spPr bwMode="auto">
          <a:xfrm>
            <a:off x="7380312"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3</a:t>
            </a:r>
            <a:endParaRPr kumimoji="0" lang="he-IL" sz="1800" b="1" i="0" u="none" strike="noStrike" cap="none" normalizeH="0" baseline="0" dirty="0" smtClean="0">
              <a:ln>
                <a:noFill/>
              </a:ln>
              <a:solidFill>
                <a:schemeClr val="bg2"/>
              </a:solidFill>
              <a:effectLst/>
              <a:latin typeface="Arial" charset="0"/>
            </a:endParaRPr>
          </a:p>
        </p:txBody>
      </p:sp>
      <p:sp>
        <p:nvSpPr>
          <p:cNvPr id="52" name="מסגרת משופעת 51"/>
          <p:cNvSpPr/>
          <p:nvPr/>
        </p:nvSpPr>
        <p:spPr bwMode="auto">
          <a:xfrm>
            <a:off x="6084168"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4</a:t>
            </a:r>
            <a:endParaRPr kumimoji="0" lang="he-IL" sz="1800" b="1" i="0" u="none" strike="noStrike" cap="none" normalizeH="0" baseline="0" dirty="0" smtClean="0">
              <a:ln>
                <a:noFill/>
              </a:ln>
              <a:solidFill>
                <a:schemeClr val="bg2"/>
              </a:solidFill>
              <a:effectLst/>
              <a:latin typeface="Arial" charset="0"/>
            </a:endParaRPr>
          </a:p>
        </p:txBody>
      </p:sp>
      <p:sp>
        <p:nvSpPr>
          <p:cNvPr id="53" name="מסגרת משופעת 52"/>
          <p:cNvSpPr/>
          <p:nvPr/>
        </p:nvSpPr>
        <p:spPr bwMode="auto">
          <a:xfrm>
            <a:off x="6732240"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5</a:t>
            </a:r>
            <a:endParaRPr kumimoji="0" lang="he-IL" sz="1800" b="1" i="0" u="none" strike="noStrike" cap="none" normalizeH="0" baseline="0" dirty="0" smtClean="0">
              <a:ln>
                <a:noFill/>
              </a:ln>
              <a:solidFill>
                <a:schemeClr val="bg2"/>
              </a:solidFill>
              <a:effectLst/>
              <a:latin typeface="Arial" charset="0"/>
            </a:endParaRPr>
          </a:p>
        </p:txBody>
      </p:sp>
      <p:sp>
        <p:nvSpPr>
          <p:cNvPr id="54" name="מסגרת משופעת 53"/>
          <p:cNvSpPr/>
          <p:nvPr/>
        </p:nvSpPr>
        <p:spPr bwMode="auto">
          <a:xfrm>
            <a:off x="7380312"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6</a:t>
            </a:r>
            <a:endParaRPr kumimoji="0" lang="he-IL" sz="1800" b="1" i="0" u="none" strike="noStrike" cap="none" normalizeH="0" baseline="0" dirty="0" smtClean="0">
              <a:ln>
                <a:noFill/>
              </a:ln>
              <a:solidFill>
                <a:schemeClr val="bg2"/>
              </a:solidFill>
              <a:effectLst/>
              <a:latin typeface="Arial" charset="0"/>
            </a:endParaRPr>
          </a:p>
        </p:txBody>
      </p:sp>
      <p:sp>
        <p:nvSpPr>
          <p:cNvPr id="55" name="מסגרת משופעת 54"/>
          <p:cNvSpPr/>
          <p:nvPr/>
        </p:nvSpPr>
        <p:spPr bwMode="auto">
          <a:xfrm>
            <a:off x="8028384" y="599390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7</a:t>
            </a:r>
            <a:endParaRPr kumimoji="0" lang="he-IL" sz="1800" b="1" i="0" u="none" strike="noStrike" cap="none" normalizeH="0" baseline="0" dirty="0" smtClean="0">
              <a:ln>
                <a:noFill/>
              </a:ln>
              <a:solidFill>
                <a:schemeClr val="bg2"/>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19</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3416320"/>
          </a:xfrm>
          <a:prstGeom prst="rect">
            <a:avLst/>
          </a:prstGeom>
          <a:noFill/>
        </p:spPr>
        <p:txBody>
          <a:bodyPr wrap="square" rtlCol="1">
            <a:spAutoFit/>
          </a:bodyPr>
          <a:lstStyle/>
          <a:p>
            <a:pPr marL="514350" indent="-514350" algn="r" rtl="1"/>
            <a:r>
              <a:rPr lang="en-US" sz="2400" dirty="0" smtClean="0">
                <a:solidFill>
                  <a:schemeClr val="accent5">
                    <a:lumMod val="75000"/>
                  </a:schemeClr>
                </a:solidFill>
              </a:rPr>
              <a:t>V</a:t>
            </a:r>
            <a:r>
              <a:rPr lang="he-IL" sz="2400" dirty="0" smtClean="0">
                <a:solidFill>
                  <a:schemeClr val="accent5">
                    <a:lumMod val="75000"/>
                  </a:schemeClr>
                </a:solidFill>
              </a:rPr>
              <a:t>. צמצום מרובה-בהינתן מספר סטים ניתן לדלות מכל סט אבן/אבנים ליצירת סט חדש. לדוגמא,</a:t>
            </a:r>
          </a:p>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14" name="תרשים זרימה: תהליך מוגדר מראש 13"/>
          <p:cNvSpPr/>
          <p:nvPr/>
        </p:nvSpPr>
        <p:spPr bwMode="auto">
          <a:xfrm>
            <a:off x="2267744" y="5633864"/>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6" name="מסגרת משופעת 15"/>
          <p:cNvSpPr/>
          <p:nvPr/>
        </p:nvSpPr>
        <p:spPr bwMode="auto">
          <a:xfrm>
            <a:off x="2627784" y="56612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5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1</a:t>
            </a:r>
            <a:endParaRPr kumimoji="0" lang="he-IL" sz="1800" b="1" i="0" u="none" strike="noStrike" cap="none" normalizeH="0" baseline="0" dirty="0" smtClean="0">
              <a:ln>
                <a:noFill/>
              </a:ln>
              <a:solidFill>
                <a:srgbClr val="FF0000"/>
              </a:solidFill>
              <a:effectLst/>
              <a:latin typeface="Arial" charset="0"/>
            </a:endParaRPr>
          </a:p>
        </p:txBody>
      </p:sp>
      <p:sp>
        <p:nvSpPr>
          <p:cNvPr id="19" name="שווה 18"/>
          <p:cNvSpPr/>
          <p:nvPr/>
        </p:nvSpPr>
        <p:spPr bwMode="auto">
          <a:xfrm>
            <a:off x="5148064" y="4437112"/>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תרשים זרימה: תהליך מוגדר מראש 20"/>
          <p:cNvSpPr/>
          <p:nvPr/>
        </p:nvSpPr>
        <p:spPr bwMode="auto">
          <a:xfrm>
            <a:off x="5940152" y="5633864"/>
            <a:ext cx="2808312"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39" name="מסגרת משופעת 38"/>
          <p:cNvSpPr/>
          <p:nvPr/>
        </p:nvSpPr>
        <p:spPr bwMode="auto">
          <a:xfrm>
            <a:off x="2483768" y="44371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1</a:t>
            </a:r>
            <a:endParaRPr kumimoji="0" lang="he-IL" sz="1800" b="1" i="0" u="none" strike="noStrike" cap="none" normalizeH="0" baseline="0" dirty="0" smtClean="0">
              <a:ln>
                <a:noFill/>
              </a:ln>
              <a:solidFill>
                <a:srgbClr val="FF0000"/>
              </a:solidFill>
              <a:effectLst/>
              <a:latin typeface="Arial" charset="0"/>
            </a:endParaRPr>
          </a:p>
        </p:txBody>
      </p:sp>
      <p:sp>
        <p:nvSpPr>
          <p:cNvPr id="40" name="מסגרת משופעת 39"/>
          <p:cNvSpPr/>
          <p:nvPr/>
        </p:nvSpPr>
        <p:spPr bwMode="auto">
          <a:xfrm>
            <a:off x="2483768"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39700">
              <a:schemeClr val="accent5">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1</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1" name="מסגרת משופעת 40"/>
          <p:cNvSpPr/>
          <p:nvPr/>
        </p:nvSpPr>
        <p:spPr bwMode="auto">
          <a:xfrm>
            <a:off x="3131840" y="44371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1</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8" name="מסגרת משופעת 27"/>
          <p:cNvSpPr/>
          <p:nvPr/>
        </p:nvSpPr>
        <p:spPr bwMode="auto">
          <a:xfrm>
            <a:off x="3131840"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2</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9" name="מסגרת משופעת 28"/>
          <p:cNvSpPr/>
          <p:nvPr/>
        </p:nvSpPr>
        <p:spPr bwMode="auto">
          <a:xfrm>
            <a:off x="3779912"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3</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30" name="מסגרת משופעת 29"/>
          <p:cNvSpPr/>
          <p:nvPr/>
        </p:nvSpPr>
        <p:spPr bwMode="auto">
          <a:xfrm>
            <a:off x="4427984" y="357301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4</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32" name="מסגרת משופעת 31"/>
          <p:cNvSpPr/>
          <p:nvPr/>
        </p:nvSpPr>
        <p:spPr bwMode="auto">
          <a:xfrm>
            <a:off x="3779912" y="44371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00B0F0"/>
                </a:solidFill>
                <a:effectLst/>
                <a:latin typeface="Arial" charset="0"/>
              </a:rPr>
              <a:t>1</a:t>
            </a:r>
            <a:endParaRPr kumimoji="0" lang="he-IL" sz="1800" b="1" i="0" u="none" strike="noStrike" cap="none" normalizeH="0" baseline="0" dirty="0" smtClean="0">
              <a:ln>
                <a:noFill/>
              </a:ln>
              <a:solidFill>
                <a:srgbClr val="00B0F0"/>
              </a:solidFill>
              <a:effectLst/>
              <a:latin typeface="Arial" charset="0"/>
            </a:endParaRPr>
          </a:p>
        </p:txBody>
      </p:sp>
      <p:sp>
        <p:nvSpPr>
          <p:cNvPr id="33" name="מסגרת משופעת 32"/>
          <p:cNvSpPr/>
          <p:nvPr/>
        </p:nvSpPr>
        <p:spPr bwMode="auto">
          <a:xfrm>
            <a:off x="4427984" y="44371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tx2">
                <a:lumMod val="25000"/>
                <a:alpha val="6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1</a:t>
            </a:r>
            <a:endParaRPr kumimoji="0" lang="he-IL" sz="1800" b="1" i="0" u="none" strike="noStrike" cap="none" normalizeH="0" baseline="0" dirty="0" smtClean="0">
              <a:ln>
                <a:noFill/>
              </a:ln>
              <a:solidFill>
                <a:schemeClr val="bg2"/>
              </a:solidFill>
              <a:effectLst/>
              <a:latin typeface="Arial" charset="0"/>
            </a:endParaRPr>
          </a:p>
        </p:txBody>
      </p:sp>
      <p:sp>
        <p:nvSpPr>
          <p:cNvPr id="44" name="מסגרת משופעת 43"/>
          <p:cNvSpPr/>
          <p:nvPr/>
        </p:nvSpPr>
        <p:spPr bwMode="auto">
          <a:xfrm>
            <a:off x="6372200" y="32129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2</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5" name="מסגרת משופעת 44"/>
          <p:cNvSpPr/>
          <p:nvPr/>
        </p:nvSpPr>
        <p:spPr bwMode="auto">
          <a:xfrm>
            <a:off x="7020272" y="32129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3</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6" name="מסגרת משופעת 45"/>
          <p:cNvSpPr/>
          <p:nvPr/>
        </p:nvSpPr>
        <p:spPr bwMode="auto">
          <a:xfrm>
            <a:off x="7668344" y="32129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4</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7" name="מסגרת משופעת 46"/>
          <p:cNvSpPr/>
          <p:nvPr/>
        </p:nvSpPr>
        <p:spPr bwMode="auto">
          <a:xfrm>
            <a:off x="6372200" y="400506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1</a:t>
            </a:r>
            <a:endParaRPr kumimoji="0" lang="he-IL" sz="1800" b="1" i="0" u="none" strike="noStrike" cap="none" normalizeH="0" baseline="0" dirty="0" smtClean="0">
              <a:ln>
                <a:noFill/>
              </a:ln>
              <a:solidFill>
                <a:srgbClr val="FF0000"/>
              </a:solidFill>
              <a:effectLst/>
              <a:latin typeface="Arial" charset="0"/>
            </a:endParaRPr>
          </a:p>
        </p:txBody>
      </p:sp>
      <p:sp>
        <p:nvSpPr>
          <p:cNvPr id="48" name="מסגרת משופעת 47"/>
          <p:cNvSpPr/>
          <p:nvPr/>
        </p:nvSpPr>
        <p:spPr bwMode="auto">
          <a:xfrm>
            <a:off x="7020272" y="400506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1</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9" name="מסגרת משופעת 48"/>
          <p:cNvSpPr/>
          <p:nvPr/>
        </p:nvSpPr>
        <p:spPr bwMode="auto">
          <a:xfrm>
            <a:off x="7668344" y="400506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00B0F0"/>
                </a:solidFill>
                <a:effectLst/>
                <a:latin typeface="Arial" charset="0"/>
              </a:rPr>
              <a:t>1</a:t>
            </a:r>
            <a:endParaRPr kumimoji="0" lang="he-IL" sz="1800" b="1" i="0" u="none" strike="noStrike" cap="none" normalizeH="0" baseline="0" dirty="0" smtClean="0">
              <a:ln>
                <a:noFill/>
              </a:ln>
              <a:solidFill>
                <a:srgbClr val="00B0F0"/>
              </a:solidFill>
              <a:effectLst/>
              <a:latin typeface="Arial" charset="0"/>
            </a:endParaRPr>
          </a:p>
        </p:txBody>
      </p:sp>
      <p:sp>
        <p:nvSpPr>
          <p:cNvPr id="50" name="מסגרת משופעת 49"/>
          <p:cNvSpPr/>
          <p:nvPr/>
        </p:nvSpPr>
        <p:spPr bwMode="auto">
          <a:xfrm>
            <a:off x="7812360" y="479715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chemeClr val="tx2">
                <a:lumMod val="25000"/>
                <a:alpha val="6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1</a:t>
            </a:r>
            <a:endParaRPr kumimoji="0" lang="he-IL" sz="1800" b="1" i="0" u="none" strike="noStrike" cap="none" normalizeH="0" baseline="0" dirty="0" smtClean="0">
              <a:ln>
                <a:noFill/>
              </a:ln>
              <a:solidFill>
                <a:schemeClr val="bg2"/>
              </a:solidFill>
              <a:effectLst/>
              <a:latin typeface="Arial" charset="0"/>
            </a:endParaRPr>
          </a:p>
        </p:txBody>
      </p:sp>
      <p:sp>
        <p:nvSpPr>
          <p:cNvPr id="51" name="מסגרת משופעת 50"/>
          <p:cNvSpPr/>
          <p:nvPr/>
        </p:nvSpPr>
        <p:spPr bwMode="auto">
          <a:xfrm>
            <a:off x="6372200" y="479715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39700">
              <a:schemeClr val="accent5">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1</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54" name="מסגרת משופעת 53"/>
          <p:cNvSpPr/>
          <p:nvPr/>
        </p:nvSpPr>
        <p:spPr bwMode="auto">
          <a:xfrm>
            <a:off x="7092280" y="479715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5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1</a:t>
            </a:r>
            <a:endParaRPr kumimoji="0" lang="he-IL" sz="1800" b="1" i="0" u="none" strike="noStrike" cap="none" normalizeH="0" baseline="0" dirty="0" smtClean="0">
              <a:ln>
                <a:noFill/>
              </a:ln>
              <a:solidFill>
                <a:srgbClr val="FF0000"/>
              </a:solidFill>
              <a:effectLst/>
              <a:latin typeface="Arial" charset="0"/>
            </a:endParaRPr>
          </a:p>
        </p:txBody>
      </p:sp>
      <p:cxnSp>
        <p:nvCxnSpPr>
          <p:cNvPr id="56" name="מחבר מרפקי 55"/>
          <p:cNvCxnSpPr>
            <a:stCxn id="51" idx="5"/>
            <a:endCxn id="40" idx="6"/>
          </p:cNvCxnSpPr>
          <p:nvPr/>
        </p:nvCxnSpPr>
        <p:spPr bwMode="auto">
          <a:xfrm rot="10800000">
            <a:off x="2807805" y="3573016"/>
            <a:ext cx="3645405" cy="1620180"/>
          </a:xfrm>
          <a:prstGeom prst="bentConnector4">
            <a:avLst>
              <a:gd name="adj1" fmla="val 5298"/>
              <a:gd name="adj2" fmla="val 114110"/>
            </a:avLst>
          </a:prstGeom>
          <a:solidFill>
            <a:schemeClr val="accent1"/>
          </a:solidFill>
          <a:ln w="28575" cap="flat" cmpd="sng" algn="ctr">
            <a:solidFill>
              <a:srgbClr val="669900"/>
            </a:solidFill>
            <a:prstDash val="solid"/>
            <a:round/>
            <a:headEnd type="arrow" w="med" len="med"/>
            <a:tailEnd type="none" w="med" len="med"/>
          </a:ln>
          <a:effectLst>
            <a:glow rad="63500">
              <a:schemeClr val="accent6">
                <a:satMod val="175000"/>
                <a:alpha val="40000"/>
              </a:schemeClr>
            </a:glow>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p:txBody>
          <a:bodyPr/>
          <a:lstStyle/>
          <a:p>
            <a:r>
              <a:rPr lang="he-IL" sz="5400" dirty="0" smtClean="0">
                <a:solidFill>
                  <a:schemeClr val="bg2">
                    <a:lumMod val="65000"/>
                    <a:lumOff val="35000"/>
                  </a:schemeClr>
                </a:solidFill>
              </a:rPr>
              <a:t>הפרויקט שבחרתי לעשות הוא רמיקוב.</a:t>
            </a:r>
          </a:p>
          <a:p>
            <a:r>
              <a:rPr lang="he-IL" sz="5400" dirty="0" smtClean="0">
                <a:solidFill>
                  <a:schemeClr val="bg2">
                    <a:lumMod val="65000"/>
                    <a:lumOff val="35000"/>
                  </a:schemeClr>
                </a:solidFill>
              </a:rPr>
              <a:t>זהו משחק קופסא רב משתתפים אשר יובא לישראל.</a:t>
            </a:r>
            <a:endParaRPr lang="he-IL" sz="5400" dirty="0">
              <a:solidFill>
                <a:schemeClr val="bg2">
                  <a:lumMod val="65000"/>
                  <a:lumOff val="35000"/>
                </a:schemeClr>
              </a:solidFill>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a:t>
            </a:fld>
            <a:endParaRPr lang="en-US"/>
          </a:p>
        </p:txBody>
      </p:sp>
      <p:pic>
        <p:nvPicPr>
          <p:cNvPr id="18434" name="Picture 2" descr="http://rummyz.files.wordpress.com/2008/08/rummikub.gif?w=200&amp;h=38"/>
          <p:cNvPicPr>
            <a:picLocks noChangeAspect="1" noChangeArrowheads="1"/>
          </p:cNvPicPr>
          <p:nvPr/>
        </p:nvPicPr>
        <p:blipFill>
          <a:blip r:embed="rId2" cstate="print"/>
          <a:srcRect/>
          <a:stretch>
            <a:fillRect/>
          </a:stretch>
        </p:blipFill>
        <p:spPr bwMode="auto">
          <a:xfrm>
            <a:off x="971600" y="548680"/>
            <a:ext cx="3410905" cy="64807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20</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3416320"/>
          </a:xfrm>
          <a:prstGeom prst="rect">
            <a:avLst/>
          </a:prstGeom>
          <a:noFill/>
        </p:spPr>
        <p:txBody>
          <a:bodyPr wrap="square" rtlCol="1">
            <a:spAutoFit/>
          </a:bodyPr>
          <a:lstStyle/>
          <a:p>
            <a:pPr marL="514350" indent="-514350" algn="r" rtl="1"/>
            <a:r>
              <a:rPr lang="en-US" sz="2400" dirty="0" smtClean="0">
                <a:solidFill>
                  <a:schemeClr val="accent5">
                    <a:lumMod val="75000"/>
                  </a:schemeClr>
                </a:solidFill>
              </a:rPr>
              <a:t>V</a:t>
            </a:r>
            <a:r>
              <a:rPr lang="he-IL" sz="2400" dirty="0" smtClean="0">
                <a:solidFill>
                  <a:schemeClr val="accent5">
                    <a:lumMod val="75000"/>
                  </a:schemeClr>
                </a:solidFill>
              </a:rPr>
              <a:t>. חבורת רצפים-בהינתנו רצפים בעלי אותו רצף עולה אך צבעיהם שונה ניתן ליצור חבורות צבע מהן. </a:t>
            </a:r>
          </a:p>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14" name="תרשים זרימה: תהליך מוגדר מראש 13"/>
          <p:cNvSpPr/>
          <p:nvPr/>
        </p:nvSpPr>
        <p:spPr bwMode="auto">
          <a:xfrm>
            <a:off x="2267744" y="5733256"/>
            <a:ext cx="2880320" cy="1124744"/>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6" name="מסגרת משופעת 15"/>
          <p:cNvSpPr/>
          <p:nvPr/>
        </p:nvSpPr>
        <p:spPr bwMode="auto">
          <a:xfrm>
            <a:off x="2627784" y="580526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5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10</a:t>
            </a:r>
            <a:endParaRPr kumimoji="0" lang="he-IL" sz="1800" b="1" i="0" u="none" strike="noStrike" cap="none" normalizeH="0" baseline="0" dirty="0" smtClean="0">
              <a:ln>
                <a:noFill/>
              </a:ln>
              <a:solidFill>
                <a:srgbClr val="FF0000"/>
              </a:solidFill>
              <a:effectLst/>
              <a:latin typeface="Arial" charset="0"/>
            </a:endParaRPr>
          </a:p>
        </p:txBody>
      </p:sp>
      <p:sp>
        <p:nvSpPr>
          <p:cNvPr id="19" name="שווה 18"/>
          <p:cNvSpPr/>
          <p:nvPr/>
        </p:nvSpPr>
        <p:spPr bwMode="auto">
          <a:xfrm>
            <a:off x="4067944" y="3789040"/>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תרשים זרימה: תהליך מוגדר מראש 20"/>
          <p:cNvSpPr/>
          <p:nvPr/>
        </p:nvSpPr>
        <p:spPr bwMode="auto">
          <a:xfrm>
            <a:off x="5940152" y="5733256"/>
            <a:ext cx="2808312" cy="1124744"/>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8" name="מסגרת משופעת 27"/>
          <p:cNvSpPr/>
          <p:nvPr/>
        </p:nvSpPr>
        <p:spPr bwMode="auto">
          <a:xfrm>
            <a:off x="2195736"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5</a:t>
            </a:r>
            <a:endParaRPr kumimoji="0" lang="he-IL" sz="1800" b="1" i="0" u="none" strike="noStrike" cap="none" normalizeH="0" baseline="0" dirty="0" smtClean="0">
              <a:ln>
                <a:noFill/>
              </a:ln>
              <a:solidFill>
                <a:srgbClr val="FF0000"/>
              </a:solidFill>
              <a:effectLst/>
              <a:latin typeface="Arial" charset="0"/>
            </a:endParaRPr>
          </a:p>
        </p:txBody>
      </p:sp>
      <p:sp>
        <p:nvSpPr>
          <p:cNvPr id="31" name="מסגרת משופעת 30"/>
          <p:cNvSpPr/>
          <p:nvPr/>
        </p:nvSpPr>
        <p:spPr bwMode="auto">
          <a:xfrm>
            <a:off x="2843808"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lang="en-US" b="1" dirty="0" smtClean="0">
                <a:solidFill>
                  <a:srgbClr val="FF0000"/>
                </a:solidFill>
              </a:rPr>
              <a:t>6</a:t>
            </a:r>
            <a:endParaRPr kumimoji="0" lang="he-IL" sz="1800" b="1" i="0" u="none" strike="noStrike" cap="none" normalizeH="0" baseline="0" dirty="0" smtClean="0">
              <a:ln>
                <a:noFill/>
              </a:ln>
              <a:solidFill>
                <a:srgbClr val="FF0000"/>
              </a:solidFill>
              <a:effectLst/>
              <a:latin typeface="Arial" charset="0"/>
            </a:endParaRPr>
          </a:p>
        </p:txBody>
      </p:sp>
      <p:sp>
        <p:nvSpPr>
          <p:cNvPr id="34" name="מסגרת משופעת 33"/>
          <p:cNvSpPr/>
          <p:nvPr/>
        </p:nvSpPr>
        <p:spPr bwMode="auto">
          <a:xfrm>
            <a:off x="3491880"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lang="en-US" b="1" dirty="0">
                <a:solidFill>
                  <a:srgbClr val="FF0000"/>
                </a:solidFill>
              </a:rPr>
              <a:t>7</a:t>
            </a:r>
            <a:endParaRPr kumimoji="0" lang="he-IL" sz="1800" b="1" i="0" u="none" strike="noStrike" cap="none" normalizeH="0" baseline="0" dirty="0" smtClean="0">
              <a:ln>
                <a:noFill/>
              </a:ln>
              <a:solidFill>
                <a:srgbClr val="FF0000"/>
              </a:solidFill>
              <a:effectLst/>
              <a:latin typeface="Arial" charset="0"/>
            </a:endParaRPr>
          </a:p>
        </p:txBody>
      </p:sp>
      <p:sp>
        <p:nvSpPr>
          <p:cNvPr id="35" name="מסגרת משופעת 34"/>
          <p:cNvSpPr/>
          <p:nvPr/>
        </p:nvSpPr>
        <p:spPr bwMode="auto">
          <a:xfrm>
            <a:off x="4139952"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lang="en-US" b="1" dirty="0">
                <a:solidFill>
                  <a:srgbClr val="FF0000"/>
                </a:solidFill>
              </a:rPr>
              <a:t>8</a:t>
            </a:r>
            <a:endParaRPr kumimoji="0" lang="he-IL" sz="1800" b="1" i="0" u="none" strike="noStrike" cap="none" normalizeH="0" baseline="0" dirty="0" smtClean="0">
              <a:ln>
                <a:noFill/>
              </a:ln>
              <a:solidFill>
                <a:srgbClr val="FF0000"/>
              </a:solidFill>
              <a:effectLst/>
              <a:latin typeface="Arial" charset="0"/>
            </a:endParaRPr>
          </a:p>
        </p:txBody>
      </p:sp>
      <p:sp>
        <p:nvSpPr>
          <p:cNvPr id="36" name="מסגרת משופעת 35"/>
          <p:cNvSpPr/>
          <p:nvPr/>
        </p:nvSpPr>
        <p:spPr bwMode="auto">
          <a:xfrm>
            <a:off x="4788024"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lang="en-US" b="1" dirty="0">
                <a:solidFill>
                  <a:srgbClr val="FF0000"/>
                </a:solidFill>
              </a:rPr>
              <a:t>9</a:t>
            </a:r>
            <a:endParaRPr kumimoji="0" lang="he-IL" sz="1800" b="1" i="0" u="none" strike="noStrike" cap="none" normalizeH="0" baseline="0" dirty="0" smtClean="0">
              <a:ln>
                <a:noFill/>
              </a:ln>
              <a:solidFill>
                <a:srgbClr val="FF0000"/>
              </a:solidFill>
              <a:effectLst/>
              <a:latin typeface="Arial" charset="0"/>
            </a:endParaRPr>
          </a:p>
        </p:txBody>
      </p:sp>
      <p:sp>
        <p:nvSpPr>
          <p:cNvPr id="38" name="מסגרת משופעת 37"/>
          <p:cNvSpPr/>
          <p:nvPr/>
        </p:nvSpPr>
        <p:spPr bwMode="auto">
          <a:xfrm>
            <a:off x="2195736" y="40770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5</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2" name="מסגרת משופעת 41"/>
          <p:cNvSpPr/>
          <p:nvPr/>
        </p:nvSpPr>
        <p:spPr bwMode="auto">
          <a:xfrm>
            <a:off x="2843808" y="40770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a:t>
            </a:r>
            <a:r>
              <a:rPr lang="en-US" b="1" dirty="0" smtClean="0">
                <a:solidFill>
                  <a:schemeClr val="tx2">
                    <a:lumMod val="50000"/>
                  </a:schemeClr>
                </a:solidFill>
              </a:rPr>
              <a:t>6</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3" name="מסגרת משופעת 42"/>
          <p:cNvSpPr/>
          <p:nvPr/>
        </p:nvSpPr>
        <p:spPr bwMode="auto">
          <a:xfrm>
            <a:off x="3491880" y="40770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a:t>
            </a:r>
            <a:r>
              <a:rPr lang="en-US" b="1" dirty="0">
                <a:solidFill>
                  <a:schemeClr val="tx2">
                    <a:lumMod val="50000"/>
                  </a:schemeClr>
                </a:solidFill>
              </a:rPr>
              <a:t>7</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52" name="מסגרת משופעת 51"/>
          <p:cNvSpPr/>
          <p:nvPr/>
        </p:nvSpPr>
        <p:spPr bwMode="auto">
          <a:xfrm>
            <a:off x="2195736"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53" name="מסגרת משופעת 52"/>
          <p:cNvSpPr/>
          <p:nvPr/>
        </p:nvSpPr>
        <p:spPr bwMode="auto">
          <a:xfrm>
            <a:off x="2843808"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55" name="מסגרת משופעת 54"/>
          <p:cNvSpPr/>
          <p:nvPr/>
        </p:nvSpPr>
        <p:spPr bwMode="auto">
          <a:xfrm>
            <a:off x="3491880"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a:solidFill>
                  <a:srgbClr val="00B0F0"/>
                </a:solidFill>
              </a:rPr>
              <a:t>7</a:t>
            </a:r>
            <a:endParaRPr kumimoji="0" lang="he-IL" sz="1800" b="1" i="0" u="none" strike="noStrike" cap="none" normalizeH="0" baseline="0" dirty="0" smtClean="0">
              <a:ln>
                <a:noFill/>
              </a:ln>
              <a:solidFill>
                <a:srgbClr val="00B0F0"/>
              </a:solidFill>
              <a:effectLst/>
              <a:latin typeface="Arial" charset="0"/>
            </a:endParaRPr>
          </a:p>
        </p:txBody>
      </p:sp>
      <p:sp>
        <p:nvSpPr>
          <p:cNvPr id="57" name="מסגרת משופעת 56"/>
          <p:cNvSpPr/>
          <p:nvPr/>
        </p:nvSpPr>
        <p:spPr bwMode="auto">
          <a:xfrm>
            <a:off x="6444208"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5</a:t>
            </a:r>
            <a:endParaRPr kumimoji="0" lang="he-IL" sz="1800" b="1" i="0" u="none" strike="noStrike" cap="none" normalizeH="0" baseline="0" dirty="0" smtClean="0">
              <a:ln>
                <a:noFill/>
              </a:ln>
              <a:solidFill>
                <a:srgbClr val="FF0000"/>
              </a:solidFill>
              <a:effectLst/>
              <a:latin typeface="Arial" charset="0"/>
            </a:endParaRPr>
          </a:p>
        </p:txBody>
      </p:sp>
      <p:sp>
        <p:nvSpPr>
          <p:cNvPr id="58" name="מסגרת משופעת 57"/>
          <p:cNvSpPr/>
          <p:nvPr/>
        </p:nvSpPr>
        <p:spPr bwMode="auto">
          <a:xfrm>
            <a:off x="6732240" y="40770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lang="en-US" b="1" dirty="0" smtClean="0">
                <a:solidFill>
                  <a:srgbClr val="FF0000"/>
                </a:solidFill>
              </a:rPr>
              <a:t>6</a:t>
            </a:r>
            <a:endParaRPr kumimoji="0" lang="he-IL" sz="1800" b="1" i="0" u="none" strike="noStrike" cap="none" normalizeH="0" baseline="0" dirty="0" smtClean="0">
              <a:ln>
                <a:noFill/>
              </a:ln>
              <a:solidFill>
                <a:srgbClr val="FF0000"/>
              </a:solidFill>
              <a:effectLst/>
              <a:latin typeface="Arial" charset="0"/>
            </a:endParaRPr>
          </a:p>
        </p:txBody>
      </p:sp>
      <p:sp>
        <p:nvSpPr>
          <p:cNvPr id="59" name="מסגרת משופעת 58"/>
          <p:cNvSpPr/>
          <p:nvPr/>
        </p:nvSpPr>
        <p:spPr bwMode="auto">
          <a:xfrm>
            <a:off x="6876256"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lang="en-US" b="1" dirty="0">
                <a:solidFill>
                  <a:srgbClr val="FF0000"/>
                </a:solidFill>
              </a:rPr>
              <a:t>7</a:t>
            </a:r>
            <a:endParaRPr kumimoji="0" lang="he-IL" sz="1800" b="1" i="0" u="none" strike="noStrike" cap="none" normalizeH="0" baseline="0" dirty="0" smtClean="0">
              <a:ln>
                <a:noFill/>
              </a:ln>
              <a:solidFill>
                <a:srgbClr val="FF0000"/>
              </a:solidFill>
              <a:effectLst/>
              <a:latin typeface="Arial" charset="0"/>
            </a:endParaRPr>
          </a:p>
        </p:txBody>
      </p:sp>
      <p:sp>
        <p:nvSpPr>
          <p:cNvPr id="60" name="מסגרת משופעת 59"/>
          <p:cNvSpPr/>
          <p:nvPr/>
        </p:nvSpPr>
        <p:spPr bwMode="auto">
          <a:xfrm>
            <a:off x="7164288"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lang="en-US" b="1" dirty="0">
                <a:solidFill>
                  <a:srgbClr val="FF0000"/>
                </a:solidFill>
              </a:rPr>
              <a:t>8</a:t>
            </a:r>
            <a:endParaRPr kumimoji="0" lang="he-IL" sz="1800" b="1" i="0" u="none" strike="noStrike" cap="none" normalizeH="0" baseline="0" dirty="0" smtClean="0">
              <a:ln>
                <a:noFill/>
              </a:ln>
              <a:solidFill>
                <a:srgbClr val="FF0000"/>
              </a:solidFill>
              <a:effectLst/>
              <a:latin typeface="Arial" charset="0"/>
            </a:endParaRPr>
          </a:p>
        </p:txBody>
      </p:sp>
      <p:sp>
        <p:nvSpPr>
          <p:cNvPr id="61" name="מסגרת משופעת 60"/>
          <p:cNvSpPr/>
          <p:nvPr/>
        </p:nvSpPr>
        <p:spPr bwMode="auto">
          <a:xfrm>
            <a:off x="7812360"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lang="en-US" b="1" dirty="0">
                <a:solidFill>
                  <a:srgbClr val="FF0000"/>
                </a:solidFill>
              </a:rPr>
              <a:t>9</a:t>
            </a:r>
            <a:endParaRPr kumimoji="0" lang="he-IL" sz="1800" b="1" i="0" u="none" strike="noStrike" cap="none" normalizeH="0" baseline="0" dirty="0" smtClean="0">
              <a:ln>
                <a:noFill/>
              </a:ln>
              <a:solidFill>
                <a:srgbClr val="FF0000"/>
              </a:solidFill>
              <a:effectLst/>
              <a:latin typeface="Arial" charset="0"/>
            </a:endParaRPr>
          </a:p>
        </p:txBody>
      </p:sp>
      <p:sp>
        <p:nvSpPr>
          <p:cNvPr id="62" name="מסגרת משופעת 61"/>
          <p:cNvSpPr/>
          <p:nvPr/>
        </p:nvSpPr>
        <p:spPr bwMode="auto">
          <a:xfrm>
            <a:off x="5796136"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5</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63" name="מסגרת משופעת 62"/>
          <p:cNvSpPr/>
          <p:nvPr/>
        </p:nvSpPr>
        <p:spPr bwMode="auto">
          <a:xfrm>
            <a:off x="6084168" y="40770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a:t>
            </a:r>
            <a:r>
              <a:rPr lang="en-US" b="1" dirty="0" smtClean="0">
                <a:solidFill>
                  <a:schemeClr val="tx2">
                    <a:lumMod val="50000"/>
                  </a:schemeClr>
                </a:solidFill>
              </a:rPr>
              <a:t>6</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64" name="מסגרת משופעת 63"/>
          <p:cNvSpPr/>
          <p:nvPr/>
        </p:nvSpPr>
        <p:spPr bwMode="auto">
          <a:xfrm>
            <a:off x="6228184"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a:t>
            </a:r>
            <a:r>
              <a:rPr lang="en-US" b="1" dirty="0">
                <a:solidFill>
                  <a:schemeClr val="tx2">
                    <a:lumMod val="50000"/>
                  </a:schemeClr>
                </a:solidFill>
              </a:rPr>
              <a:t>7</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65" name="מסגרת משופעת 64"/>
          <p:cNvSpPr/>
          <p:nvPr/>
        </p:nvSpPr>
        <p:spPr bwMode="auto">
          <a:xfrm>
            <a:off x="5148064"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66" name="מסגרת משופעת 65"/>
          <p:cNvSpPr/>
          <p:nvPr/>
        </p:nvSpPr>
        <p:spPr bwMode="auto">
          <a:xfrm>
            <a:off x="5436096" y="40770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67" name="מסגרת משופעת 66"/>
          <p:cNvSpPr/>
          <p:nvPr/>
        </p:nvSpPr>
        <p:spPr bwMode="auto">
          <a:xfrm>
            <a:off x="5580112"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a:solidFill>
                  <a:srgbClr val="00B0F0"/>
                </a:solidFill>
              </a:rPr>
              <a:t>7</a:t>
            </a:r>
            <a:endParaRPr kumimoji="0" lang="he-IL" sz="1800" b="1" i="0" u="none" strike="noStrike" cap="none" normalizeH="0" baseline="0" dirty="0" smtClean="0">
              <a:ln>
                <a:noFill/>
              </a:ln>
              <a:solidFill>
                <a:srgbClr val="00B0F0"/>
              </a:solidFill>
              <a:effectLst/>
              <a:latin typeface="Arial" charset="0"/>
            </a:endParaRPr>
          </a:p>
        </p:txBody>
      </p:sp>
      <p:sp>
        <p:nvSpPr>
          <p:cNvPr id="68" name="מסגרת משופעת 67"/>
          <p:cNvSpPr/>
          <p:nvPr/>
        </p:nvSpPr>
        <p:spPr bwMode="auto">
          <a:xfrm>
            <a:off x="8495928" y="328498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B050">
                <a:alpha val="4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10</a:t>
            </a:r>
            <a:endParaRPr kumimoji="0" lang="he-IL" sz="1800" b="1" i="0" u="none" strike="noStrike" cap="none" normalizeH="0" baseline="0" dirty="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21</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4524315"/>
          </a:xfrm>
          <a:prstGeom prst="rect">
            <a:avLst/>
          </a:prstGeom>
          <a:noFill/>
        </p:spPr>
        <p:txBody>
          <a:bodyPr wrap="square" rtlCol="1">
            <a:spAutoFit/>
          </a:bodyPr>
          <a:lstStyle/>
          <a:p>
            <a:pPr marL="514350" indent="-514350" algn="r" rtl="1">
              <a:buFont typeface="Arial" pitchFamily="34" charset="0"/>
              <a:buChar char="•"/>
            </a:pPr>
            <a:r>
              <a:rPr lang="he-IL" sz="2400" b="1" u="sng" dirty="0" smtClean="0">
                <a:solidFill>
                  <a:schemeClr val="accent5">
                    <a:lumMod val="75000"/>
                  </a:schemeClr>
                </a:solidFill>
                <a:effectLst>
                  <a:outerShdw blurRad="38100" dist="38100" dir="2700000" algn="tl">
                    <a:srgbClr val="000000">
                      <a:alpha val="43137"/>
                    </a:srgbClr>
                  </a:outerShdw>
                </a:effectLst>
              </a:rPr>
              <a:t>ג'וקר ומניפולציות</a:t>
            </a:r>
            <a:r>
              <a:rPr lang="he-IL" sz="2400" dirty="0" smtClean="0">
                <a:solidFill>
                  <a:schemeClr val="accent5">
                    <a:lumMod val="75000"/>
                  </a:schemeClr>
                </a:solidFill>
              </a:rPr>
              <a:t>- לאחר שג'וקר מורד ללוח כחלק מסט לא ניתן להחזירו ליד מסוימת, אך כן ניתן להשתמש במניפולציות כדי להשיג אותו ולהשתמש בו כדי להוריד סט נוסף.</a:t>
            </a:r>
            <a:r>
              <a:rPr lang="en-US" sz="2400" dirty="0">
                <a:solidFill>
                  <a:schemeClr val="accent5">
                    <a:lumMod val="75000"/>
                  </a:schemeClr>
                </a:solidFill>
              </a:rPr>
              <a:t/>
            </a:r>
            <a:br>
              <a:rPr lang="en-US" sz="2400" dirty="0">
                <a:solidFill>
                  <a:schemeClr val="accent5">
                    <a:lumMod val="75000"/>
                  </a:schemeClr>
                </a:solidFill>
              </a:rPr>
            </a:br>
            <a:r>
              <a:rPr lang="he-IL" sz="2400" dirty="0" smtClean="0">
                <a:solidFill>
                  <a:schemeClr val="accent5">
                    <a:lumMod val="75000"/>
                  </a:schemeClr>
                </a:solidFill>
              </a:rPr>
              <a:t>לדוגמא, שחקן הוריד את סט הבא </a:t>
            </a:r>
          </a:p>
          <a:p>
            <a:pPr algn="r" rtl="1"/>
            <a:endParaRPr lang="he-IL" sz="2400" dirty="0" smtClean="0">
              <a:solidFill>
                <a:schemeClr val="accent5">
                  <a:lumMod val="75000"/>
                </a:schemeClr>
              </a:solidFill>
            </a:endParaRP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ולשחקן אחר יש אבן בעלת אותו ערך ומספר כשל הג'וקר </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37" name="מסגרת משופעת 36"/>
          <p:cNvSpPr/>
          <p:nvPr/>
        </p:nvSpPr>
        <p:spPr bwMode="auto">
          <a:xfrm>
            <a:off x="2843808"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39" name="מסגרת משופעת 38"/>
          <p:cNvSpPr/>
          <p:nvPr/>
        </p:nvSpPr>
        <p:spPr bwMode="auto">
          <a:xfrm>
            <a:off x="3491880"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40" name="מסגרת משופעת 39"/>
          <p:cNvSpPr/>
          <p:nvPr/>
        </p:nvSpPr>
        <p:spPr bwMode="auto">
          <a:xfrm>
            <a:off x="4139952"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41" name="תרשים זרימה: תהליך מוגדר מראש 40"/>
          <p:cNvSpPr/>
          <p:nvPr/>
        </p:nvSpPr>
        <p:spPr bwMode="auto">
          <a:xfrm>
            <a:off x="2411760" y="5633864"/>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44" name="מסגרת משופעת 43"/>
          <p:cNvSpPr/>
          <p:nvPr/>
        </p:nvSpPr>
        <p:spPr bwMode="auto">
          <a:xfrm>
            <a:off x="2771800" y="56612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a:solidFill>
                  <a:srgbClr val="00B0F0"/>
                </a:solidFill>
              </a:rPr>
              <a:t>7</a:t>
            </a:r>
            <a:endParaRPr kumimoji="0" lang="he-IL" sz="1800" b="1" i="0" u="none" strike="noStrike" cap="none" normalizeH="0" baseline="0" dirty="0" smtClean="0">
              <a:ln>
                <a:noFill/>
              </a:ln>
              <a:solidFill>
                <a:srgbClr val="00B0F0"/>
              </a:solidFill>
              <a:effectLst/>
              <a:latin typeface="Arial" charset="0"/>
            </a:endParaRPr>
          </a:p>
        </p:txBody>
      </p:sp>
      <p:sp>
        <p:nvSpPr>
          <p:cNvPr id="45" name="מסגרת משופעת 44"/>
          <p:cNvSpPr/>
          <p:nvPr/>
        </p:nvSpPr>
        <p:spPr bwMode="auto">
          <a:xfrm>
            <a:off x="3419872" y="56612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5</a:t>
            </a:r>
            <a:endParaRPr kumimoji="0" lang="he-IL" sz="1800" b="1" i="0" u="none" strike="noStrike" cap="none" normalizeH="0" baseline="0" dirty="0" smtClean="0">
              <a:ln>
                <a:noFill/>
              </a:ln>
              <a:solidFill>
                <a:srgbClr val="FF0000"/>
              </a:solidFill>
              <a:effectLst/>
              <a:latin typeface="Arial" charset="0"/>
            </a:endParaRPr>
          </a:p>
        </p:txBody>
      </p:sp>
      <p:sp>
        <p:nvSpPr>
          <p:cNvPr id="46" name="מסגרת משופעת 45"/>
          <p:cNvSpPr/>
          <p:nvPr/>
        </p:nvSpPr>
        <p:spPr bwMode="auto">
          <a:xfrm>
            <a:off x="4067944" y="566124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chemeClr val="tx2">
                    <a:lumMod val="50000"/>
                  </a:schemeClr>
                </a:solidFill>
              </a:rPr>
              <a:t>5</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7" name="מסגרת משופעת 46"/>
          <p:cNvSpPr/>
          <p:nvPr/>
        </p:nvSpPr>
        <p:spPr bwMode="auto">
          <a:xfrm>
            <a:off x="4788024"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8</a:t>
            </a:r>
            <a:endParaRPr kumimoji="0" lang="he-IL" sz="1800" b="1" i="0" u="none" strike="noStrike" cap="none" normalizeH="0" baseline="0" dirty="0" smtClean="0">
              <a:ln>
                <a:noFill/>
              </a:ln>
              <a:solidFill>
                <a:srgbClr val="00B0F0"/>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22</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1938992"/>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לדוגמא, לאחר החלפת הג'וקר ב-7 הוא יבודד (לא יהיה שייך לשום סט) ולכן ניתן להשתמש בו.</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37" name="מסגרת משופעת 36"/>
          <p:cNvSpPr/>
          <p:nvPr/>
        </p:nvSpPr>
        <p:spPr bwMode="auto">
          <a:xfrm>
            <a:off x="2267744"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39" name="מסגרת משופעת 38"/>
          <p:cNvSpPr/>
          <p:nvPr/>
        </p:nvSpPr>
        <p:spPr bwMode="auto">
          <a:xfrm>
            <a:off x="2915816"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40" name="מסגרת משופעת 39"/>
          <p:cNvSpPr/>
          <p:nvPr/>
        </p:nvSpPr>
        <p:spPr bwMode="auto">
          <a:xfrm>
            <a:off x="3563888"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41" name="תרשים זרימה: תהליך מוגדר מראש 40"/>
          <p:cNvSpPr/>
          <p:nvPr/>
        </p:nvSpPr>
        <p:spPr bwMode="auto">
          <a:xfrm>
            <a:off x="2267744" y="501317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44" name="מסגרת משופעת 43"/>
          <p:cNvSpPr/>
          <p:nvPr/>
        </p:nvSpPr>
        <p:spPr bwMode="auto">
          <a:xfrm>
            <a:off x="2627784"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a:solidFill>
                  <a:srgbClr val="00B0F0"/>
                </a:solidFill>
              </a:rPr>
              <a:t>7</a:t>
            </a:r>
            <a:endParaRPr kumimoji="0" lang="he-IL" sz="1800" b="1" i="0" u="none" strike="noStrike" cap="none" normalizeH="0" baseline="0" dirty="0" smtClean="0">
              <a:ln>
                <a:noFill/>
              </a:ln>
              <a:solidFill>
                <a:srgbClr val="00B0F0"/>
              </a:solidFill>
              <a:effectLst/>
              <a:latin typeface="Arial" charset="0"/>
            </a:endParaRPr>
          </a:p>
        </p:txBody>
      </p:sp>
      <p:sp>
        <p:nvSpPr>
          <p:cNvPr id="45" name="מסגרת משופעת 44"/>
          <p:cNvSpPr/>
          <p:nvPr/>
        </p:nvSpPr>
        <p:spPr bwMode="auto">
          <a:xfrm>
            <a:off x="3275856"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9</a:t>
            </a:r>
            <a:endParaRPr kumimoji="0" lang="he-IL" sz="1800" b="1" i="0" u="none" strike="noStrike" cap="none" normalizeH="0" baseline="0" dirty="0" smtClean="0">
              <a:ln>
                <a:noFill/>
              </a:ln>
              <a:solidFill>
                <a:srgbClr val="FF0000"/>
              </a:solidFill>
              <a:effectLst/>
              <a:latin typeface="Arial" charset="0"/>
            </a:endParaRPr>
          </a:p>
        </p:txBody>
      </p:sp>
      <p:sp>
        <p:nvSpPr>
          <p:cNvPr id="46" name="מסגרת משופעת 45"/>
          <p:cNvSpPr/>
          <p:nvPr/>
        </p:nvSpPr>
        <p:spPr bwMode="auto">
          <a:xfrm>
            <a:off x="3923928"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chemeClr val="tx2">
                    <a:lumMod val="50000"/>
                  </a:schemeClr>
                </a:solidFill>
              </a:rPr>
              <a:t>9</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7" name="מסגרת משופעת 46"/>
          <p:cNvSpPr/>
          <p:nvPr/>
        </p:nvSpPr>
        <p:spPr bwMode="auto">
          <a:xfrm>
            <a:off x="4211960"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8</a:t>
            </a:r>
            <a:endParaRPr kumimoji="0" lang="he-IL" sz="1800" b="1" i="0" u="none" strike="noStrike" cap="none" normalizeH="0" baseline="0" dirty="0" smtClean="0">
              <a:ln>
                <a:noFill/>
              </a:ln>
              <a:solidFill>
                <a:srgbClr val="00B0F0"/>
              </a:solidFill>
              <a:effectLst/>
              <a:latin typeface="Arial" charset="0"/>
            </a:endParaRPr>
          </a:p>
        </p:txBody>
      </p:sp>
      <p:sp>
        <p:nvSpPr>
          <p:cNvPr id="16" name="שווה 15"/>
          <p:cNvSpPr/>
          <p:nvPr/>
        </p:nvSpPr>
        <p:spPr bwMode="auto">
          <a:xfrm>
            <a:off x="4932040" y="4149080"/>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8" name="מסגרת משופעת 17"/>
          <p:cNvSpPr/>
          <p:nvPr/>
        </p:nvSpPr>
        <p:spPr bwMode="auto">
          <a:xfrm>
            <a:off x="6228184"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19" name="מסגרת משופעת 18"/>
          <p:cNvSpPr/>
          <p:nvPr/>
        </p:nvSpPr>
        <p:spPr bwMode="auto">
          <a:xfrm>
            <a:off x="6948264"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20" name="תרשים זרימה: תהליך מוגדר מראש 19"/>
          <p:cNvSpPr/>
          <p:nvPr/>
        </p:nvSpPr>
        <p:spPr bwMode="auto">
          <a:xfrm>
            <a:off x="6012160" y="501317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מסגרת משופעת 20"/>
          <p:cNvSpPr/>
          <p:nvPr/>
        </p:nvSpPr>
        <p:spPr bwMode="auto">
          <a:xfrm>
            <a:off x="6876256"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a:solidFill>
                  <a:srgbClr val="00B0F0"/>
                </a:solidFill>
              </a:rPr>
              <a:t>7</a:t>
            </a:r>
            <a:endParaRPr kumimoji="0" lang="he-IL" sz="1800" b="1" i="0" u="none" strike="noStrike" cap="none" normalizeH="0" baseline="0" dirty="0" smtClean="0">
              <a:ln>
                <a:noFill/>
              </a:ln>
              <a:solidFill>
                <a:srgbClr val="00B0F0"/>
              </a:solidFill>
              <a:effectLst/>
              <a:latin typeface="Arial" charset="0"/>
            </a:endParaRPr>
          </a:p>
        </p:txBody>
      </p:sp>
      <p:sp>
        <p:nvSpPr>
          <p:cNvPr id="22" name="מסגרת משופעת 21"/>
          <p:cNvSpPr/>
          <p:nvPr/>
        </p:nvSpPr>
        <p:spPr bwMode="auto">
          <a:xfrm>
            <a:off x="6876256"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9</a:t>
            </a:r>
            <a:endParaRPr kumimoji="0" lang="he-IL" sz="1800" b="1" i="0" u="none" strike="noStrike" cap="none" normalizeH="0" baseline="0" dirty="0" smtClean="0">
              <a:ln>
                <a:noFill/>
              </a:ln>
              <a:solidFill>
                <a:srgbClr val="FF0000"/>
              </a:solidFill>
              <a:effectLst/>
              <a:latin typeface="Arial" charset="0"/>
            </a:endParaRPr>
          </a:p>
        </p:txBody>
      </p:sp>
      <p:sp>
        <p:nvSpPr>
          <p:cNvPr id="23" name="מסגרת משופעת 22"/>
          <p:cNvSpPr/>
          <p:nvPr/>
        </p:nvSpPr>
        <p:spPr bwMode="auto">
          <a:xfrm>
            <a:off x="7524328"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chemeClr val="tx2">
                    <a:lumMod val="50000"/>
                  </a:schemeClr>
                </a:solidFill>
              </a:rPr>
              <a:t>9</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4" name="מסגרת משופעת 23"/>
          <p:cNvSpPr/>
          <p:nvPr/>
        </p:nvSpPr>
        <p:spPr bwMode="auto">
          <a:xfrm>
            <a:off x="7524328"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8</a:t>
            </a:r>
            <a:endParaRPr kumimoji="0" lang="he-IL" sz="1800" b="1" i="0" u="none" strike="noStrike" cap="none" normalizeH="0" baseline="0" dirty="0" smtClean="0">
              <a:ln>
                <a:noFill/>
              </a:ln>
              <a:solidFill>
                <a:srgbClr val="00B0F0"/>
              </a:solidFill>
              <a:effectLst/>
              <a:latin typeface="Arial" charset="0"/>
            </a:endParaRPr>
          </a:p>
        </p:txBody>
      </p:sp>
      <p:sp>
        <p:nvSpPr>
          <p:cNvPr id="25" name="מסגרת משופעת 24"/>
          <p:cNvSpPr/>
          <p:nvPr/>
        </p:nvSpPr>
        <p:spPr bwMode="auto">
          <a:xfrm>
            <a:off x="6228184"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26" name="מסגרת משופעת 25"/>
          <p:cNvSpPr/>
          <p:nvPr/>
        </p:nvSpPr>
        <p:spPr bwMode="auto">
          <a:xfrm>
            <a:off x="5580112"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23</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1938992"/>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במידה ולא ניתן להשתמש בג'וקר הוא יישאר על השולחן מצורף לסט כלשהו כבחירת השחקן.</a:t>
            </a:r>
            <a:r>
              <a:rPr lang="en-US" sz="2400" dirty="0" smtClean="0">
                <a:solidFill>
                  <a:schemeClr val="accent5">
                    <a:lumMod val="75000"/>
                  </a:schemeClr>
                </a:solidFill>
              </a:rPr>
              <a:t>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37" name="מסגרת משופעת 36"/>
          <p:cNvSpPr/>
          <p:nvPr/>
        </p:nvSpPr>
        <p:spPr bwMode="auto">
          <a:xfrm>
            <a:off x="2267744"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39" name="מסגרת משופעת 38"/>
          <p:cNvSpPr/>
          <p:nvPr/>
        </p:nvSpPr>
        <p:spPr bwMode="auto">
          <a:xfrm>
            <a:off x="2915816"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40" name="מסגרת משופעת 39"/>
          <p:cNvSpPr/>
          <p:nvPr/>
        </p:nvSpPr>
        <p:spPr bwMode="auto">
          <a:xfrm>
            <a:off x="3563888"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41" name="תרשים זרימה: תהליך מוגדר מראש 40"/>
          <p:cNvSpPr/>
          <p:nvPr/>
        </p:nvSpPr>
        <p:spPr bwMode="auto">
          <a:xfrm>
            <a:off x="2267744" y="501317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44" name="מסגרת משופעת 43"/>
          <p:cNvSpPr/>
          <p:nvPr/>
        </p:nvSpPr>
        <p:spPr bwMode="auto">
          <a:xfrm>
            <a:off x="2627784"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a:solidFill>
                  <a:srgbClr val="00B0F0"/>
                </a:solidFill>
              </a:rPr>
              <a:t>7</a:t>
            </a:r>
            <a:endParaRPr kumimoji="0" lang="he-IL" sz="1800" b="1" i="0" u="none" strike="noStrike" cap="none" normalizeH="0" baseline="0" dirty="0" smtClean="0">
              <a:ln>
                <a:noFill/>
              </a:ln>
              <a:solidFill>
                <a:srgbClr val="00B0F0"/>
              </a:solidFill>
              <a:effectLst/>
              <a:latin typeface="Arial" charset="0"/>
            </a:endParaRPr>
          </a:p>
        </p:txBody>
      </p:sp>
      <p:sp>
        <p:nvSpPr>
          <p:cNvPr id="45" name="מסגרת משופעת 44"/>
          <p:cNvSpPr/>
          <p:nvPr/>
        </p:nvSpPr>
        <p:spPr bwMode="auto">
          <a:xfrm>
            <a:off x="3275856"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9</a:t>
            </a:r>
            <a:endParaRPr kumimoji="0" lang="he-IL" sz="1800" b="1" i="0" u="none" strike="noStrike" cap="none" normalizeH="0" baseline="0" dirty="0" smtClean="0">
              <a:ln>
                <a:noFill/>
              </a:ln>
              <a:solidFill>
                <a:srgbClr val="FF0000"/>
              </a:solidFill>
              <a:effectLst/>
              <a:latin typeface="Arial" charset="0"/>
            </a:endParaRPr>
          </a:p>
        </p:txBody>
      </p:sp>
      <p:sp>
        <p:nvSpPr>
          <p:cNvPr id="47" name="מסגרת משופעת 46"/>
          <p:cNvSpPr/>
          <p:nvPr/>
        </p:nvSpPr>
        <p:spPr bwMode="auto">
          <a:xfrm>
            <a:off x="4211960" y="350100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8</a:t>
            </a:r>
            <a:endParaRPr kumimoji="0" lang="he-IL" sz="1800" b="1" i="0" u="none" strike="noStrike" cap="none" normalizeH="0" baseline="0" dirty="0" smtClean="0">
              <a:ln>
                <a:noFill/>
              </a:ln>
              <a:solidFill>
                <a:srgbClr val="00B0F0"/>
              </a:solidFill>
              <a:effectLst/>
              <a:latin typeface="Arial" charset="0"/>
            </a:endParaRPr>
          </a:p>
        </p:txBody>
      </p:sp>
      <p:sp>
        <p:nvSpPr>
          <p:cNvPr id="16" name="שווה 15"/>
          <p:cNvSpPr/>
          <p:nvPr/>
        </p:nvSpPr>
        <p:spPr bwMode="auto">
          <a:xfrm>
            <a:off x="4932040" y="4149080"/>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8" name="מסגרת משופעת 17"/>
          <p:cNvSpPr/>
          <p:nvPr/>
        </p:nvSpPr>
        <p:spPr bwMode="auto">
          <a:xfrm>
            <a:off x="6228184"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19" name="מסגרת משופעת 18"/>
          <p:cNvSpPr/>
          <p:nvPr/>
        </p:nvSpPr>
        <p:spPr bwMode="auto">
          <a:xfrm>
            <a:off x="6948264"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20" name="תרשים זרימה: תהליך מוגדר מראש 19"/>
          <p:cNvSpPr/>
          <p:nvPr/>
        </p:nvSpPr>
        <p:spPr bwMode="auto">
          <a:xfrm>
            <a:off x="6012160" y="501317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1" name="מסגרת משופעת 20"/>
          <p:cNvSpPr/>
          <p:nvPr/>
        </p:nvSpPr>
        <p:spPr bwMode="auto">
          <a:xfrm>
            <a:off x="6876256"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a:solidFill>
                  <a:srgbClr val="00B0F0"/>
                </a:solidFill>
              </a:rPr>
              <a:t>7</a:t>
            </a:r>
            <a:endParaRPr kumimoji="0" lang="he-IL" sz="1800" b="1" i="0" u="none" strike="noStrike" cap="none" normalizeH="0" baseline="0" dirty="0" smtClean="0">
              <a:ln>
                <a:noFill/>
              </a:ln>
              <a:solidFill>
                <a:srgbClr val="00B0F0"/>
              </a:solidFill>
              <a:effectLst/>
              <a:latin typeface="Arial" charset="0"/>
            </a:endParaRPr>
          </a:p>
        </p:txBody>
      </p:sp>
      <p:sp>
        <p:nvSpPr>
          <p:cNvPr id="22" name="מסגרת משופעת 21"/>
          <p:cNvSpPr/>
          <p:nvPr/>
        </p:nvSpPr>
        <p:spPr bwMode="auto">
          <a:xfrm>
            <a:off x="6372200"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9</a:t>
            </a:r>
            <a:endParaRPr kumimoji="0" lang="he-IL" sz="1800" b="1" i="0" u="none" strike="noStrike" cap="none" normalizeH="0" baseline="0" dirty="0" smtClean="0">
              <a:ln>
                <a:noFill/>
              </a:ln>
              <a:solidFill>
                <a:srgbClr val="FF0000"/>
              </a:solidFill>
              <a:effectLst/>
              <a:latin typeface="Arial" charset="0"/>
            </a:endParaRPr>
          </a:p>
        </p:txBody>
      </p:sp>
      <p:sp>
        <p:nvSpPr>
          <p:cNvPr id="24" name="מסגרת משופעת 23"/>
          <p:cNvSpPr/>
          <p:nvPr/>
        </p:nvSpPr>
        <p:spPr bwMode="auto">
          <a:xfrm>
            <a:off x="7524328"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8</a:t>
            </a:r>
            <a:endParaRPr kumimoji="0" lang="he-IL" sz="1800" b="1" i="0" u="none" strike="noStrike" cap="none" normalizeH="0" baseline="0" dirty="0" smtClean="0">
              <a:ln>
                <a:noFill/>
              </a:ln>
              <a:solidFill>
                <a:srgbClr val="00B0F0"/>
              </a:solidFill>
              <a:effectLst/>
              <a:latin typeface="Arial" charset="0"/>
            </a:endParaRPr>
          </a:p>
        </p:txBody>
      </p:sp>
      <p:sp>
        <p:nvSpPr>
          <p:cNvPr id="25" name="מסגרת משופעת 24"/>
          <p:cNvSpPr/>
          <p:nvPr/>
        </p:nvSpPr>
        <p:spPr bwMode="auto">
          <a:xfrm>
            <a:off x="8172400"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26" name="מסגרת משופעת 25"/>
          <p:cNvSpPr/>
          <p:nvPr/>
        </p:nvSpPr>
        <p:spPr bwMode="auto">
          <a:xfrm>
            <a:off x="5580112" y="33569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27" name="מסגרת משופעת 26"/>
          <p:cNvSpPr/>
          <p:nvPr/>
        </p:nvSpPr>
        <p:spPr bwMode="auto">
          <a:xfrm>
            <a:off x="3923928"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2</a:t>
            </a:r>
            <a:endParaRPr kumimoji="0" lang="he-IL" sz="1800" b="1" i="0" u="none" strike="noStrike" cap="none" normalizeH="0" baseline="0" dirty="0" smtClean="0">
              <a:ln>
                <a:noFill/>
              </a:ln>
              <a:solidFill>
                <a:srgbClr val="FF0000"/>
              </a:solidFill>
              <a:effectLst/>
              <a:latin typeface="Arial" charset="0"/>
            </a:endParaRPr>
          </a:p>
        </p:txBody>
      </p:sp>
      <p:sp>
        <p:nvSpPr>
          <p:cNvPr id="28" name="מסגרת משופעת 27"/>
          <p:cNvSpPr/>
          <p:nvPr/>
        </p:nvSpPr>
        <p:spPr bwMode="auto">
          <a:xfrm>
            <a:off x="7020272"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2</a:t>
            </a:r>
            <a:endParaRPr kumimoji="0" lang="he-IL" sz="1800" b="1" i="0" u="none" strike="noStrike" cap="none" normalizeH="0" baseline="0" dirty="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24</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1569660"/>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דוגמא נוספת בה ניתן לבודד ג'וקר:</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37" name="מסגרת משופעת 36"/>
          <p:cNvSpPr/>
          <p:nvPr/>
        </p:nvSpPr>
        <p:spPr bwMode="auto">
          <a:xfrm>
            <a:off x="2843808" y="32129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39" name="מסגרת משופעת 38"/>
          <p:cNvSpPr/>
          <p:nvPr/>
        </p:nvSpPr>
        <p:spPr bwMode="auto">
          <a:xfrm>
            <a:off x="3491880" y="32129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40" name="מסגרת משופעת 39"/>
          <p:cNvSpPr/>
          <p:nvPr/>
        </p:nvSpPr>
        <p:spPr bwMode="auto">
          <a:xfrm>
            <a:off x="4139952" y="32129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41" name="תרשים זרימה: תהליך מוגדר מראש 40"/>
          <p:cNvSpPr/>
          <p:nvPr/>
        </p:nvSpPr>
        <p:spPr bwMode="auto">
          <a:xfrm>
            <a:off x="2267744" y="501317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45" name="מסגרת משופעת 44"/>
          <p:cNvSpPr/>
          <p:nvPr/>
        </p:nvSpPr>
        <p:spPr bwMode="auto">
          <a:xfrm>
            <a:off x="2627784"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8</a:t>
            </a:r>
            <a:endParaRPr kumimoji="0" lang="he-IL" sz="1800" b="1" i="0" u="none" strike="noStrike" cap="none" normalizeH="0" baseline="0" dirty="0" smtClean="0">
              <a:ln>
                <a:noFill/>
              </a:ln>
              <a:solidFill>
                <a:srgbClr val="FF0000"/>
              </a:solidFill>
              <a:effectLst/>
              <a:latin typeface="Arial" charset="0"/>
            </a:endParaRPr>
          </a:p>
        </p:txBody>
      </p:sp>
      <p:sp>
        <p:nvSpPr>
          <p:cNvPr id="47" name="מסגרת משופעת 46"/>
          <p:cNvSpPr/>
          <p:nvPr/>
        </p:nvSpPr>
        <p:spPr bwMode="auto">
          <a:xfrm>
            <a:off x="4788024" y="32129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8</a:t>
            </a:r>
            <a:endParaRPr kumimoji="0" lang="he-IL" sz="1800" b="1" i="0" u="none" strike="noStrike" cap="none" normalizeH="0" baseline="0" dirty="0" smtClean="0">
              <a:ln>
                <a:noFill/>
              </a:ln>
              <a:solidFill>
                <a:srgbClr val="00B0F0"/>
              </a:solidFill>
              <a:effectLst/>
              <a:latin typeface="Arial" charset="0"/>
            </a:endParaRPr>
          </a:p>
        </p:txBody>
      </p:sp>
      <p:sp>
        <p:nvSpPr>
          <p:cNvPr id="16" name="שווה 15"/>
          <p:cNvSpPr/>
          <p:nvPr/>
        </p:nvSpPr>
        <p:spPr bwMode="auto">
          <a:xfrm>
            <a:off x="5004048" y="4149080"/>
            <a:ext cx="1152128" cy="792088"/>
          </a:xfrm>
          <a:prstGeom prst="mathEqual">
            <a:avLst/>
          </a:prstGeom>
          <a:solidFill>
            <a:srgbClr val="FFC000"/>
          </a:solidFill>
          <a:ln w="9525" cap="flat" cmpd="sng" algn="ctr">
            <a:no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19" name="מסגרת משופעת 18"/>
          <p:cNvSpPr/>
          <p:nvPr/>
        </p:nvSpPr>
        <p:spPr bwMode="auto">
          <a:xfrm>
            <a:off x="6948264" y="515719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20" name="תרשים זרימה: תהליך מוגדר מראש 19"/>
          <p:cNvSpPr/>
          <p:nvPr/>
        </p:nvSpPr>
        <p:spPr bwMode="auto">
          <a:xfrm>
            <a:off x="6012160" y="5013176"/>
            <a:ext cx="2880320" cy="1224136"/>
          </a:xfrm>
          <a:prstGeom prst="flowChartPredefined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27" name="מסגרת משופעת 26"/>
          <p:cNvSpPr/>
          <p:nvPr/>
        </p:nvSpPr>
        <p:spPr bwMode="auto">
          <a:xfrm>
            <a:off x="3275856" y="50131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chemeClr val="tx2">
                    <a:lumMod val="50000"/>
                  </a:schemeClr>
                </a:solidFill>
              </a:rPr>
              <a:t>8</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9" name="מסגרת משופעת 28"/>
          <p:cNvSpPr/>
          <p:nvPr/>
        </p:nvSpPr>
        <p:spPr bwMode="auto">
          <a:xfrm>
            <a:off x="2195736" y="321297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4</a:t>
            </a:r>
            <a:endParaRPr kumimoji="0" lang="he-IL" sz="1800" b="1" i="0" u="none" strike="noStrike" cap="none" normalizeH="0" baseline="0" dirty="0" smtClean="0">
              <a:ln>
                <a:noFill/>
              </a:ln>
              <a:solidFill>
                <a:srgbClr val="00B0F0"/>
              </a:solidFill>
              <a:effectLst/>
              <a:latin typeface="Arial" charset="0"/>
            </a:endParaRPr>
          </a:p>
        </p:txBody>
      </p:sp>
      <p:sp>
        <p:nvSpPr>
          <p:cNvPr id="30" name="מסגרת משופעת 29"/>
          <p:cNvSpPr/>
          <p:nvPr/>
        </p:nvSpPr>
        <p:spPr bwMode="auto">
          <a:xfrm>
            <a:off x="5868144" y="299695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chemeClr val="tx2">
                    <a:lumMod val="50000"/>
                  </a:schemeClr>
                </a:solidFill>
              </a:rPr>
              <a:t>8</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31" name="מסגרת משופעת 30"/>
          <p:cNvSpPr/>
          <p:nvPr/>
        </p:nvSpPr>
        <p:spPr bwMode="auto">
          <a:xfrm>
            <a:off x="6516216" y="299695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FF0000"/>
                </a:solidFill>
              </a:rPr>
              <a:t>8</a:t>
            </a:r>
            <a:endParaRPr kumimoji="0" lang="he-IL" sz="1800" b="1" i="0" u="none" strike="noStrike" cap="none" normalizeH="0" baseline="0" dirty="0" smtClean="0">
              <a:ln>
                <a:noFill/>
              </a:ln>
              <a:solidFill>
                <a:srgbClr val="FF0000"/>
              </a:solidFill>
              <a:effectLst/>
              <a:latin typeface="Arial" charset="0"/>
            </a:endParaRPr>
          </a:p>
        </p:txBody>
      </p:sp>
      <p:sp>
        <p:nvSpPr>
          <p:cNvPr id="32" name="מסגרת משופעת 31"/>
          <p:cNvSpPr/>
          <p:nvPr/>
        </p:nvSpPr>
        <p:spPr bwMode="auto">
          <a:xfrm>
            <a:off x="7164288" y="299695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8</a:t>
            </a:r>
            <a:endParaRPr kumimoji="0" lang="he-IL" sz="1800" b="1" i="0" u="none" strike="noStrike" cap="none" normalizeH="0" baseline="0" dirty="0" smtClean="0">
              <a:ln>
                <a:noFill/>
              </a:ln>
              <a:solidFill>
                <a:srgbClr val="00B0F0"/>
              </a:solidFill>
              <a:effectLst/>
              <a:latin typeface="Arial" charset="0"/>
            </a:endParaRPr>
          </a:p>
        </p:txBody>
      </p:sp>
      <p:sp>
        <p:nvSpPr>
          <p:cNvPr id="33" name="מסגרת משופעת 32"/>
          <p:cNvSpPr/>
          <p:nvPr/>
        </p:nvSpPr>
        <p:spPr bwMode="auto">
          <a:xfrm>
            <a:off x="6948264"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34" name="מסגרת משופעת 33"/>
          <p:cNvSpPr/>
          <p:nvPr/>
        </p:nvSpPr>
        <p:spPr bwMode="auto">
          <a:xfrm>
            <a:off x="7596336"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35" name="מסגרת משופעת 34"/>
          <p:cNvSpPr/>
          <p:nvPr/>
        </p:nvSpPr>
        <p:spPr bwMode="auto">
          <a:xfrm>
            <a:off x="8244408"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36" name="מסגרת משופעת 35"/>
          <p:cNvSpPr/>
          <p:nvPr/>
        </p:nvSpPr>
        <p:spPr bwMode="auto">
          <a:xfrm>
            <a:off x="6300192"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4</a:t>
            </a:r>
            <a:endParaRPr kumimoji="0" lang="he-IL" sz="1800" b="1" i="0" u="none" strike="noStrike" cap="none" normalizeH="0" baseline="0" dirty="0" smtClean="0">
              <a:ln>
                <a:noFill/>
              </a:ln>
              <a:solidFill>
                <a:srgbClr val="00B0F0"/>
              </a:solidFill>
              <a:effectLst/>
              <a:latin typeface="Arial" charset="0"/>
            </a:endParaRPr>
          </a:p>
        </p:txBody>
      </p:sp>
      <p:sp>
        <p:nvSpPr>
          <p:cNvPr id="38" name="הסבר אליפטי 37"/>
          <p:cNvSpPr/>
          <p:nvPr/>
        </p:nvSpPr>
        <p:spPr bwMode="auto">
          <a:xfrm>
            <a:off x="7883352" y="2924944"/>
            <a:ext cx="1260648" cy="1008112"/>
          </a:xfrm>
          <a:prstGeom prst="wedgeEllipseCallout">
            <a:avLst>
              <a:gd name="adj1" fmla="val -1593"/>
              <a:gd name="adj2" fmla="val 8586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he-IL" b="1" dirty="0" smtClean="0">
                <a:solidFill>
                  <a:schemeClr val="accent4">
                    <a:lumMod val="75000"/>
                  </a:schemeClr>
                </a:solidFill>
                <a:effectLst>
                  <a:outerShdw blurRad="38100" dist="38100" dir="2700000" algn="tl">
                    <a:srgbClr val="000000">
                      <a:alpha val="43137"/>
                    </a:srgbClr>
                  </a:outerShdw>
                </a:effectLst>
              </a:rPr>
              <a:t>ג'וקר מבודד</a:t>
            </a:r>
            <a:endParaRPr kumimoji="0" lang="he-IL" sz="18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מהלך המשחק</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25</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4524315"/>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כאמור, לאחר שחולקו האבנים ונבחר שחקן שיתחיל לכל שחקן יש מסגרת זמן קבועה מראש לתורו. במידה ועבר הזמן מבלי שהשחקן הוריד אבנים מלוחו הוא ייקח אבן (גם אם שינה סטים בשולחן הוא חייב להוריד אבן משלו). במידה וביצע מניפולציות והותיר את השולחן עם סטים לא תקינים ועבר זמן התור ייענש ב-3 אבנים מהקופה.</a:t>
            </a:r>
          </a:p>
          <a:p>
            <a:pPr marL="514350" indent="-514350" algn="r" rtl="1">
              <a:buFont typeface="Arial" pitchFamily="34" charset="0"/>
              <a:buChar char="•"/>
            </a:pPr>
            <a:r>
              <a:rPr lang="he-IL" sz="2400" dirty="0" smtClean="0">
                <a:solidFill>
                  <a:schemeClr val="accent5">
                    <a:lumMod val="75000"/>
                  </a:schemeClr>
                </a:solidFill>
              </a:rPr>
              <a:t>אם לדוגמא היה השולחן כך-</a:t>
            </a:r>
            <a:endParaRPr lang="en-US" sz="2400" dirty="0" smtClean="0">
              <a:solidFill>
                <a:schemeClr val="accent5">
                  <a:lumMod val="75000"/>
                </a:schemeClr>
              </a:solidFill>
            </a:endParaRPr>
          </a:p>
          <a:p>
            <a:pPr marL="514350" indent="-514350"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28" name="מסגרת משופעת 27"/>
          <p:cNvSpPr/>
          <p:nvPr/>
        </p:nvSpPr>
        <p:spPr bwMode="auto">
          <a:xfrm>
            <a:off x="2915816"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42" name="מסגרת משופעת 41"/>
          <p:cNvSpPr/>
          <p:nvPr/>
        </p:nvSpPr>
        <p:spPr bwMode="auto">
          <a:xfrm>
            <a:off x="3563888"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46" name="מסגרת משופעת 45"/>
          <p:cNvSpPr/>
          <p:nvPr/>
        </p:nvSpPr>
        <p:spPr bwMode="auto">
          <a:xfrm>
            <a:off x="2267744"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4</a:t>
            </a:r>
            <a:endParaRPr kumimoji="0" lang="he-IL" sz="1800" b="1" i="0" u="none" strike="noStrike" cap="none" normalizeH="0" baseline="0" dirty="0" smtClean="0">
              <a:ln>
                <a:noFill/>
              </a:ln>
              <a:solidFill>
                <a:srgbClr val="00B0F0"/>
              </a:solidFill>
              <a:effectLst/>
              <a:latin typeface="Arial" charset="0"/>
            </a:endParaRPr>
          </a:p>
        </p:txBody>
      </p:sp>
      <p:sp>
        <p:nvSpPr>
          <p:cNvPr id="48" name="מסגרת משופעת 47"/>
          <p:cNvSpPr/>
          <p:nvPr/>
        </p:nvSpPr>
        <p:spPr bwMode="auto">
          <a:xfrm>
            <a:off x="4644008"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3</a:t>
            </a:r>
            <a:endParaRPr kumimoji="0" lang="he-IL" sz="1800" b="1" i="0" u="none" strike="noStrike" cap="none" normalizeH="0" baseline="0" dirty="0" smtClean="0">
              <a:ln>
                <a:noFill/>
              </a:ln>
              <a:solidFill>
                <a:srgbClr val="FF0000"/>
              </a:solidFill>
              <a:effectLst/>
              <a:latin typeface="Arial" charset="0"/>
            </a:endParaRPr>
          </a:p>
        </p:txBody>
      </p:sp>
      <p:sp>
        <p:nvSpPr>
          <p:cNvPr id="49" name="מסגרת משופעת 48"/>
          <p:cNvSpPr/>
          <p:nvPr/>
        </p:nvSpPr>
        <p:spPr bwMode="auto">
          <a:xfrm>
            <a:off x="5292080"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4</a:t>
            </a:r>
            <a:endParaRPr kumimoji="0" lang="he-IL" sz="1800" b="1" i="0" u="none" strike="noStrike" cap="none" normalizeH="0" baseline="0" dirty="0" smtClean="0">
              <a:ln>
                <a:noFill/>
              </a:ln>
              <a:solidFill>
                <a:srgbClr val="FF0000"/>
              </a:solidFill>
              <a:effectLst/>
              <a:latin typeface="Arial" charset="0"/>
            </a:endParaRPr>
          </a:p>
        </p:txBody>
      </p:sp>
      <p:sp>
        <p:nvSpPr>
          <p:cNvPr id="50" name="מסגרת משופעת 49"/>
          <p:cNvSpPr/>
          <p:nvPr/>
        </p:nvSpPr>
        <p:spPr bwMode="auto">
          <a:xfrm>
            <a:off x="5940152"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5</a:t>
            </a:r>
            <a:endParaRPr kumimoji="0" lang="he-IL" sz="1800" b="1" i="0" u="none" strike="noStrike" cap="none" normalizeH="0" baseline="0" dirty="0" smtClean="0">
              <a:ln>
                <a:noFill/>
              </a:ln>
              <a:solidFill>
                <a:srgbClr val="FF0000"/>
              </a:solidFill>
              <a:effectLst/>
              <a:latin typeface="Arial" charset="0"/>
            </a:endParaRPr>
          </a:p>
        </p:txBody>
      </p:sp>
      <p:sp>
        <p:nvSpPr>
          <p:cNvPr id="51" name="מסגרת משופעת 50"/>
          <p:cNvSpPr/>
          <p:nvPr/>
        </p:nvSpPr>
        <p:spPr bwMode="auto">
          <a:xfrm>
            <a:off x="6804248"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3</a:t>
            </a:r>
            <a:endParaRPr kumimoji="0" lang="he-IL" sz="1800" b="1" i="0" u="none" strike="noStrike" cap="none" normalizeH="0" baseline="0" dirty="0" smtClean="0">
              <a:ln>
                <a:noFill/>
              </a:ln>
              <a:solidFill>
                <a:schemeClr val="bg2"/>
              </a:solidFill>
              <a:effectLst/>
              <a:latin typeface="Arial" charset="0"/>
            </a:endParaRPr>
          </a:p>
        </p:txBody>
      </p:sp>
      <p:sp>
        <p:nvSpPr>
          <p:cNvPr id="52" name="מסגרת משופעת 51"/>
          <p:cNvSpPr/>
          <p:nvPr/>
        </p:nvSpPr>
        <p:spPr bwMode="auto">
          <a:xfrm>
            <a:off x="7452320"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53" name="מסגרת משופעת 52"/>
          <p:cNvSpPr/>
          <p:nvPr/>
        </p:nvSpPr>
        <p:spPr bwMode="auto">
          <a:xfrm>
            <a:off x="8100392" y="544522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3</a:t>
            </a:r>
            <a:endParaRPr kumimoji="0" lang="he-IL" sz="1800" b="1" i="0" u="none" strike="noStrike" cap="none" normalizeH="0" baseline="0" dirty="0" smtClean="0">
              <a:ln>
                <a:noFill/>
              </a:ln>
              <a:solidFill>
                <a:schemeClr val="tx2">
                  <a:lumMod val="50000"/>
                </a:schemeClr>
              </a:solidFill>
              <a:effectLst/>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מהלך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26</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5262979"/>
          </a:xfrm>
          <a:prstGeom prst="rect">
            <a:avLst/>
          </a:prstGeom>
          <a:noFill/>
        </p:spPr>
        <p:txBody>
          <a:bodyPr wrap="square" rtlCol="1">
            <a:spAutoFit/>
          </a:bodyPr>
          <a:lstStyle/>
          <a:p>
            <a:pPr marL="514350" indent="-514350" algn="r" rtl="1"/>
            <a:r>
              <a:rPr lang="he-IL" sz="2400" dirty="0" smtClean="0">
                <a:solidFill>
                  <a:schemeClr val="accent5">
                    <a:lumMod val="75000"/>
                  </a:schemeClr>
                </a:solidFill>
              </a:rPr>
              <a:t>ובלוח של השחקן הייתה האבן</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he-IL" sz="2400" dirty="0">
              <a:solidFill>
                <a:schemeClr val="accent5">
                  <a:lumMod val="75000"/>
                </a:schemeClr>
              </a:solidFill>
            </a:endParaRPr>
          </a:p>
          <a:p>
            <a:pPr marL="514350" indent="-514350" algn="r" rtl="1"/>
            <a:r>
              <a:rPr lang="he-IL" sz="2400" dirty="0" smtClean="0">
                <a:solidFill>
                  <a:schemeClr val="accent5">
                    <a:lumMod val="75000"/>
                  </a:schemeClr>
                </a:solidFill>
              </a:rPr>
              <a:t>והוא ביצע מניפולציות כך שהשולחן נראה כך</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he-IL" sz="2400" dirty="0">
              <a:solidFill>
                <a:schemeClr val="accent5">
                  <a:lumMod val="75000"/>
                </a:schemeClr>
              </a:solidFill>
            </a:endParaRPr>
          </a:p>
          <a:p>
            <a:pPr marL="514350" indent="-514350" algn="r" rtl="1"/>
            <a:endParaRPr lang="he-IL" sz="2400" dirty="0" smtClean="0">
              <a:solidFill>
                <a:schemeClr val="accent5">
                  <a:lumMod val="75000"/>
                </a:schemeClr>
              </a:solidFill>
            </a:endParaRPr>
          </a:p>
          <a:p>
            <a:pPr marL="514350" indent="-514350" algn="r" rtl="1"/>
            <a:r>
              <a:rPr lang="he-IL" sz="2400" dirty="0" smtClean="0">
                <a:solidFill>
                  <a:schemeClr val="accent5">
                    <a:lumMod val="75000"/>
                  </a:schemeClr>
                </a:solidFill>
              </a:rPr>
              <a:t>נשים לי כי נותרה האבן 6 לא חלק מסט תקין.</a:t>
            </a:r>
          </a:p>
          <a:p>
            <a:pPr marL="514350" indent="-514350" algn="r" rtl="1"/>
            <a:endParaRPr lang="he-IL" sz="2400" dirty="0" smtClean="0">
              <a:solidFill>
                <a:schemeClr val="accent5">
                  <a:lumMod val="75000"/>
                </a:schemeClr>
              </a:solidFill>
            </a:endParaRPr>
          </a:p>
          <a:p>
            <a:pPr marL="514350" indent="-514350" algn="r" rtl="1"/>
            <a:r>
              <a:rPr lang="he-IL" sz="2400" dirty="0">
                <a:solidFill>
                  <a:schemeClr val="accent5">
                    <a:lumMod val="75000"/>
                  </a:schemeClr>
                </a:solidFill>
              </a:rPr>
              <a:t> </a:t>
            </a:r>
            <a:r>
              <a:rPr lang="he-IL" sz="2400" dirty="0" smtClean="0">
                <a:solidFill>
                  <a:schemeClr val="accent5">
                    <a:lumMod val="75000"/>
                  </a:schemeClr>
                </a:solidFill>
              </a:rPr>
              <a:t>         השעון צלצל ולכן ייענש השחקן ב-3 אבנים מהקופה תוך החזרת השולחן למצב הקודם.</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28" name="מסגרת משופעת 27"/>
          <p:cNvSpPr/>
          <p:nvPr/>
        </p:nvSpPr>
        <p:spPr bwMode="auto">
          <a:xfrm>
            <a:off x="8279904"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42" name="מסגרת משופעת 41"/>
          <p:cNvSpPr/>
          <p:nvPr/>
        </p:nvSpPr>
        <p:spPr bwMode="auto">
          <a:xfrm>
            <a:off x="2267744" y="486916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101600">
              <a:srgbClr val="0070C0">
                <a:alpha val="60000"/>
              </a:srgb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lang="en-US" b="1" dirty="0" smtClean="0">
                <a:solidFill>
                  <a:srgbClr val="00B0F0"/>
                </a:solidFill>
              </a:rPr>
              <a:t>6</a:t>
            </a:r>
            <a:endParaRPr kumimoji="0" lang="he-IL" sz="1800" b="1" i="0" u="none" strike="noStrike" cap="none" normalizeH="0" baseline="0" dirty="0" smtClean="0">
              <a:ln>
                <a:noFill/>
              </a:ln>
              <a:solidFill>
                <a:srgbClr val="00B0F0"/>
              </a:solidFill>
              <a:effectLst/>
              <a:latin typeface="Arial" charset="0"/>
            </a:endParaRPr>
          </a:p>
        </p:txBody>
      </p:sp>
      <p:sp>
        <p:nvSpPr>
          <p:cNvPr id="46" name="מסגרת משופעת 45"/>
          <p:cNvSpPr/>
          <p:nvPr/>
        </p:nvSpPr>
        <p:spPr bwMode="auto">
          <a:xfrm>
            <a:off x="4716016"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4</a:t>
            </a:r>
            <a:endParaRPr kumimoji="0" lang="he-IL" sz="1800" b="1" i="0" u="none" strike="noStrike" cap="none" normalizeH="0" baseline="0" dirty="0" smtClean="0">
              <a:ln>
                <a:noFill/>
              </a:ln>
              <a:solidFill>
                <a:srgbClr val="00B0F0"/>
              </a:solidFill>
              <a:effectLst/>
              <a:latin typeface="Arial" charset="0"/>
            </a:endParaRPr>
          </a:p>
        </p:txBody>
      </p:sp>
      <p:sp>
        <p:nvSpPr>
          <p:cNvPr id="48" name="מסגרת משופעת 47"/>
          <p:cNvSpPr/>
          <p:nvPr/>
        </p:nvSpPr>
        <p:spPr bwMode="auto">
          <a:xfrm>
            <a:off x="2267744"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3</a:t>
            </a:r>
            <a:endParaRPr kumimoji="0" lang="he-IL" sz="1800" b="1" i="0" u="none" strike="noStrike" cap="none" normalizeH="0" baseline="0" dirty="0" smtClean="0">
              <a:ln>
                <a:noFill/>
              </a:ln>
              <a:solidFill>
                <a:srgbClr val="FF0000"/>
              </a:solidFill>
              <a:effectLst/>
              <a:latin typeface="Arial" charset="0"/>
            </a:endParaRPr>
          </a:p>
        </p:txBody>
      </p:sp>
      <p:sp>
        <p:nvSpPr>
          <p:cNvPr id="49" name="מסגרת משופעת 48"/>
          <p:cNvSpPr/>
          <p:nvPr/>
        </p:nvSpPr>
        <p:spPr bwMode="auto">
          <a:xfrm>
            <a:off x="5364088"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4</a:t>
            </a:r>
            <a:endParaRPr kumimoji="0" lang="he-IL" sz="1800" b="1" i="0" u="none" strike="noStrike" cap="none" normalizeH="0" baseline="0" dirty="0" smtClean="0">
              <a:ln>
                <a:noFill/>
              </a:ln>
              <a:solidFill>
                <a:srgbClr val="FF0000"/>
              </a:solidFill>
              <a:effectLst/>
              <a:latin typeface="Arial" charset="0"/>
            </a:endParaRPr>
          </a:p>
        </p:txBody>
      </p:sp>
      <p:sp>
        <p:nvSpPr>
          <p:cNvPr id="50" name="מסגרת משופעת 49"/>
          <p:cNvSpPr/>
          <p:nvPr/>
        </p:nvSpPr>
        <p:spPr bwMode="auto">
          <a:xfrm>
            <a:off x="6948264"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5</a:t>
            </a:r>
            <a:endParaRPr kumimoji="0" lang="he-IL" sz="1800" b="1" i="0" u="none" strike="noStrike" cap="none" normalizeH="0" baseline="0" dirty="0" smtClean="0">
              <a:ln>
                <a:noFill/>
              </a:ln>
              <a:solidFill>
                <a:srgbClr val="FF0000"/>
              </a:solidFill>
              <a:effectLst/>
              <a:latin typeface="Arial" charset="0"/>
            </a:endParaRPr>
          </a:p>
        </p:txBody>
      </p:sp>
      <p:sp>
        <p:nvSpPr>
          <p:cNvPr id="51" name="מסגרת משופעת 50"/>
          <p:cNvSpPr/>
          <p:nvPr/>
        </p:nvSpPr>
        <p:spPr bwMode="auto">
          <a:xfrm>
            <a:off x="2915816"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3</a:t>
            </a:r>
            <a:endParaRPr kumimoji="0" lang="he-IL" sz="1800" b="1" i="0" u="none" strike="noStrike" cap="none" normalizeH="0" baseline="0" dirty="0" smtClean="0">
              <a:ln>
                <a:noFill/>
              </a:ln>
              <a:solidFill>
                <a:schemeClr val="bg2"/>
              </a:solidFill>
              <a:effectLst/>
              <a:latin typeface="Arial" charset="0"/>
            </a:endParaRPr>
          </a:p>
        </p:txBody>
      </p:sp>
      <p:sp>
        <p:nvSpPr>
          <p:cNvPr id="52" name="מסגרת משופעת 51"/>
          <p:cNvSpPr/>
          <p:nvPr/>
        </p:nvSpPr>
        <p:spPr bwMode="auto">
          <a:xfrm>
            <a:off x="6012160"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en-US" b="1" dirty="0" smtClean="0">
                <a:solidFill>
                  <a:schemeClr val="bg2">
                    <a:lumMod val="75000"/>
                    <a:lumOff val="25000"/>
                  </a:schemeClr>
                </a:solidFill>
                <a:sym typeface="Wingdings" pitchFamily="2" charset="2"/>
              </a:rPr>
              <a:t></a:t>
            </a:r>
            <a:endParaRPr kumimoji="0" lang="he-IL" sz="1800" b="1" i="0" u="none" strike="noStrike" cap="none" normalizeH="0" baseline="0" dirty="0" smtClean="0">
              <a:ln>
                <a:noFill/>
              </a:ln>
              <a:solidFill>
                <a:schemeClr val="bg2">
                  <a:lumMod val="75000"/>
                  <a:lumOff val="25000"/>
                </a:schemeClr>
              </a:solidFill>
              <a:effectLst/>
              <a:latin typeface="Arial" charset="0"/>
            </a:endParaRPr>
          </a:p>
        </p:txBody>
      </p:sp>
      <p:sp>
        <p:nvSpPr>
          <p:cNvPr id="53" name="מסגרת משופעת 52"/>
          <p:cNvSpPr/>
          <p:nvPr/>
        </p:nvSpPr>
        <p:spPr bwMode="auto">
          <a:xfrm>
            <a:off x="3563888"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3</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17" name="מסגרת משופעת 16"/>
          <p:cNvSpPr/>
          <p:nvPr/>
        </p:nvSpPr>
        <p:spPr bwMode="auto">
          <a:xfrm>
            <a:off x="7596336"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5</a:t>
            </a:r>
            <a:endParaRPr kumimoji="0" lang="he-IL" sz="1800" b="1" i="0" u="none" strike="noStrike" cap="none" normalizeH="0" baseline="0" dirty="0" smtClean="0">
              <a:ln>
                <a:noFill/>
              </a:ln>
              <a:solidFill>
                <a:schemeClr val="bg2"/>
              </a:solidFill>
              <a:effectLst/>
              <a:latin typeface="Arial" charset="0"/>
            </a:endParaRPr>
          </a:p>
        </p:txBody>
      </p:sp>
      <p:sp>
        <p:nvSpPr>
          <p:cNvPr id="18" name="מסגרת משופעת 17"/>
          <p:cNvSpPr/>
          <p:nvPr/>
        </p:nvSpPr>
        <p:spPr bwMode="auto">
          <a:xfrm>
            <a:off x="7812360" y="2780928"/>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5</a:t>
            </a:r>
            <a:endParaRPr kumimoji="0" lang="he-IL" sz="1800" b="1" i="0" u="none" strike="noStrike" cap="none" normalizeH="0" baseline="0" dirty="0" smtClean="0">
              <a:ln>
                <a:noFill/>
              </a:ln>
              <a:solidFill>
                <a:schemeClr val="bg2"/>
              </a:solidFill>
              <a:effectLst/>
              <a:latin typeface="Arial" charset="0"/>
            </a:endParaRPr>
          </a:p>
        </p:txBody>
      </p:sp>
      <p:pic>
        <p:nvPicPr>
          <p:cNvPr id="47107" name="Picture 3" descr="C:\Documents and Settings\user\Local Settings\Temporary Internet Files\Content.IE5\Q017Z3HM\MM900283583[1].gif"/>
          <p:cNvPicPr>
            <a:picLocks noChangeAspect="1" noChangeArrowheads="1" noCrop="1"/>
          </p:cNvPicPr>
          <p:nvPr/>
        </p:nvPicPr>
        <p:blipFill>
          <a:blip r:embed="rId4" cstate="print"/>
          <a:srcRect/>
          <a:stretch>
            <a:fillRect/>
          </a:stretch>
        </p:blipFill>
        <p:spPr bwMode="auto">
          <a:xfrm>
            <a:off x="7740352" y="5373216"/>
            <a:ext cx="720080" cy="82294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סיום המשחק</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27</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3046988"/>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לאחר שאחד השחקנים רוקן את הלוח או שלא נותרו אבנים בקופה נגמר המשחק. השחקן שרוקן ראשון את לוחו מנצח ומקבל נקודות כסך הנקודות שצבר כפול מספר האבנים שנותרו אצל שאר המשתתפים.לכל שחקן שהפסיד מופחתות מספר הנקודות שנצברו ע"י האבנים שנותרו לו בלוח מוכפל במספר האבנים שנותרו.</a:t>
            </a:r>
          </a:p>
          <a:p>
            <a:pPr marL="514350" indent="-514350" algn="r" rtl="1">
              <a:buFont typeface="Arial" pitchFamily="34" charset="0"/>
              <a:buChar char="•"/>
            </a:pPr>
            <a:r>
              <a:rPr lang="he-IL" sz="2400" dirty="0" smtClean="0">
                <a:solidFill>
                  <a:schemeClr val="accent5">
                    <a:lumMod val="75000"/>
                  </a:schemeClr>
                </a:solidFill>
              </a:rPr>
              <a:t>חישוב נקודות=סכום ערכי המספרים על האבנים.</a:t>
            </a:r>
          </a:p>
        </p:txBody>
      </p:sp>
      <p:sp>
        <p:nvSpPr>
          <p:cNvPr id="20" name="מלבן עם פינות אלכסוניות מעוגלות 19"/>
          <p:cNvSpPr/>
          <p:nvPr/>
        </p:nvSpPr>
        <p:spPr bwMode="auto">
          <a:xfrm>
            <a:off x="6948264" y="54452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א'</a:t>
            </a:r>
          </a:p>
        </p:txBody>
      </p:sp>
      <p:sp>
        <p:nvSpPr>
          <p:cNvPr id="23" name="מלבן עם פינות אלכסוניות מעוגלות 22"/>
          <p:cNvSpPr/>
          <p:nvPr/>
        </p:nvSpPr>
        <p:spPr bwMode="auto">
          <a:xfrm>
            <a:off x="2627784" y="54452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ג'</a:t>
            </a:r>
          </a:p>
        </p:txBody>
      </p:sp>
      <p:sp>
        <p:nvSpPr>
          <p:cNvPr id="24" name="מלבן עם פינות אלכסוניות מעוגלות 23"/>
          <p:cNvSpPr/>
          <p:nvPr/>
        </p:nvSpPr>
        <p:spPr bwMode="auto">
          <a:xfrm>
            <a:off x="4716016" y="54452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ב'</a:t>
            </a:r>
          </a:p>
        </p:txBody>
      </p:sp>
      <p:sp>
        <p:nvSpPr>
          <p:cNvPr id="25" name="מסגרת משופעת 24"/>
          <p:cNvSpPr/>
          <p:nvPr/>
        </p:nvSpPr>
        <p:spPr bwMode="auto">
          <a:xfrm>
            <a:off x="6876256" y="5949280"/>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3</a:t>
            </a:r>
            <a:endParaRPr kumimoji="0" lang="he-IL" sz="1800" b="1" i="0" u="none" strike="noStrike" cap="none" normalizeH="0" baseline="0" dirty="0" smtClean="0">
              <a:ln>
                <a:noFill/>
              </a:ln>
              <a:solidFill>
                <a:srgbClr val="FF0000"/>
              </a:solidFill>
              <a:effectLst/>
              <a:latin typeface="Arial" charset="0"/>
            </a:endParaRPr>
          </a:p>
        </p:txBody>
      </p:sp>
      <p:sp>
        <p:nvSpPr>
          <p:cNvPr id="26" name="מסגרת משופעת 25"/>
          <p:cNvSpPr/>
          <p:nvPr/>
        </p:nvSpPr>
        <p:spPr bwMode="auto">
          <a:xfrm>
            <a:off x="7524328" y="5949280"/>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3</a:t>
            </a:r>
            <a:endParaRPr kumimoji="0" lang="he-IL" sz="1800" b="1" i="0" u="none" strike="noStrike" cap="none" normalizeH="0" baseline="0" dirty="0" smtClean="0">
              <a:ln>
                <a:noFill/>
              </a:ln>
              <a:solidFill>
                <a:schemeClr val="bg2"/>
              </a:solidFill>
              <a:effectLst/>
              <a:latin typeface="Arial" charset="0"/>
            </a:endParaRPr>
          </a:p>
        </p:txBody>
      </p:sp>
      <p:sp>
        <p:nvSpPr>
          <p:cNvPr id="27" name="מסגרת משופעת 26"/>
          <p:cNvSpPr/>
          <p:nvPr/>
        </p:nvSpPr>
        <p:spPr bwMode="auto">
          <a:xfrm>
            <a:off x="2843808" y="5949280"/>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29" name="TextBox 28"/>
          <p:cNvSpPr txBox="1"/>
          <p:nvPr/>
        </p:nvSpPr>
        <p:spPr>
          <a:xfrm>
            <a:off x="5940152" y="5445224"/>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72 נקודות</a:t>
            </a:r>
            <a:endParaRPr lang="he-IL" dirty="0"/>
          </a:p>
        </p:txBody>
      </p:sp>
      <p:sp>
        <p:nvSpPr>
          <p:cNvPr id="33" name="TextBox 32"/>
          <p:cNvSpPr txBox="1"/>
          <p:nvPr/>
        </p:nvSpPr>
        <p:spPr>
          <a:xfrm>
            <a:off x="3779912" y="5445224"/>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98 נקודות</a:t>
            </a:r>
            <a:endParaRPr lang="he-IL" dirty="0"/>
          </a:p>
        </p:txBody>
      </p:sp>
      <p:sp>
        <p:nvSpPr>
          <p:cNvPr id="34" name="TextBox 33"/>
          <p:cNvSpPr txBox="1"/>
          <p:nvPr/>
        </p:nvSpPr>
        <p:spPr>
          <a:xfrm>
            <a:off x="1475656" y="5445224"/>
            <a:ext cx="1008112" cy="648072"/>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80 נקודות</a:t>
            </a:r>
            <a:endParaRPr lang="he-IL" dirty="0"/>
          </a:p>
        </p:txBody>
      </p:sp>
      <p:sp>
        <p:nvSpPr>
          <p:cNvPr id="35" name="TextBox 34"/>
          <p:cNvSpPr txBox="1"/>
          <p:nvPr/>
        </p:nvSpPr>
        <p:spPr>
          <a:xfrm>
            <a:off x="3779912" y="6119336"/>
            <a:ext cx="864096" cy="7386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he-IL" sz="1400" b="1" dirty="0" smtClean="0">
                <a:solidFill>
                  <a:schemeClr val="tx2">
                    <a:lumMod val="75000"/>
                  </a:schemeClr>
                </a:solidFill>
              </a:rPr>
              <a:t>זכה ב-</a:t>
            </a:r>
          </a:p>
          <a:p>
            <a:pPr algn="ctr"/>
            <a:r>
              <a:rPr lang="he-IL" sz="1400" b="1" dirty="0" smtClean="0">
                <a:solidFill>
                  <a:schemeClr val="tx2">
                    <a:lumMod val="75000"/>
                  </a:schemeClr>
                </a:solidFill>
              </a:rPr>
              <a:t>נקודות</a:t>
            </a:r>
            <a:r>
              <a:rPr lang="en-US" sz="1400" b="1" dirty="0" smtClean="0">
                <a:solidFill>
                  <a:schemeClr val="tx2">
                    <a:lumMod val="75000"/>
                  </a:schemeClr>
                </a:solidFill>
              </a:rPr>
              <a:t> 98*3</a:t>
            </a:r>
            <a:endParaRPr lang="he-IL" sz="1400" b="1" dirty="0">
              <a:solidFill>
                <a:schemeClr val="tx2">
                  <a:lumMod val="75000"/>
                </a:schemeClr>
              </a:solidFill>
            </a:endParaRPr>
          </a:p>
        </p:txBody>
      </p:sp>
      <p:sp>
        <p:nvSpPr>
          <p:cNvPr id="36" name="TextBox 35"/>
          <p:cNvSpPr txBox="1"/>
          <p:nvPr/>
        </p:nvSpPr>
        <p:spPr>
          <a:xfrm>
            <a:off x="5940152" y="6119336"/>
            <a:ext cx="864096" cy="7386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he-IL" sz="1400" b="1" dirty="0" smtClean="0">
                <a:solidFill>
                  <a:schemeClr val="tx2">
                    <a:lumMod val="75000"/>
                  </a:schemeClr>
                </a:solidFill>
              </a:rPr>
              <a:t>הפסיד (3+3)*2 נקודות</a:t>
            </a:r>
            <a:endParaRPr lang="he-IL" sz="1400" b="1" dirty="0">
              <a:solidFill>
                <a:schemeClr val="tx2">
                  <a:lumMod val="75000"/>
                </a:schemeClr>
              </a:solidFill>
            </a:endParaRPr>
          </a:p>
        </p:txBody>
      </p:sp>
      <p:sp>
        <p:nvSpPr>
          <p:cNvPr id="37" name="TextBox 36"/>
          <p:cNvSpPr txBox="1"/>
          <p:nvPr/>
        </p:nvSpPr>
        <p:spPr>
          <a:xfrm>
            <a:off x="1475656" y="6119336"/>
            <a:ext cx="1008112" cy="7386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he-IL" sz="1400" b="1" dirty="0" smtClean="0">
                <a:solidFill>
                  <a:schemeClr val="tx2">
                    <a:lumMod val="75000"/>
                  </a:schemeClr>
                </a:solidFill>
              </a:rPr>
              <a:t>הפסיד </a:t>
            </a:r>
            <a:r>
              <a:rPr lang="en-US" sz="1400" b="1" dirty="0" smtClean="0">
                <a:solidFill>
                  <a:schemeClr val="tx2">
                    <a:lumMod val="75000"/>
                  </a:schemeClr>
                </a:solidFill>
              </a:rPr>
              <a:t>1*13</a:t>
            </a:r>
            <a:r>
              <a:rPr lang="he-IL" sz="1400" b="1" dirty="0" smtClean="0">
                <a:solidFill>
                  <a:schemeClr val="tx2">
                    <a:lumMod val="75000"/>
                  </a:schemeClr>
                </a:solidFill>
              </a:rPr>
              <a:t> נקודות</a:t>
            </a:r>
            <a:endParaRPr lang="he-IL" sz="1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סיום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28</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4154984"/>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במידה ונגמרו האבנים בקופה השחקן בעל המספר הקטן ביותר של אבנים בלוחו מנצח.</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he-IL" sz="2400" dirty="0" smtClean="0">
              <a:solidFill>
                <a:schemeClr val="accent5">
                  <a:lumMod val="75000"/>
                </a:schemeClr>
              </a:solidFill>
            </a:endParaRPr>
          </a:p>
        </p:txBody>
      </p:sp>
      <p:sp>
        <p:nvSpPr>
          <p:cNvPr id="20" name="מלבן עם פינות אלכסוניות מעוגלות 19"/>
          <p:cNvSpPr/>
          <p:nvPr/>
        </p:nvSpPr>
        <p:spPr bwMode="auto">
          <a:xfrm>
            <a:off x="7524328" y="328498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א'</a:t>
            </a:r>
          </a:p>
        </p:txBody>
      </p:sp>
      <p:sp>
        <p:nvSpPr>
          <p:cNvPr id="23" name="מלבן עם פינות אלכסוניות מעוגלות 22"/>
          <p:cNvSpPr/>
          <p:nvPr/>
        </p:nvSpPr>
        <p:spPr bwMode="auto">
          <a:xfrm>
            <a:off x="3203848" y="328498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ג'</a:t>
            </a:r>
          </a:p>
        </p:txBody>
      </p:sp>
      <p:sp>
        <p:nvSpPr>
          <p:cNvPr id="24" name="מלבן עם פינות אלכסוניות מעוגלות 23"/>
          <p:cNvSpPr/>
          <p:nvPr/>
        </p:nvSpPr>
        <p:spPr bwMode="auto">
          <a:xfrm>
            <a:off x="5292080" y="328498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ב'</a:t>
            </a:r>
          </a:p>
        </p:txBody>
      </p:sp>
      <p:sp>
        <p:nvSpPr>
          <p:cNvPr id="25" name="מסגרת משופעת 24"/>
          <p:cNvSpPr/>
          <p:nvPr/>
        </p:nvSpPr>
        <p:spPr bwMode="auto">
          <a:xfrm>
            <a:off x="5148064" y="386104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3</a:t>
            </a:r>
            <a:endParaRPr kumimoji="0" lang="he-IL" sz="1800" b="1" i="0" u="none" strike="noStrike" cap="none" normalizeH="0" baseline="0" dirty="0" smtClean="0">
              <a:ln>
                <a:noFill/>
              </a:ln>
              <a:solidFill>
                <a:srgbClr val="FF0000"/>
              </a:solidFill>
              <a:effectLst/>
              <a:latin typeface="Arial" charset="0"/>
            </a:endParaRPr>
          </a:p>
        </p:txBody>
      </p:sp>
      <p:sp>
        <p:nvSpPr>
          <p:cNvPr id="26" name="מסגרת משופעת 25"/>
          <p:cNvSpPr/>
          <p:nvPr/>
        </p:nvSpPr>
        <p:spPr bwMode="auto">
          <a:xfrm>
            <a:off x="7596336" y="386104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3</a:t>
            </a:r>
            <a:endParaRPr kumimoji="0" lang="he-IL" sz="1800" b="1" i="0" u="none" strike="noStrike" cap="none" normalizeH="0" baseline="0" dirty="0" smtClean="0">
              <a:ln>
                <a:noFill/>
              </a:ln>
              <a:solidFill>
                <a:schemeClr val="bg2"/>
              </a:solidFill>
              <a:effectLst/>
              <a:latin typeface="Arial" charset="0"/>
            </a:endParaRPr>
          </a:p>
        </p:txBody>
      </p:sp>
      <p:sp>
        <p:nvSpPr>
          <p:cNvPr id="27" name="מסגרת משופעת 26"/>
          <p:cNvSpPr/>
          <p:nvPr/>
        </p:nvSpPr>
        <p:spPr bwMode="auto">
          <a:xfrm>
            <a:off x="6948264" y="386104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29" name="TextBox 28"/>
          <p:cNvSpPr txBox="1"/>
          <p:nvPr/>
        </p:nvSpPr>
        <p:spPr>
          <a:xfrm>
            <a:off x="7740352" y="5013176"/>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59 נקודות</a:t>
            </a:r>
            <a:endParaRPr lang="he-IL" dirty="0"/>
          </a:p>
        </p:txBody>
      </p:sp>
      <p:sp>
        <p:nvSpPr>
          <p:cNvPr id="33" name="TextBox 32"/>
          <p:cNvSpPr txBox="1"/>
          <p:nvPr/>
        </p:nvSpPr>
        <p:spPr>
          <a:xfrm>
            <a:off x="5364088" y="5013176"/>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90 נקודות</a:t>
            </a:r>
            <a:endParaRPr lang="he-IL" dirty="0"/>
          </a:p>
        </p:txBody>
      </p:sp>
      <p:sp>
        <p:nvSpPr>
          <p:cNvPr id="34" name="TextBox 33"/>
          <p:cNvSpPr txBox="1"/>
          <p:nvPr/>
        </p:nvSpPr>
        <p:spPr>
          <a:xfrm>
            <a:off x="3131840" y="5013176"/>
            <a:ext cx="1008112" cy="648072"/>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80 נקודות</a:t>
            </a:r>
            <a:endParaRPr lang="he-IL" dirty="0"/>
          </a:p>
        </p:txBody>
      </p:sp>
      <p:sp>
        <p:nvSpPr>
          <p:cNvPr id="21" name="מסגרת משופעת 20"/>
          <p:cNvSpPr/>
          <p:nvPr/>
        </p:nvSpPr>
        <p:spPr bwMode="auto">
          <a:xfrm>
            <a:off x="8244408" y="386104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4</a:t>
            </a:r>
            <a:endParaRPr kumimoji="0" lang="he-IL" sz="1800" b="1" i="0" u="none" strike="noStrike" cap="none" normalizeH="0" baseline="0" dirty="0" smtClean="0">
              <a:ln>
                <a:noFill/>
              </a:ln>
              <a:solidFill>
                <a:schemeClr val="bg2"/>
              </a:solidFill>
              <a:effectLst/>
              <a:latin typeface="Arial" charset="0"/>
            </a:endParaRPr>
          </a:p>
        </p:txBody>
      </p:sp>
      <p:sp>
        <p:nvSpPr>
          <p:cNvPr id="22" name="מסגרת משופעת 21"/>
          <p:cNvSpPr/>
          <p:nvPr/>
        </p:nvSpPr>
        <p:spPr bwMode="auto">
          <a:xfrm>
            <a:off x="5796136" y="386104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3</a:t>
            </a:r>
            <a:endParaRPr kumimoji="0" lang="he-IL" sz="1800" b="1" i="0" u="none" strike="noStrike" cap="none" normalizeH="0" baseline="0" dirty="0" smtClean="0">
              <a:ln>
                <a:noFill/>
              </a:ln>
              <a:solidFill>
                <a:srgbClr val="FF0000"/>
              </a:solidFill>
              <a:effectLst/>
              <a:latin typeface="Arial" charset="0"/>
            </a:endParaRPr>
          </a:p>
        </p:txBody>
      </p:sp>
      <p:sp>
        <p:nvSpPr>
          <p:cNvPr id="28" name="מסגרת משופעת 27"/>
          <p:cNvSpPr/>
          <p:nvPr/>
        </p:nvSpPr>
        <p:spPr bwMode="auto">
          <a:xfrm>
            <a:off x="3347864" y="386104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1</a:t>
            </a:r>
            <a:endParaRPr kumimoji="0" lang="he-IL" sz="1800" b="1" i="0" u="none" strike="noStrike" cap="none" normalizeH="0" baseline="0" dirty="0" smtClean="0">
              <a:ln>
                <a:noFill/>
              </a:ln>
              <a:solidFill>
                <a:srgbClr val="FF0000"/>
              </a:solidFill>
              <a:effectLst/>
              <a:latin typeface="Arial" charset="0"/>
            </a:endParaRPr>
          </a:p>
        </p:txBody>
      </p:sp>
      <p:sp>
        <p:nvSpPr>
          <p:cNvPr id="31" name="סרט מעוקל למטה 30"/>
          <p:cNvSpPr/>
          <p:nvPr/>
        </p:nvSpPr>
        <p:spPr bwMode="auto">
          <a:xfrm>
            <a:off x="2572365" y="5733256"/>
            <a:ext cx="2016224" cy="792088"/>
          </a:xfrm>
          <a:prstGeom prst="ellipseRibbon">
            <a:avLst/>
          </a:prstGeom>
          <a:solidFill>
            <a:schemeClr val="accent4">
              <a:lumMod val="40000"/>
              <a:lumOff val="60000"/>
            </a:schemeClr>
          </a:solidFill>
          <a:ln w="28575">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e-IL"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rPr>
              <a:t>זוכה</a:t>
            </a:r>
          </a:p>
        </p:txBody>
      </p:sp>
      <p:sp>
        <p:nvSpPr>
          <p:cNvPr id="32" name="מלבן 31"/>
          <p:cNvSpPr/>
          <p:nvPr/>
        </p:nvSpPr>
        <p:spPr>
          <a:xfrm>
            <a:off x="6691237" y="515719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3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8" name="מלבן 37"/>
          <p:cNvSpPr/>
          <p:nvPr/>
        </p:nvSpPr>
        <p:spPr>
          <a:xfrm>
            <a:off x="4283968" y="515719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2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9" name="מלבן 38"/>
          <p:cNvSpPr/>
          <p:nvPr/>
        </p:nvSpPr>
        <p:spPr>
          <a:xfrm>
            <a:off x="2271333" y="5157192"/>
            <a:ext cx="611065" cy="400110"/>
          </a:xfrm>
          <a:prstGeom prst="rect">
            <a:avLst/>
          </a:prstGeom>
          <a:noFill/>
        </p:spPr>
        <p:txBody>
          <a:bodyPr wrap="none" lIns="91440" tIns="45720" rIns="91440" bIns="45720">
            <a:spAutoFit/>
          </a:bodyPr>
          <a:lstStyle/>
          <a:p>
            <a:pPr algn="ctr"/>
            <a:r>
              <a:rPr lang="he-IL" sz="2000" b="1" dirty="0" smtClean="0">
                <a:ln w="18000">
                  <a:solidFill>
                    <a:schemeClr val="accent5"/>
                  </a:solidFill>
                  <a:prstDash val="solid"/>
                  <a:miter lim="800000"/>
                </a:ln>
                <a:noFill/>
                <a:effectLst>
                  <a:outerShdw blurRad="25500" dist="23000" dir="7020000" algn="tl">
                    <a:srgbClr val="000000">
                      <a:alpha val="50000"/>
                    </a:srgbClr>
                  </a:outerShdw>
                </a:effectLst>
              </a:rPr>
              <a:t>קלף</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סיום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29</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4524315"/>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במידה ויש כמה שחקנים בעלי המספר הקטן ביותר של קלפים בלוח יזכה השחקן שצבר יותר נקודות.</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he-IL" sz="2400" dirty="0" smtClean="0">
              <a:solidFill>
                <a:schemeClr val="accent5">
                  <a:lumMod val="75000"/>
                </a:schemeClr>
              </a:solidFill>
            </a:endParaRPr>
          </a:p>
        </p:txBody>
      </p:sp>
      <p:sp>
        <p:nvSpPr>
          <p:cNvPr id="20" name="מלבן עם פינות אלכסוניות מעוגלות 19"/>
          <p:cNvSpPr/>
          <p:nvPr/>
        </p:nvSpPr>
        <p:spPr bwMode="auto">
          <a:xfrm>
            <a:off x="7236296" y="36450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א'</a:t>
            </a:r>
          </a:p>
        </p:txBody>
      </p:sp>
      <p:sp>
        <p:nvSpPr>
          <p:cNvPr id="23" name="מלבן עם פינות אלכסוניות מעוגלות 22"/>
          <p:cNvSpPr/>
          <p:nvPr/>
        </p:nvSpPr>
        <p:spPr bwMode="auto">
          <a:xfrm>
            <a:off x="2915816" y="36450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ג'</a:t>
            </a:r>
          </a:p>
        </p:txBody>
      </p:sp>
      <p:sp>
        <p:nvSpPr>
          <p:cNvPr id="24" name="מלבן עם פינות אלכסוניות מעוגלות 23"/>
          <p:cNvSpPr/>
          <p:nvPr/>
        </p:nvSpPr>
        <p:spPr bwMode="auto">
          <a:xfrm>
            <a:off x="5004048" y="36450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ב'</a:t>
            </a:r>
          </a:p>
        </p:txBody>
      </p:sp>
      <p:sp>
        <p:nvSpPr>
          <p:cNvPr id="25" name="מסגרת משופעת 24"/>
          <p:cNvSpPr/>
          <p:nvPr/>
        </p:nvSpPr>
        <p:spPr bwMode="auto">
          <a:xfrm>
            <a:off x="5220072"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3</a:t>
            </a:r>
            <a:endParaRPr kumimoji="0" lang="he-IL" sz="1800" b="1" i="0" u="none" strike="noStrike" cap="none" normalizeH="0" baseline="0" dirty="0" smtClean="0">
              <a:ln>
                <a:noFill/>
              </a:ln>
              <a:solidFill>
                <a:srgbClr val="FF0000"/>
              </a:solidFill>
              <a:effectLst/>
              <a:latin typeface="Arial" charset="0"/>
            </a:endParaRPr>
          </a:p>
        </p:txBody>
      </p:sp>
      <p:sp>
        <p:nvSpPr>
          <p:cNvPr id="26" name="מסגרת משופעת 25"/>
          <p:cNvSpPr/>
          <p:nvPr/>
        </p:nvSpPr>
        <p:spPr bwMode="auto">
          <a:xfrm>
            <a:off x="7308304"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3</a:t>
            </a:r>
            <a:endParaRPr kumimoji="0" lang="he-IL" sz="1800" b="1" i="0" u="none" strike="noStrike" cap="none" normalizeH="0" baseline="0" dirty="0" smtClean="0">
              <a:ln>
                <a:noFill/>
              </a:ln>
              <a:solidFill>
                <a:schemeClr val="bg2"/>
              </a:solidFill>
              <a:effectLst/>
              <a:latin typeface="Arial" charset="0"/>
            </a:endParaRPr>
          </a:p>
        </p:txBody>
      </p:sp>
      <p:sp>
        <p:nvSpPr>
          <p:cNvPr id="27" name="מסגרת משופעת 26"/>
          <p:cNvSpPr/>
          <p:nvPr/>
        </p:nvSpPr>
        <p:spPr bwMode="auto">
          <a:xfrm>
            <a:off x="6660232"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29" name="TextBox 28"/>
          <p:cNvSpPr txBox="1"/>
          <p:nvPr/>
        </p:nvSpPr>
        <p:spPr>
          <a:xfrm>
            <a:off x="7452320" y="5373216"/>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59 נקודות</a:t>
            </a:r>
            <a:endParaRPr lang="he-IL" dirty="0"/>
          </a:p>
        </p:txBody>
      </p:sp>
      <p:sp>
        <p:nvSpPr>
          <p:cNvPr id="33" name="TextBox 32"/>
          <p:cNvSpPr txBox="1"/>
          <p:nvPr/>
        </p:nvSpPr>
        <p:spPr>
          <a:xfrm>
            <a:off x="5076056" y="5373216"/>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90 נקודות</a:t>
            </a:r>
            <a:endParaRPr lang="he-IL" dirty="0"/>
          </a:p>
        </p:txBody>
      </p:sp>
      <p:sp>
        <p:nvSpPr>
          <p:cNvPr id="34" name="TextBox 33"/>
          <p:cNvSpPr txBox="1"/>
          <p:nvPr/>
        </p:nvSpPr>
        <p:spPr>
          <a:xfrm>
            <a:off x="2843808" y="5373216"/>
            <a:ext cx="1008112" cy="648072"/>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80 נקודות</a:t>
            </a:r>
            <a:endParaRPr lang="he-IL" dirty="0"/>
          </a:p>
        </p:txBody>
      </p:sp>
      <p:sp>
        <p:nvSpPr>
          <p:cNvPr id="21" name="מסגרת משופעת 20"/>
          <p:cNvSpPr/>
          <p:nvPr/>
        </p:nvSpPr>
        <p:spPr bwMode="auto">
          <a:xfrm>
            <a:off x="7956376"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4</a:t>
            </a:r>
            <a:endParaRPr kumimoji="0" lang="he-IL" sz="1800" b="1" i="0" u="none" strike="noStrike" cap="none" normalizeH="0" baseline="0" dirty="0" smtClean="0">
              <a:ln>
                <a:noFill/>
              </a:ln>
              <a:solidFill>
                <a:schemeClr val="bg2"/>
              </a:solidFill>
              <a:effectLst/>
              <a:latin typeface="Arial" charset="0"/>
            </a:endParaRPr>
          </a:p>
        </p:txBody>
      </p:sp>
      <p:sp>
        <p:nvSpPr>
          <p:cNvPr id="28" name="מסגרת משופעת 27"/>
          <p:cNvSpPr/>
          <p:nvPr/>
        </p:nvSpPr>
        <p:spPr bwMode="auto">
          <a:xfrm>
            <a:off x="3059832"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1</a:t>
            </a:r>
            <a:endParaRPr kumimoji="0" lang="he-IL" sz="1800" b="1" i="0" u="none" strike="noStrike" cap="none" normalizeH="0" baseline="0" dirty="0" smtClean="0">
              <a:ln>
                <a:noFill/>
              </a:ln>
              <a:solidFill>
                <a:srgbClr val="FF0000"/>
              </a:solidFill>
              <a:effectLst/>
              <a:latin typeface="Arial" charset="0"/>
            </a:endParaRPr>
          </a:p>
        </p:txBody>
      </p:sp>
      <p:sp>
        <p:nvSpPr>
          <p:cNvPr id="31" name="סרט מעוקל למטה 30"/>
          <p:cNvSpPr/>
          <p:nvPr/>
        </p:nvSpPr>
        <p:spPr bwMode="auto">
          <a:xfrm>
            <a:off x="4499992" y="6065912"/>
            <a:ext cx="2016224" cy="792088"/>
          </a:xfrm>
          <a:prstGeom prst="ellipseRibbon">
            <a:avLst/>
          </a:prstGeom>
          <a:solidFill>
            <a:schemeClr val="accent4">
              <a:lumMod val="40000"/>
              <a:lumOff val="60000"/>
            </a:schemeClr>
          </a:solidFill>
          <a:ln w="28575">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e-IL"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rPr>
              <a:t>זוכה</a:t>
            </a:r>
          </a:p>
        </p:txBody>
      </p:sp>
      <p:sp>
        <p:nvSpPr>
          <p:cNvPr id="30" name="מלבן 29"/>
          <p:cNvSpPr/>
          <p:nvPr/>
        </p:nvSpPr>
        <p:spPr>
          <a:xfrm>
            <a:off x="6300192" y="551723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3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2" name="מלבן 31"/>
          <p:cNvSpPr/>
          <p:nvPr/>
        </p:nvSpPr>
        <p:spPr>
          <a:xfrm>
            <a:off x="2195736" y="5517232"/>
            <a:ext cx="611065" cy="400110"/>
          </a:xfrm>
          <a:prstGeom prst="rect">
            <a:avLst/>
          </a:prstGeom>
          <a:noFill/>
        </p:spPr>
        <p:txBody>
          <a:bodyPr wrap="none" lIns="91440" tIns="45720" rIns="91440" bIns="45720">
            <a:spAutoFit/>
          </a:bodyPr>
          <a:lstStyle/>
          <a:p>
            <a:pPr algn="ctr"/>
            <a:r>
              <a:rPr lang="he-IL" sz="2000" b="1" dirty="0" smtClean="0">
                <a:ln w="18000">
                  <a:solidFill>
                    <a:schemeClr val="accent5"/>
                  </a:solidFill>
                  <a:prstDash val="solid"/>
                  <a:miter lim="800000"/>
                </a:ln>
                <a:noFill/>
                <a:effectLst>
                  <a:outerShdw blurRad="25500" dist="23000" dir="7020000" algn="tl">
                    <a:srgbClr val="000000">
                      <a:alpha val="50000"/>
                    </a:srgbClr>
                  </a:outerShdw>
                </a:effectLst>
              </a:rPr>
              <a:t>קלף</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5" name="מלבן 34"/>
          <p:cNvSpPr/>
          <p:nvPr/>
        </p:nvSpPr>
        <p:spPr>
          <a:xfrm>
            <a:off x="4355976" y="5517232"/>
            <a:ext cx="611065" cy="400110"/>
          </a:xfrm>
          <a:prstGeom prst="rect">
            <a:avLst/>
          </a:prstGeom>
          <a:noFill/>
        </p:spPr>
        <p:txBody>
          <a:bodyPr wrap="none" lIns="91440" tIns="45720" rIns="91440" bIns="45720">
            <a:spAutoFit/>
          </a:bodyPr>
          <a:lstStyle/>
          <a:p>
            <a:pPr algn="ctr"/>
            <a:r>
              <a:rPr lang="he-IL" sz="2000" b="1" dirty="0" smtClean="0">
                <a:ln w="18000">
                  <a:solidFill>
                    <a:schemeClr val="accent5"/>
                  </a:solidFill>
                  <a:prstDash val="solid"/>
                  <a:miter lim="800000"/>
                </a:ln>
                <a:noFill/>
                <a:effectLst>
                  <a:outerShdw blurRad="25500" dist="23000" dir="7020000" algn="tl">
                    <a:srgbClr val="000000">
                      <a:alpha val="50000"/>
                    </a:srgbClr>
                  </a:outerShdw>
                </a:effectLst>
              </a:rPr>
              <a:t>קלף</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4572000" y="1484784"/>
            <a:ext cx="4330824" cy="964703"/>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3</a:t>
            </a:fld>
            <a:endParaRPr lang="en-US"/>
          </a:p>
        </p:txBody>
      </p:sp>
      <p:pic>
        <p:nvPicPr>
          <p:cNvPr id="18434" name="Picture 2" descr="http://rummyz.files.wordpress.com/2008/08/rummikub.gif?w=200&amp;h=38"/>
          <p:cNvPicPr>
            <a:picLocks noChangeAspect="1" noChangeArrowheads="1"/>
          </p:cNvPicPr>
          <p:nvPr/>
        </p:nvPicPr>
        <p:blipFill>
          <a:blip r:embed="rId2"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8"/>
            <a:ext cx="6480720" cy="4154984"/>
          </a:xfrm>
          <a:prstGeom prst="rect">
            <a:avLst/>
          </a:prstGeom>
          <a:noFill/>
        </p:spPr>
        <p:txBody>
          <a:bodyPr wrap="square" rtlCol="1">
            <a:spAutoFit/>
          </a:bodyPr>
          <a:lstStyle/>
          <a:p>
            <a:pPr algn="r" rtl="1">
              <a:buFont typeface="Arial" pitchFamily="34" charset="0"/>
              <a:buChar char="•"/>
            </a:pPr>
            <a:r>
              <a:rPr lang="he-IL" sz="2400" b="1" u="sng" dirty="0" smtClean="0">
                <a:solidFill>
                  <a:schemeClr val="accent5">
                    <a:lumMod val="75000"/>
                  </a:schemeClr>
                </a:solidFill>
                <a:effectLst>
                  <a:outerShdw blurRad="38100" dist="38100" dir="2700000" algn="tl">
                    <a:srgbClr val="000000">
                      <a:alpha val="43137"/>
                    </a:srgbClr>
                  </a:outerShdw>
                </a:effectLst>
              </a:rPr>
              <a:t>מספר המשתתפים</a:t>
            </a:r>
            <a:r>
              <a:rPr lang="he-IL" sz="2400" dirty="0" smtClean="0">
                <a:solidFill>
                  <a:schemeClr val="accent5">
                    <a:lumMod val="75000"/>
                  </a:schemeClr>
                </a:solidFill>
              </a:rPr>
              <a:t>: 2-4.</a:t>
            </a:r>
          </a:p>
          <a:p>
            <a:pPr algn="r" rtl="1">
              <a:buFont typeface="Arial" pitchFamily="34" charset="0"/>
              <a:buChar char="•"/>
            </a:pPr>
            <a:r>
              <a:rPr lang="he-IL" sz="2400" b="1" u="sng" dirty="0">
                <a:solidFill>
                  <a:schemeClr val="accent5">
                    <a:lumMod val="75000"/>
                  </a:schemeClr>
                </a:solidFill>
                <a:effectLst>
                  <a:outerShdw blurRad="38100" dist="38100" dir="2700000" algn="tl">
                    <a:srgbClr val="000000">
                      <a:alpha val="43137"/>
                    </a:srgbClr>
                  </a:outerShdw>
                </a:effectLst>
              </a:rPr>
              <a:t>רכיבי המשחק</a:t>
            </a:r>
            <a:r>
              <a:rPr lang="he-IL" sz="2400" dirty="0" smtClean="0">
                <a:solidFill>
                  <a:schemeClr val="accent5">
                    <a:lumMod val="75000"/>
                  </a:schemeClr>
                </a:solidFill>
              </a:rPr>
              <a:t>: 4 לוחות משחק עליהם מסדרים את הקלפים ו-106 אבני משחק. כל אבן משחק יכולה להיות בעלת אחד מהצבעים הבאים: אדום,שחור,צהוב או כחול. יש 2 ג'וקרים בצבע אדום ובצבע שחור ושאר אבני המשחק מכילות מספר בין 1 ל-13. כל אבן משחק ממוספרת נמצאת פעמיים. לכן יש סה"כ 2*13*4=104 אבני משחק ממוספרות ו-2 ג'וקרים.</a:t>
            </a:r>
          </a:p>
          <a:p>
            <a:pPr algn="r" rtl="1">
              <a:buFont typeface="Arial" pitchFamily="34" charset="0"/>
              <a:buChar char="•"/>
            </a:pPr>
            <a:r>
              <a:rPr lang="he-IL" sz="2400" b="1" u="sng" dirty="0">
                <a:solidFill>
                  <a:schemeClr val="accent5">
                    <a:lumMod val="75000"/>
                  </a:schemeClr>
                </a:solidFill>
                <a:effectLst>
                  <a:outerShdw blurRad="38100" dist="38100" dir="2700000" algn="tl">
                    <a:srgbClr val="000000">
                      <a:alpha val="43137"/>
                    </a:srgbClr>
                  </a:outerShdw>
                </a:effectLst>
              </a:rPr>
              <a:t>התחלת המשחק</a:t>
            </a:r>
            <a:r>
              <a:rPr lang="he-IL" sz="2400" dirty="0" smtClean="0">
                <a:solidFill>
                  <a:schemeClr val="accent5">
                    <a:lumMod val="75000"/>
                  </a:schemeClr>
                </a:solidFill>
              </a:rPr>
              <a:t>-השחקנים מתיישבים לשולחן כאשר אחד מהם נבחר להתחיל באופן אקראי. מסדרים את הקופה בצד המשחק ומערבבים אותה.</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סיום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30</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4524315"/>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במידה ויש כמה שחקנים בעלי המספר הקטן ביותר של קלפים בלוח וצברו אותו סכום יקבלו מחצית מהסכום המשותף.</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he-IL" sz="2400" dirty="0" smtClean="0">
              <a:solidFill>
                <a:schemeClr val="accent5">
                  <a:lumMod val="75000"/>
                </a:schemeClr>
              </a:solidFill>
            </a:endParaRPr>
          </a:p>
        </p:txBody>
      </p:sp>
      <p:sp>
        <p:nvSpPr>
          <p:cNvPr id="20" name="מלבן עם פינות אלכסוניות מעוגלות 19"/>
          <p:cNvSpPr/>
          <p:nvPr/>
        </p:nvSpPr>
        <p:spPr bwMode="auto">
          <a:xfrm>
            <a:off x="7236296" y="36450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א'</a:t>
            </a:r>
          </a:p>
        </p:txBody>
      </p:sp>
      <p:sp>
        <p:nvSpPr>
          <p:cNvPr id="23" name="מלבן עם פינות אלכסוניות מעוגלות 22"/>
          <p:cNvSpPr/>
          <p:nvPr/>
        </p:nvSpPr>
        <p:spPr bwMode="auto">
          <a:xfrm>
            <a:off x="2915816" y="36450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ג'</a:t>
            </a:r>
          </a:p>
        </p:txBody>
      </p:sp>
      <p:sp>
        <p:nvSpPr>
          <p:cNvPr id="24" name="מלבן עם פינות אלכסוניות מעוגלות 23"/>
          <p:cNvSpPr/>
          <p:nvPr/>
        </p:nvSpPr>
        <p:spPr bwMode="auto">
          <a:xfrm>
            <a:off x="5004048" y="36450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ב'</a:t>
            </a:r>
          </a:p>
        </p:txBody>
      </p:sp>
      <p:sp>
        <p:nvSpPr>
          <p:cNvPr id="25" name="מסגרת משופעת 24"/>
          <p:cNvSpPr/>
          <p:nvPr/>
        </p:nvSpPr>
        <p:spPr bwMode="auto">
          <a:xfrm>
            <a:off x="4860032"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3</a:t>
            </a:r>
            <a:endParaRPr kumimoji="0" lang="he-IL" sz="1800" b="1" i="0" u="none" strike="noStrike" cap="none" normalizeH="0" baseline="0" dirty="0" smtClean="0">
              <a:ln>
                <a:noFill/>
              </a:ln>
              <a:solidFill>
                <a:srgbClr val="FF0000"/>
              </a:solidFill>
              <a:effectLst/>
              <a:latin typeface="Arial" charset="0"/>
            </a:endParaRPr>
          </a:p>
        </p:txBody>
      </p:sp>
      <p:sp>
        <p:nvSpPr>
          <p:cNvPr id="26" name="מסגרת משופעת 25"/>
          <p:cNvSpPr/>
          <p:nvPr/>
        </p:nvSpPr>
        <p:spPr bwMode="auto">
          <a:xfrm>
            <a:off x="7308304"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3</a:t>
            </a:r>
            <a:endParaRPr kumimoji="0" lang="he-IL" sz="1800" b="1" i="0" u="none" strike="noStrike" cap="none" normalizeH="0" baseline="0" dirty="0" smtClean="0">
              <a:ln>
                <a:noFill/>
              </a:ln>
              <a:solidFill>
                <a:schemeClr val="bg2"/>
              </a:solidFill>
              <a:effectLst/>
              <a:latin typeface="Arial" charset="0"/>
            </a:endParaRPr>
          </a:p>
        </p:txBody>
      </p:sp>
      <p:sp>
        <p:nvSpPr>
          <p:cNvPr id="27" name="מסגרת משופעת 26"/>
          <p:cNvSpPr/>
          <p:nvPr/>
        </p:nvSpPr>
        <p:spPr bwMode="auto">
          <a:xfrm>
            <a:off x="5508104"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29" name="TextBox 28"/>
          <p:cNvSpPr txBox="1"/>
          <p:nvPr/>
        </p:nvSpPr>
        <p:spPr>
          <a:xfrm>
            <a:off x="7452320" y="5373216"/>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96 נקודות</a:t>
            </a:r>
            <a:endParaRPr lang="he-IL" dirty="0"/>
          </a:p>
        </p:txBody>
      </p:sp>
      <p:sp>
        <p:nvSpPr>
          <p:cNvPr id="33" name="TextBox 32"/>
          <p:cNvSpPr txBox="1"/>
          <p:nvPr/>
        </p:nvSpPr>
        <p:spPr>
          <a:xfrm>
            <a:off x="5076056" y="5373216"/>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96 נקודות</a:t>
            </a:r>
            <a:endParaRPr lang="he-IL" dirty="0"/>
          </a:p>
        </p:txBody>
      </p:sp>
      <p:sp>
        <p:nvSpPr>
          <p:cNvPr id="34" name="TextBox 33"/>
          <p:cNvSpPr txBox="1"/>
          <p:nvPr/>
        </p:nvSpPr>
        <p:spPr>
          <a:xfrm>
            <a:off x="2843808" y="5373216"/>
            <a:ext cx="1008112" cy="648072"/>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80 נקודות</a:t>
            </a:r>
            <a:endParaRPr lang="he-IL" dirty="0"/>
          </a:p>
        </p:txBody>
      </p:sp>
      <p:sp>
        <p:nvSpPr>
          <p:cNvPr id="21" name="מסגרת משופעת 20"/>
          <p:cNvSpPr/>
          <p:nvPr/>
        </p:nvSpPr>
        <p:spPr bwMode="auto">
          <a:xfrm>
            <a:off x="7956376"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4</a:t>
            </a:r>
            <a:endParaRPr kumimoji="0" lang="he-IL" sz="1800" b="1" i="0" u="none" strike="noStrike" cap="none" normalizeH="0" baseline="0" dirty="0" smtClean="0">
              <a:ln>
                <a:noFill/>
              </a:ln>
              <a:solidFill>
                <a:schemeClr val="bg2"/>
              </a:solidFill>
              <a:effectLst/>
              <a:latin typeface="Arial" charset="0"/>
            </a:endParaRPr>
          </a:p>
        </p:txBody>
      </p:sp>
      <p:sp>
        <p:nvSpPr>
          <p:cNvPr id="28" name="מסגרת משופעת 27"/>
          <p:cNvSpPr/>
          <p:nvPr/>
        </p:nvSpPr>
        <p:spPr bwMode="auto">
          <a:xfrm>
            <a:off x="2915816"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1</a:t>
            </a:r>
            <a:endParaRPr kumimoji="0" lang="he-IL" sz="1800" b="1" i="0" u="none" strike="noStrike" cap="none" normalizeH="0" baseline="0" dirty="0" smtClean="0">
              <a:ln>
                <a:noFill/>
              </a:ln>
              <a:solidFill>
                <a:srgbClr val="FF0000"/>
              </a:solidFill>
              <a:effectLst/>
              <a:latin typeface="Arial" charset="0"/>
            </a:endParaRPr>
          </a:p>
        </p:txBody>
      </p:sp>
      <p:sp>
        <p:nvSpPr>
          <p:cNvPr id="31" name="סרט מעוקל למטה 30"/>
          <p:cNvSpPr/>
          <p:nvPr/>
        </p:nvSpPr>
        <p:spPr bwMode="auto">
          <a:xfrm>
            <a:off x="6804248" y="6065912"/>
            <a:ext cx="2016224" cy="792088"/>
          </a:xfrm>
          <a:prstGeom prst="ellipseRibbon">
            <a:avLst>
              <a:gd name="adj1" fmla="val 25000"/>
              <a:gd name="adj2" fmla="val 50000"/>
              <a:gd name="adj3" fmla="val 12500"/>
            </a:avLst>
          </a:prstGeom>
          <a:solidFill>
            <a:schemeClr val="accent4">
              <a:lumMod val="40000"/>
              <a:lumOff val="60000"/>
            </a:schemeClr>
          </a:solidFill>
          <a:ln w="28575">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rPr>
              <a:t>זוכה ב-48 נקודות</a:t>
            </a:r>
            <a:endParaRPr kumimoji="0" lang="he-IL" sz="40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endParaRPr>
          </a:p>
        </p:txBody>
      </p:sp>
      <p:sp>
        <p:nvSpPr>
          <p:cNvPr id="30" name="מלבן 29"/>
          <p:cNvSpPr/>
          <p:nvPr/>
        </p:nvSpPr>
        <p:spPr>
          <a:xfrm>
            <a:off x="6300192" y="551723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2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6" name="מסגרת משופעת 35"/>
          <p:cNvSpPr/>
          <p:nvPr/>
        </p:nvSpPr>
        <p:spPr bwMode="auto">
          <a:xfrm>
            <a:off x="3563888"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37" name="מלבן 36"/>
          <p:cNvSpPr/>
          <p:nvPr/>
        </p:nvSpPr>
        <p:spPr>
          <a:xfrm>
            <a:off x="3923928" y="551723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2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8" name="מלבן 37"/>
          <p:cNvSpPr/>
          <p:nvPr/>
        </p:nvSpPr>
        <p:spPr>
          <a:xfrm>
            <a:off x="1691680" y="551723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2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9" name="סרט מעוקל למטה 38"/>
          <p:cNvSpPr/>
          <p:nvPr/>
        </p:nvSpPr>
        <p:spPr bwMode="auto">
          <a:xfrm>
            <a:off x="4427984" y="6065912"/>
            <a:ext cx="2016224" cy="792088"/>
          </a:xfrm>
          <a:prstGeom prst="ellipseRibbon">
            <a:avLst>
              <a:gd name="adj1" fmla="val 25000"/>
              <a:gd name="adj2" fmla="val 50000"/>
              <a:gd name="adj3" fmla="val 12500"/>
            </a:avLst>
          </a:prstGeom>
          <a:solidFill>
            <a:schemeClr val="accent4">
              <a:lumMod val="40000"/>
              <a:lumOff val="60000"/>
            </a:schemeClr>
          </a:solidFill>
          <a:ln w="28575">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rPr>
              <a:t>זוכה ב-48 נקודות</a:t>
            </a:r>
            <a:endParaRPr kumimoji="0" lang="he-IL" sz="40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סיום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31</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4524315"/>
          </a:xfrm>
          <a:prstGeom prst="rect">
            <a:avLst/>
          </a:prstGeom>
          <a:noFill/>
        </p:spPr>
        <p:txBody>
          <a:bodyPr wrap="square" rtlCol="1">
            <a:spAutoFit/>
          </a:bodyPr>
          <a:lstStyle/>
          <a:p>
            <a:pPr marL="514350" indent="-514350" algn="r" rtl="1">
              <a:buFont typeface="Arial" pitchFamily="34" charset="0"/>
              <a:buChar char="•"/>
            </a:pPr>
            <a:r>
              <a:rPr lang="he-IL" sz="2400" dirty="0" smtClean="0">
                <a:solidFill>
                  <a:schemeClr val="accent5">
                    <a:lumMod val="75000"/>
                  </a:schemeClr>
                </a:solidFill>
              </a:rPr>
              <a:t>במידה ואחד השחקנים יוצא באמצע המשחק, המשחק יסתיים כאשר שאר השחקנים מנצחים ומתחלקים בנקודות שצבר המשתמש שיצא.</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he-IL" sz="2400" dirty="0" smtClean="0">
              <a:solidFill>
                <a:schemeClr val="accent5">
                  <a:lumMod val="75000"/>
                </a:schemeClr>
              </a:solidFill>
            </a:endParaRPr>
          </a:p>
        </p:txBody>
      </p:sp>
      <p:sp>
        <p:nvSpPr>
          <p:cNvPr id="20" name="מלבן עם פינות אלכסוניות מעוגלות 19"/>
          <p:cNvSpPr/>
          <p:nvPr/>
        </p:nvSpPr>
        <p:spPr bwMode="auto">
          <a:xfrm>
            <a:off x="7236296" y="36450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א'</a:t>
            </a:r>
          </a:p>
        </p:txBody>
      </p:sp>
      <p:sp>
        <p:nvSpPr>
          <p:cNvPr id="23" name="מלבן עם פינות אלכסוניות מעוגלות 22"/>
          <p:cNvSpPr/>
          <p:nvPr/>
        </p:nvSpPr>
        <p:spPr bwMode="auto">
          <a:xfrm>
            <a:off x="2411760" y="3645024"/>
            <a:ext cx="2304256"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ג'-יצא מהמשחק</a:t>
            </a:r>
          </a:p>
        </p:txBody>
      </p:sp>
      <p:sp>
        <p:nvSpPr>
          <p:cNvPr id="24" name="מלבן עם פינות אלכסוניות מעוגלות 23"/>
          <p:cNvSpPr/>
          <p:nvPr/>
        </p:nvSpPr>
        <p:spPr bwMode="auto">
          <a:xfrm>
            <a:off x="5004048" y="3645024"/>
            <a:ext cx="1080120" cy="432048"/>
          </a:xfrm>
          <a:prstGeom prst="round2Diag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00B050"/>
                </a:solidFill>
                <a:effectLst/>
                <a:latin typeface="Arial" charset="0"/>
              </a:rPr>
              <a:t>שחקן ב'</a:t>
            </a:r>
          </a:p>
        </p:txBody>
      </p:sp>
      <p:sp>
        <p:nvSpPr>
          <p:cNvPr id="25" name="מסגרת משופעת 24"/>
          <p:cNvSpPr/>
          <p:nvPr/>
        </p:nvSpPr>
        <p:spPr bwMode="auto">
          <a:xfrm>
            <a:off x="4860032"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3</a:t>
            </a:r>
            <a:endParaRPr kumimoji="0" lang="he-IL" sz="1800" b="1" i="0" u="none" strike="noStrike" cap="none" normalizeH="0" baseline="0" dirty="0" smtClean="0">
              <a:ln>
                <a:noFill/>
              </a:ln>
              <a:solidFill>
                <a:srgbClr val="FF0000"/>
              </a:solidFill>
              <a:effectLst/>
              <a:latin typeface="Arial" charset="0"/>
            </a:endParaRPr>
          </a:p>
        </p:txBody>
      </p:sp>
      <p:sp>
        <p:nvSpPr>
          <p:cNvPr id="26" name="מסגרת משופעת 25"/>
          <p:cNvSpPr/>
          <p:nvPr/>
        </p:nvSpPr>
        <p:spPr bwMode="auto">
          <a:xfrm>
            <a:off x="7308304"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3</a:t>
            </a:r>
            <a:endParaRPr kumimoji="0" lang="he-IL" sz="1800" b="1" i="0" u="none" strike="noStrike" cap="none" normalizeH="0" baseline="0" dirty="0" smtClean="0">
              <a:ln>
                <a:noFill/>
              </a:ln>
              <a:solidFill>
                <a:schemeClr val="bg2"/>
              </a:solidFill>
              <a:effectLst/>
              <a:latin typeface="Arial" charset="0"/>
            </a:endParaRPr>
          </a:p>
        </p:txBody>
      </p:sp>
      <p:sp>
        <p:nvSpPr>
          <p:cNvPr id="27" name="מסגרת משופעת 26"/>
          <p:cNvSpPr/>
          <p:nvPr/>
        </p:nvSpPr>
        <p:spPr bwMode="auto">
          <a:xfrm>
            <a:off x="5508104"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29" name="TextBox 28"/>
          <p:cNvSpPr txBox="1"/>
          <p:nvPr/>
        </p:nvSpPr>
        <p:spPr>
          <a:xfrm>
            <a:off x="7452320" y="5373216"/>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96 נקודות</a:t>
            </a:r>
            <a:endParaRPr lang="he-IL" dirty="0"/>
          </a:p>
        </p:txBody>
      </p:sp>
      <p:sp>
        <p:nvSpPr>
          <p:cNvPr id="33" name="TextBox 32"/>
          <p:cNvSpPr txBox="1"/>
          <p:nvPr/>
        </p:nvSpPr>
        <p:spPr>
          <a:xfrm>
            <a:off x="5076056" y="5373216"/>
            <a:ext cx="86409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96 נקודות</a:t>
            </a:r>
            <a:endParaRPr lang="he-IL" dirty="0"/>
          </a:p>
        </p:txBody>
      </p:sp>
      <p:sp>
        <p:nvSpPr>
          <p:cNvPr id="34" name="TextBox 33"/>
          <p:cNvSpPr txBox="1"/>
          <p:nvPr/>
        </p:nvSpPr>
        <p:spPr>
          <a:xfrm>
            <a:off x="2843808" y="5373216"/>
            <a:ext cx="1008112" cy="648072"/>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r>
              <a:rPr lang="he-IL" dirty="0" smtClean="0"/>
              <a:t>צבר 80 נקודות</a:t>
            </a:r>
            <a:endParaRPr lang="he-IL" dirty="0"/>
          </a:p>
        </p:txBody>
      </p:sp>
      <p:sp>
        <p:nvSpPr>
          <p:cNvPr id="21" name="מסגרת משופעת 20"/>
          <p:cNvSpPr/>
          <p:nvPr/>
        </p:nvSpPr>
        <p:spPr bwMode="auto">
          <a:xfrm>
            <a:off x="7956376"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bg2"/>
                </a:solidFill>
                <a:effectLst/>
                <a:latin typeface="Arial" charset="0"/>
              </a:rPr>
              <a:t>4</a:t>
            </a:r>
            <a:endParaRPr kumimoji="0" lang="he-IL" sz="1800" b="1" i="0" u="none" strike="noStrike" cap="none" normalizeH="0" baseline="0" dirty="0" smtClean="0">
              <a:ln>
                <a:noFill/>
              </a:ln>
              <a:solidFill>
                <a:schemeClr val="bg2"/>
              </a:solidFill>
              <a:effectLst/>
              <a:latin typeface="Arial" charset="0"/>
            </a:endParaRPr>
          </a:p>
        </p:txBody>
      </p:sp>
      <p:sp>
        <p:nvSpPr>
          <p:cNvPr id="28" name="מסגרת משופעת 27"/>
          <p:cNvSpPr/>
          <p:nvPr/>
        </p:nvSpPr>
        <p:spPr bwMode="auto">
          <a:xfrm>
            <a:off x="2915816"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1</a:t>
            </a:r>
            <a:endParaRPr kumimoji="0" lang="he-IL" sz="1800" b="1" i="0" u="none" strike="noStrike" cap="none" normalizeH="0" baseline="0" dirty="0" smtClean="0">
              <a:ln>
                <a:noFill/>
              </a:ln>
              <a:solidFill>
                <a:srgbClr val="FF0000"/>
              </a:solidFill>
              <a:effectLst/>
              <a:latin typeface="Arial" charset="0"/>
            </a:endParaRPr>
          </a:p>
        </p:txBody>
      </p:sp>
      <p:sp>
        <p:nvSpPr>
          <p:cNvPr id="31" name="סרט מעוקל למטה 30"/>
          <p:cNvSpPr/>
          <p:nvPr/>
        </p:nvSpPr>
        <p:spPr bwMode="auto">
          <a:xfrm>
            <a:off x="6804248" y="6065912"/>
            <a:ext cx="2016224" cy="792088"/>
          </a:xfrm>
          <a:prstGeom prst="ellipseRibbon">
            <a:avLst>
              <a:gd name="adj1" fmla="val 25000"/>
              <a:gd name="adj2" fmla="val 50000"/>
              <a:gd name="adj3" fmla="val 12500"/>
            </a:avLst>
          </a:prstGeom>
          <a:solidFill>
            <a:schemeClr val="accent4">
              <a:lumMod val="40000"/>
              <a:lumOff val="60000"/>
            </a:schemeClr>
          </a:solidFill>
          <a:ln w="28575">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rPr>
              <a:t>זוכה ב-40 נקודות</a:t>
            </a:r>
            <a:endParaRPr kumimoji="0" lang="he-IL" sz="40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endParaRPr>
          </a:p>
        </p:txBody>
      </p:sp>
      <p:sp>
        <p:nvSpPr>
          <p:cNvPr id="30" name="מלבן 29"/>
          <p:cNvSpPr/>
          <p:nvPr/>
        </p:nvSpPr>
        <p:spPr>
          <a:xfrm>
            <a:off x="6300192" y="551723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2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6" name="מסגרת משופעת 35"/>
          <p:cNvSpPr/>
          <p:nvPr/>
        </p:nvSpPr>
        <p:spPr bwMode="auto">
          <a:xfrm>
            <a:off x="3563888" y="4221088"/>
            <a:ext cx="648072" cy="908720"/>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37" name="מלבן 36"/>
          <p:cNvSpPr/>
          <p:nvPr/>
        </p:nvSpPr>
        <p:spPr>
          <a:xfrm>
            <a:off x="3923928" y="551723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2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8" name="מלבן 37"/>
          <p:cNvSpPr/>
          <p:nvPr/>
        </p:nvSpPr>
        <p:spPr>
          <a:xfrm>
            <a:off x="1691680" y="5517232"/>
            <a:ext cx="1050288" cy="400110"/>
          </a:xfrm>
          <a:prstGeom prst="rect">
            <a:avLst/>
          </a:prstGeom>
          <a:noFill/>
        </p:spPr>
        <p:txBody>
          <a:bodyPr wrap="none" lIns="91440" tIns="45720" rIns="91440" bIns="45720">
            <a:spAutoFit/>
          </a:bodyPr>
          <a:lstStyle/>
          <a:p>
            <a:pPr algn="ctr"/>
            <a:r>
              <a:rPr lang="he-IL" sz="2000" b="1" cap="none" spc="0" dirty="0" smtClean="0">
                <a:ln w="18000">
                  <a:solidFill>
                    <a:schemeClr val="accent5"/>
                  </a:solidFill>
                  <a:prstDash val="solid"/>
                  <a:miter lim="800000"/>
                </a:ln>
                <a:noFill/>
                <a:effectLst>
                  <a:outerShdw blurRad="25500" dist="23000" dir="7020000" algn="tl">
                    <a:srgbClr val="000000">
                      <a:alpha val="50000"/>
                    </a:srgbClr>
                  </a:outerShdw>
                </a:effectLst>
              </a:rPr>
              <a:t>2 קלפים</a:t>
            </a:r>
            <a:endParaRPr lang="he-IL" sz="2000" b="1" cap="none" spc="0" dirty="0">
              <a:ln w="18000">
                <a:solidFill>
                  <a:schemeClr val="accent5"/>
                </a:solidFill>
                <a:prstDash val="solid"/>
                <a:miter lim="800000"/>
              </a:ln>
              <a:noFill/>
              <a:effectLst>
                <a:outerShdw blurRad="25500" dist="23000" dir="7020000" algn="tl">
                  <a:srgbClr val="000000">
                    <a:alpha val="50000"/>
                  </a:srgbClr>
                </a:outerShdw>
              </a:effectLst>
            </a:endParaRPr>
          </a:p>
        </p:txBody>
      </p:sp>
      <p:sp>
        <p:nvSpPr>
          <p:cNvPr id="39" name="סרט מעוקל למטה 38"/>
          <p:cNvSpPr/>
          <p:nvPr/>
        </p:nvSpPr>
        <p:spPr bwMode="auto">
          <a:xfrm>
            <a:off x="4427984" y="6065912"/>
            <a:ext cx="2016224" cy="792088"/>
          </a:xfrm>
          <a:prstGeom prst="ellipseRibbon">
            <a:avLst>
              <a:gd name="adj1" fmla="val 25000"/>
              <a:gd name="adj2" fmla="val 50000"/>
              <a:gd name="adj3" fmla="val 12500"/>
            </a:avLst>
          </a:prstGeom>
          <a:solidFill>
            <a:schemeClr val="accent4">
              <a:lumMod val="40000"/>
              <a:lumOff val="60000"/>
            </a:schemeClr>
          </a:solidFill>
          <a:ln w="28575">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rPr>
              <a:t>זוכה ב-40 נקודות</a:t>
            </a:r>
            <a:endParaRPr kumimoji="0" lang="he-IL" sz="40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he-IL" dirty="0" smtClean="0"/>
              <a:t>המשך ההצעה בקובץ </a:t>
            </a:r>
            <a:br>
              <a:rPr lang="he-IL" dirty="0" smtClean="0"/>
            </a:br>
            <a:r>
              <a:rPr lang="he-IL" dirty="0" smtClean="0"/>
              <a:t>המשך הצעה.</a:t>
            </a:r>
            <a:r>
              <a:rPr lang="en-US" dirty="0" err="1" smtClean="0"/>
              <a:t>pptx</a:t>
            </a:r>
            <a:endParaRPr lang="he-IL" dirty="0"/>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dirty="0"/>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32</a:t>
            </a:fld>
            <a:endParaRPr lang="en-US"/>
          </a:p>
        </p:txBody>
      </p:sp>
      <p:sp>
        <p:nvSpPr>
          <p:cNvPr id="5" name="לחצן פעולה: מסמך 4">
            <a:hlinkClick r:id="rId2" action="ppaction://hlinkpres?slideindex=1&amp;slidetitle=שקופית 1" highlightClick="1"/>
          </p:cNvPr>
          <p:cNvSpPr/>
          <p:nvPr/>
        </p:nvSpPr>
        <p:spPr bwMode="auto">
          <a:xfrm>
            <a:off x="3995936" y="2420888"/>
            <a:ext cx="2592288" cy="3024336"/>
          </a:xfrm>
          <a:prstGeom prst="actionButtonDocumen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4</a:t>
            </a:fld>
            <a:endParaRPr lang="en-US"/>
          </a:p>
        </p:txBody>
      </p:sp>
      <p:pic>
        <p:nvPicPr>
          <p:cNvPr id="18434" name="Picture 2" descr="http://rummyz.files.wordpress.com/2008/08/rummikub.gif?w=200&amp;h=38"/>
          <p:cNvPicPr>
            <a:picLocks noChangeAspect="1" noChangeArrowheads="1"/>
          </p:cNvPicPr>
          <p:nvPr/>
        </p:nvPicPr>
        <p:blipFill>
          <a:blip r:embed="rId2"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8"/>
            <a:ext cx="6480720" cy="3416320"/>
          </a:xfrm>
          <a:prstGeom prst="rect">
            <a:avLst/>
          </a:prstGeom>
          <a:noFill/>
        </p:spPr>
        <p:txBody>
          <a:bodyPr wrap="square" rtlCol="1">
            <a:spAutoFit/>
          </a:bodyPr>
          <a:lstStyle/>
          <a:p>
            <a:pPr algn="r" rtl="1">
              <a:buFont typeface="Arial" pitchFamily="34" charset="0"/>
              <a:buChar char="•"/>
            </a:pPr>
            <a:r>
              <a:rPr lang="he-IL" sz="2400" dirty="0" smtClean="0">
                <a:solidFill>
                  <a:schemeClr val="accent5">
                    <a:lumMod val="75000"/>
                  </a:schemeClr>
                </a:solidFill>
              </a:rPr>
              <a:t>כל שחקן מקבל 14 אבנים מהקופה מלבד השחקן שמתחיל שמקבל 15 אבנים מהקופה. את אבני המשחק שכל שחקן מקבל הוא מסדר על לוח המשחק שמוסתר משאר השחקנים.</a:t>
            </a:r>
          </a:p>
          <a:p>
            <a:pPr algn="r" rtl="1">
              <a:buFont typeface="Arial" pitchFamily="34" charset="0"/>
              <a:buChar char="•"/>
            </a:pPr>
            <a:r>
              <a:rPr lang="he-IL" sz="2400" b="1" u="sng" dirty="0" smtClean="0">
                <a:solidFill>
                  <a:schemeClr val="accent5">
                    <a:lumMod val="75000"/>
                  </a:schemeClr>
                </a:solidFill>
                <a:effectLst>
                  <a:outerShdw blurRad="38100" dist="38100" dir="2700000" algn="tl">
                    <a:srgbClr val="000000">
                      <a:alpha val="43137"/>
                    </a:srgbClr>
                  </a:outerShdw>
                </a:effectLst>
              </a:rPr>
              <a:t>מטרת המשחק</a:t>
            </a:r>
            <a:r>
              <a:rPr lang="he-IL" sz="2400" dirty="0" smtClean="0">
                <a:solidFill>
                  <a:schemeClr val="accent5">
                    <a:lumMod val="75000"/>
                  </a:schemeClr>
                </a:solidFill>
              </a:rPr>
              <a:t>-להישאר עם כמה שפחות אבני משחק על הלוח. שחקן שרוקן את הלוח ראשון מנצח. או שבמידה והקופה נגמרת השחקן/נים בעל/י הכי פחות אבני משחק על לוחו/ם וסך נקודות גבוה מנצח. </a:t>
            </a:r>
          </a:p>
          <a:p>
            <a:pPr algn="r" rtl="1">
              <a:buFont typeface="Arial" pitchFamily="34" charset="0"/>
              <a:buChar char="•"/>
            </a:pPr>
            <a:endParaRPr lang="he-IL" sz="2400"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5</a:t>
            </a:fld>
            <a:endParaRPr lang="en-US"/>
          </a:p>
        </p:txBody>
      </p:sp>
      <p:pic>
        <p:nvPicPr>
          <p:cNvPr id="18434" name="Picture 2" descr="http://rummyz.files.wordpress.com/2008/08/rummikub.gif?w=200&amp;h=38"/>
          <p:cNvPicPr>
            <a:picLocks noChangeAspect="1" noChangeArrowheads="1"/>
          </p:cNvPicPr>
          <p:nvPr/>
        </p:nvPicPr>
        <p:blipFill>
          <a:blip r:embed="rId2"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8"/>
            <a:ext cx="6480720" cy="3785652"/>
          </a:xfrm>
          <a:prstGeom prst="rect">
            <a:avLst/>
          </a:prstGeom>
          <a:noFill/>
        </p:spPr>
        <p:txBody>
          <a:bodyPr wrap="square" rtlCol="1">
            <a:spAutoFit/>
          </a:bodyPr>
          <a:lstStyle/>
          <a:p>
            <a:pPr algn="r" rtl="1">
              <a:buFont typeface="Arial" pitchFamily="34" charset="0"/>
              <a:buChar char="•"/>
            </a:pPr>
            <a:r>
              <a:rPr lang="he-IL" sz="2400" dirty="0" smtClean="0">
                <a:solidFill>
                  <a:schemeClr val="accent5">
                    <a:lumMod val="75000"/>
                  </a:schemeClr>
                </a:solidFill>
              </a:rPr>
              <a:t>ריקון הלוח נעשה ע"י הורדת אבנים מלוח המשחק אל השולחן תחת כללים מוגדרים.</a:t>
            </a:r>
          </a:p>
          <a:p>
            <a:pPr algn="r" rtl="1">
              <a:buFont typeface="Arial" pitchFamily="34" charset="0"/>
              <a:buChar char="•"/>
            </a:pPr>
            <a:r>
              <a:rPr lang="he-IL" sz="2400" dirty="0" smtClean="0">
                <a:solidFill>
                  <a:schemeClr val="accent5">
                    <a:lumMod val="75000"/>
                  </a:schemeClr>
                </a:solidFill>
              </a:rPr>
              <a:t>הורדת סטים של אבנים- שחקן יכול להוריד מלוחו קבוצת אבנים אם היא אחת מהסוגים הבאים:</a:t>
            </a:r>
          </a:p>
          <a:p>
            <a:pPr algn="r" rtl="1"/>
            <a:r>
              <a:rPr lang="he-IL" sz="2400" dirty="0" smtClean="0">
                <a:solidFill>
                  <a:schemeClr val="accent5">
                    <a:lumMod val="75000"/>
                  </a:schemeClr>
                </a:solidFill>
              </a:rPr>
              <a:t>    1.</a:t>
            </a:r>
            <a:r>
              <a:rPr lang="he-IL" sz="2400" b="1" u="sng" dirty="0" smtClean="0">
                <a:solidFill>
                  <a:schemeClr val="accent5">
                    <a:lumMod val="75000"/>
                  </a:schemeClr>
                </a:solidFill>
              </a:rPr>
              <a:t>רצף</a:t>
            </a:r>
            <a:r>
              <a:rPr lang="he-IL" sz="2400" dirty="0" smtClean="0">
                <a:solidFill>
                  <a:schemeClr val="accent5">
                    <a:lumMod val="75000"/>
                  </a:schemeClr>
                </a:solidFill>
              </a:rPr>
              <a:t>-אוסף של אבנים בעלי אותו צבע בסדר עולה.</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r>
              <a:rPr lang="he-IL" sz="2400" dirty="0" smtClean="0">
                <a:solidFill>
                  <a:schemeClr val="accent5">
                    <a:lumMod val="75000"/>
                  </a:schemeClr>
                </a:solidFill>
              </a:rPr>
              <a:t>בנוסף אם הקלף האחרון ברצף הוא 13 ניתן להוסיף אחריו 1 מאותו צבע של הרצף.</a:t>
            </a:r>
          </a:p>
          <a:p>
            <a:pPr algn="r" rtl="1">
              <a:buFont typeface="Arial" pitchFamily="34" charset="0"/>
              <a:buChar char="•"/>
            </a:pPr>
            <a:endParaRPr lang="he-IL" sz="2400" dirty="0" smtClean="0">
              <a:solidFill>
                <a:schemeClr val="accent5">
                  <a:lumMod val="75000"/>
                </a:schemeClr>
              </a:solidFill>
            </a:endParaRPr>
          </a:p>
        </p:txBody>
      </p:sp>
      <p:sp>
        <p:nvSpPr>
          <p:cNvPr id="9" name="מסגרת משופעת 8"/>
          <p:cNvSpPr/>
          <p:nvPr/>
        </p:nvSpPr>
        <p:spPr bwMode="auto">
          <a:xfrm>
            <a:off x="4572000" y="58772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10</a:t>
            </a:r>
            <a:endParaRPr kumimoji="0" lang="he-IL" sz="1800" b="1" i="0" u="none" strike="noStrike" cap="none" normalizeH="0" baseline="0" dirty="0" smtClean="0">
              <a:ln>
                <a:noFill/>
              </a:ln>
              <a:solidFill>
                <a:schemeClr val="bg2"/>
              </a:solidFill>
              <a:effectLst/>
              <a:latin typeface="Arial" charset="0"/>
            </a:endParaRPr>
          </a:p>
        </p:txBody>
      </p:sp>
      <p:sp>
        <p:nvSpPr>
          <p:cNvPr id="10" name="מסגרת משופעת 9"/>
          <p:cNvSpPr/>
          <p:nvPr/>
        </p:nvSpPr>
        <p:spPr bwMode="auto">
          <a:xfrm>
            <a:off x="5220072" y="58772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
        <p:nvSpPr>
          <p:cNvPr id="11" name="מסגרת משופעת 10"/>
          <p:cNvSpPr/>
          <p:nvPr/>
        </p:nvSpPr>
        <p:spPr bwMode="auto">
          <a:xfrm>
            <a:off x="5868144" y="58772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12</a:t>
            </a:r>
            <a:endParaRPr kumimoji="0" lang="he-IL" sz="1800" b="1" i="0" u="none" strike="noStrike" cap="none" normalizeH="0" baseline="0" dirty="0" smtClean="0">
              <a:ln>
                <a:noFill/>
              </a:ln>
              <a:solidFill>
                <a:schemeClr val="bg2"/>
              </a:solidFill>
              <a:effectLst/>
              <a:latin typeface="Arial" charset="0"/>
            </a:endParaRPr>
          </a:p>
        </p:txBody>
      </p:sp>
      <p:sp>
        <p:nvSpPr>
          <p:cNvPr id="12" name="מסגרת משופעת 11"/>
          <p:cNvSpPr/>
          <p:nvPr/>
        </p:nvSpPr>
        <p:spPr bwMode="auto">
          <a:xfrm>
            <a:off x="6516216" y="58772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13" name="מסגרת משופעת 12"/>
          <p:cNvSpPr/>
          <p:nvPr/>
        </p:nvSpPr>
        <p:spPr bwMode="auto">
          <a:xfrm>
            <a:off x="7164288" y="587727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1</a:t>
            </a:r>
            <a:endParaRPr kumimoji="0" lang="he-IL" sz="1800" b="1" i="0" u="none" strike="noStrike" cap="none" normalizeH="0" baseline="0" dirty="0" smtClean="0">
              <a:ln>
                <a:noFill/>
              </a:ln>
              <a:solidFill>
                <a:schemeClr val="bg2"/>
              </a:solidFill>
              <a:effectLst/>
              <a:latin typeface="Arial" charset="0"/>
            </a:endParaRPr>
          </a:p>
        </p:txBody>
      </p:sp>
      <p:sp>
        <p:nvSpPr>
          <p:cNvPr id="14" name="מסגרת משופעת 13"/>
          <p:cNvSpPr/>
          <p:nvPr/>
        </p:nvSpPr>
        <p:spPr bwMode="auto">
          <a:xfrm>
            <a:off x="2771800"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2</a:t>
            </a:r>
            <a:endParaRPr kumimoji="0" lang="he-IL" sz="1800" b="1" i="0" u="none" strike="noStrike" cap="none" normalizeH="0" baseline="0" dirty="0" smtClean="0">
              <a:ln>
                <a:noFill/>
              </a:ln>
              <a:solidFill>
                <a:srgbClr val="00B0F0"/>
              </a:solidFill>
              <a:effectLst/>
              <a:latin typeface="Arial" charset="0"/>
            </a:endParaRPr>
          </a:p>
        </p:txBody>
      </p:sp>
      <p:sp>
        <p:nvSpPr>
          <p:cNvPr id="15" name="מסגרת משופעת 14"/>
          <p:cNvSpPr/>
          <p:nvPr/>
        </p:nvSpPr>
        <p:spPr bwMode="auto">
          <a:xfrm>
            <a:off x="3419872"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3</a:t>
            </a:r>
            <a:endParaRPr kumimoji="0" lang="he-IL" sz="1800" b="1" i="0" u="none" strike="noStrike" cap="none" normalizeH="0" baseline="0" dirty="0" smtClean="0">
              <a:ln>
                <a:noFill/>
              </a:ln>
              <a:solidFill>
                <a:srgbClr val="00B0F0"/>
              </a:solidFill>
              <a:effectLst/>
              <a:latin typeface="Arial" charset="0"/>
            </a:endParaRPr>
          </a:p>
        </p:txBody>
      </p:sp>
      <p:sp>
        <p:nvSpPr>
          <p:cNvPr id="16" name="מסגרת משופעת 15"/>
          <p:cNvSpPr/>
          <p:nvPr/>
        </p:nvSpPr>
        <p:spPr bwMode="auto">
          <a:xfrm>
            <a:off x="4067944"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4</a:t>
            </a:r>
            <a:endParaRPr kumimoji="0" lang="he-IL" sz="1800" b="1" i="0" u="none" strike="noStrike" cap="none" normalizeH="0" baseline="0" dirty="0" smtClean="0">
              <a:ln>
                <a:noFill/>
              </a:ln>
              <a:solidFill>
                <a:srgbClr val="00B0F0"/>
              </a:solidFill>
              <a:effectLst/>
              <a:latin typeface="Arial" charset="0"/>
            </a:endParaRPr>
          </a:p>
        </p:txBody>
      </p:sp>
      <p:sp>
        <p:nvSpPr>
          <p:cNvPr id="17" name="מסגרת משופעת 16"/>
          <p:cNvSpPr/>
          <p:nvPr/>
        </p:nvSpPr>
        <p:spPr bwMode="auto">
          <a:xfrm>
            <a:off x="4716016"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18" name="מסגרת משופעת 17"/>
          <p:cNvSpPr/>
          <p:nvPr/>
        </p:nvSpPr>
        <p:spPr bwMode="auto">
          <a:xfrm>
            <a:off x="5724128"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7</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19" name="מסגרת משופעת 18"/>
          <p:cNvSpPr/>
          <p:nvPr/>
        </p:nvSpPr>
        <p:spPr bwMode="auto">
          <a:xfrm>
            <a:off x="6372200"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8</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0" name="מסגרת משופעת 19"/>
          <p:cNvSpPr/>
          <p:nvPr/>
        </p:nvSpPr>
        <p:spPr bwMode="auto">
          <a:xfrm>
            <a:off x="7020272" y="429309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9</a:t>
            </a:r>
            <a:endParaRPr kumimoji="0" lang="he-IL" sz="1800" b="1" i="0" u="none" strike="noStrike" cap="none" normalizeH="0" baseline="0" dirty="0" smtClean="0">
              <a:ln>
                <a:noFill/>
              </a:ln>
              <a:solidFill>
                <a:schemeClr val="tx2">
                  <a:lumMod val="50000"/>
                </a:schemeClr>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6</a:t>
            </a:fld>
            <a:endParaRPr lang="en-US"/>
          </a:p>
        </p:txBody>
      </p:sp>
      <p:pic>
        <p:nvPicPr>
          <p:cNvPr id="18434" name="Picture 2" descr="http://rummyz.files.wordpress.com/2008/08/rummikub.gif?w=200&amp;h=38"/>
          <p:cNvPicPr>
            <a:picLocks noChangeAspect="1" noChangeArrowheads="1"/>
          </p:cNvPicPr>
          <p:nvPr/>
        </p:nvPicPr>
        <p:blipFill>
          <a:blip r:embed="rId2"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8"/>
            <a:ext cx="6480720" cy="3785652"/>
          </a:xfrm>
          <a:prstGeom prst="rect">
            <a:avLst/>
          </a:prstGeom>
          <a:noFill/>
        </p:spPr>
        <p:txBody>
          <a:bodyPr wrap="square" rtlCol="1">
            <a:spAutoFit/>
          </a:bodyPr>
          <a:lstStyle/>
          <a:p>
            <a:pPr algn="r" rtl="1">
              <a:buFont typeface="Arial" pitchFamily="34" charset="0"/>
              <a:buChar char="•"/>
            </a:pPr>
            <a:r>
              <a:rPr lang="he-IL" sz="2400" dirty="0" smtClean="0">
                <a:solidFill>
                  <a:schemeClr val="accent5">
                    <a:lumMod val="75000"/>
                  </a:schemeClr>
                </a:solidFill>
              </a:rPr>
              <a:t>2.</a:t>
            </a:r>
            <a:r>
              <a:rPr lang="he-IL" sz="2400" b="1" u="sng" dirty="0" smtClean="0">
                <a:solidFill>
                  <a:schemeClr val="accent5">
                    <a:lumMod val="75000"/>
                  </a:schemeClr>
                </a:solidFill>
              </a:rPr>
              <a:t>חבורה</a:t>
            </a:r>
            <a:r>
              <a:rPr lang="he-IL" sz="2400" dirty="0" smtClean="0">
                <a:solidFill>
                  <a:schemeClr val="accent5">
                    <a:lumMod val="75000"/>
                  </a:schemeClr>
                </a:solidFill>
              </a:rPr>
              <a:t>-אוסף של אבנים בעלי אותו מספר מצבעים שונים.</a:t>
            </a:r>
            <a:r>
              <a:rPr lang="en-US" sz="2400" dirty="0" smtClean="0">
                <a:solidFill>
                  <a:schemeClr val="accent5">
                    <a:lumMod val="75000"/>
                  </a:schemeClr>
                </a:solidFill>
              </a:rPr>
              <a:t> </a:t>
            </a:r>
            <a:r>
              <a:rPr lang="he-IL" sz="2400" dirty="0" smtClean="0">
                <a:solidFill>
                  <a:schemeClr val="accent5">
                    <a:lumMod val="75000"/>
                  </a:schemeClr>
                </a:solidFill>
              </a:rPr>
              <a:t> אסור שתהיינה בחבורה 2 אבנים בעלות אותו מספר אבל צבע זהה.</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דוגמאות לסטים</a:t>
            </a:r>
            <a:r>
              <a:rPr lang="en-US" sz="2400" dirty="0" smtClean="0">
                <a:solidFill>
                  <a:schemeClr val="accent5">
                    <a:lumMod val="75000"/>
                  </a:schemeClr>
                </a:solidFill>
              </a:rPr>
              <a:t> </a:t>
            </a:r>
            <a:r>
              <a:rPr lang="he-IL" sz="2400" dirty="0" smtClean="0">
                <a:solidFill>
                  <a:schemeClr val="accent5">
                    <a:lumMod val="75000"/>
                  </a:schemeClr>
                </a:solidFill>
              </a:rPr>
              <a:t>שגויים:</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10" name="מסגרת משופעת 9"/>
          <p:cNvSpPr/>
          <p:nvPr/>
        </p:nvSpPr>
        <p:spPr bwMode="auto">
          <a:xfrm>
            <a:off x="3131840" y="37890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
        <p:nvSpPr>
          <p:cNvPr id="21" name="מסגרת משופעת 20"/>
          <p:cNvSpPr/>
          <p:nvPr/>
        </p:nvSpPr>
        <p:spPr bwMode="auto">
          <a:xfrm>
            <a:off x="3779912" y="37890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11</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2" name="מסגרת משופעת 21"/>
          <p:cNvSpPr/>
          <p:nvPr/>
        </p:nvSpPr>
        <p:spPr bwMode="auto">
          <a:xfrm>
            <a:off x="4427984" y="37890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11</a:t>
            </a:r>
            <a:endParaRPr kumimoji="0" lang="he-IL" sz="1800" b="1" i="0" u="none" strike="noStrike" cap="none" normalizeH="0" baseline="0" dirty="0" smtClean="0">
              <a:ln>
                <a:noFill/>
              </a:ln>
              <a:solidFill>
                <a:srgbClr val="FF0000"/>
              </a:solidFill>
              <a:effectLst/>
              <a:latin typeface="Arial" charset="0"/>
            </a:endParaRPr>
          </a:p>
        </p:txBody>
      </p:sp>
      <p:sp>
        <p:nvSpPr>
          <p:cNvPr id="23" name="מסגרת משופעת 22"/>
          <p:cNvSpPr/>
          <p:nvPr/>
        </p:nvSpPr>
        <p:spPr bwMode="auto">
          <a:xfrm>
            <a:off x="7740352" y="37890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2</a:t>
            </a:r>
            <a:endParaRPr kumimoji="0" lang="he-IL" sz="1800" b="1" i="0" u="none" strike="noStrike" cap="none" normalizeH="0" baseline="0" dirty="0" smtClean="0">
              <a:ln>
                <a:noFill/>
              </a:ln>
              <a:solidFill>
                <a:schemeClr val="bg2"/>
              </a:solidFill>
              <a:effectLst/>
              <a:latin typeface="Arial" charset="0"/>
            </a:endParaRPr>
          </a:p>
        </p:txBody>
      </p:sp>
      <p:sp>
        <p:nvSpPr>
          <p:cNvPr id="24" name="מסגרת משופעת 23"/>
          <p:cNvSpPr/>
          <p:nvPr/>
        </p:nvSpPr>
        <p:spPr bwMode="auto">
          <a:xfrm>
            <a:off x="5796136" y="37890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2</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5" name="מסגרת משופעת 24"/>
          <p:cNvSpPr/>
          <p:nvPr/>
        </p:nvSpPr>
        <p:spPr bwMode="auto">
          <a:xfrm>
            <a:off x="7092280" y="37890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 2 </a:t>
            </a:r>
            <a:endParaRPr kumimoji="0" lang="he-IL" sz="1800" b="1" i="0" u="none" strike="noStrike" cap="none" normalizeH="0" baseline="0" dirty="0" smtClean="0">
              <a:ln>
                <a:noFill/>
              </a:ln>
              <a:solidFill>
                <a:srgbClr val="FF0000"/>
              </a:solidFill>
              <a:effectLst/>
              <a:latin typeface="Arial" charset="0"/>
            </a:endParaRPr>
          </a:p>
        </p:txBody>
      </p:sp>
      <p:sp>
        <p:nvSpPr>
          <p:cNvPr id="26" name="מסגרת משופעת 25"/>
          <p:cNvSpPr/>
          <p:nvPr/>
        </p:nvSpPr>
        <p:spPr bwMode="auto">
          <a:xfrm>
            <a:off x="6444208" y="37890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2</a:t>
            </a:r>
            <a:endParaRPr kumimoji="0" lang="he-IL" sz="1800" b="1" i="0" u="none" strike="noStrike" cap="none" normalizeH="0" baseline="0" dirty="0" smtClean="0">
              <a:ln>
                <a:noFill/>
              </a:ln>
              <a:solidFill>
                <a:srgbClr val="00B0F0"/>
              </a:solidFill>
              <a:effectLst/>
              <a:latin typeface="Arial" charset="0"/>
            </a:endParaRPr>
          </a:p>
        </p:txBody>
      </p:sp>
      <p:sp>
        <p:nvSpPr>
          <p:cNvPr id="27" name="מסגרת משופעת 26"/>
          <p:cNvSpPr/>
          <p:nvPr/>
        </p:nvSpPr>
        <p:spPr bwMode="auto">
          <a:xfrm>
            <a:off x="2627784" y="551723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
        <p:nvSpPr>
          <p:cNvPr id="28" name="מסגרת משופעת 27"/>
          <p:cNvSpPr/>
          <p:nvPr/>
        </p:nvSpPr>
        <p:spPr bwMode="auto">
          <a:xfrm>
            <a:off x="3275856" y="551723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11</a:t>
            </a:r>
            <a:endParaRPr kumimoji="0" lang="he-IL" sz="1800" b="1" i="0" u="none" strike="noStrike" cap="none" normalizeH="0" baseline="0" dirty="0" smtClean="0">
              <a:ln>
                <a:noFill/>
              </a:ln>
              <a:solidFill>
                <a:srgbClr val="FF0000"/>
              </a:solidFill>
              <a:effectLst/>
              <a:latin typeface="Arial" charset="0"/>
            </a:endParaRPr>
          </a:p>
        </p:txBody>
      </p:sp>
      <p:sp>
        <p:nvSpPr>
          <p:cNvPr id="29" name="מסגרת משופעת 28"/>
          <p:cNvSpPr/>
          <p:nvPr/>
        </p:nvSpPr>
        <p:spPr bwMode="auto">
          <a:xfrm>
            <a:off x="3923928" y="551723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
        <p:nvSpPr>
          <p:cNvPr id="30" name="מסגרת משופעת 29"/>
          <p:cNvSpPr/>
          <p:nvPr/>
        </p:nvSpPr>
        <p:spPr bwMode="auto">
          <a:xfrm>
            <a:off x="5652120" y="551723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7</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31" name="מסגרת משופעת 30"/>
          <p:cNvSpPr/>
          <p:nvPr/>
        </p:nvSpPr>
        <p:spPr bwMode="auto">
          <a:xfrm>
            <a:off x="6300192" y="551723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8</a:t>
            </a:r>
            <a:endParaRPr kumimoji="0" lang="he-IL" sz="1800" b="1" i="0" u="none" strike="noStrike" cap="none" normalizeH="0" baseline="0" dirty="0" smtClean="0">
              <a:ln>
                <a:noFill/>
              </a:ln>
              <a:solidFill>
                <a:srgbClr val="00B0F0"/>
              </a:solidFill>
              <a:effectLst/>
              <a:latin typeface="Arial" charset="0"/>
            </a:endParaRPr>
          </a:p>
        </p:txBody>
      </p:sp>
      <p:sp>
        <p:nvSpPr>
          <p:cNvPr id="32" name="מסגרת משופעת 31"/>
          <p:cNvSpPr/>
          <p:nvPr/>
        </p:nvSpPr>
        <p:spPr bwMode="auto">
          <a:xfrm>
            <a:off x="6948264" y="551723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9</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33" name="אליפסה 32"/>
          <p:cNvSpPr/>
          <p:nvPr/>
        </p:nvSpPr>
        <p:spPr bwMode="auto">
          <a:xfrm>
            <a:off x="2411760" y="5229200"/>
            <a:ext cx="1008112" cy="1368152"/>
          </a:xfrm>
          <a:prstGeom prst="ellipse">
            <a:avLst/>
          </a:prstGeom>
          <a:noFill/>
          <a:ln w="9525" cap="flat" cmpd="sng" algn="ctr">
            <a:solidFill>
              <a:schemeClr val="accent5">
                <a:lumMod val="75000"/>
              </a:schemeClr>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34" name="אליפסה 33"/>
          <p:cNvSpPr/>
          <p:nvPr/>
        </p:nvSpPr>
        <p:spPr bwMode="auto">
          <a:xfrm>
            <a:off x="3707904" y="5229200"/>
            <a:ext cx="1008112" cy="1368152"/>
          </a:xfrm>
          <a:prstGeom prst="ellipse">
            <a:avLst/>
          </a:prstGeom>
          <a:noFill/>
          <a:ln w="9525" cap="flat" cmpd="sng" algn="ctr">
            <a:solidFill>
              <a:schemeClr val="accent5">
                <a:lumMod val="75000"/>
              </a:schemeClr>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35" name="אליפסה 34"/>
          <p:cNvSpPr/>
          <p:nvPr/>
        </p:nvSpPr>
        <p:spPr bwMode="auto">
          <a:xfrm>
            <a:off x="6156176" y="5229200"/>
            <a:ext cx="1008112" cy="1368152"/>
          </a:xfrm>
          <a:prstGeom prst="ellipse">
            <a:avLst/>
          </a:prstGeom>
          <a:noFill/>
          <a:ln w="9525" cap="flat" cmpd="sng" algn="ctr">
            <a:solidFill>
              <a:schemeClr val="accent5">
                <a:lumMod val="75000"/>
              </a:schemeClr>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7</a:t>
            </a:fld>
            <a:endParaRPr lang="en-US"/>
          </a:p>
        </p:txBody>
      </p:sp>
      <p:pic>
        <p:nvPicPr>
          <p:cNvPr id="18434" name="Picture 2" descr="http://rummyz.files.wordpress.com/2008/08/rummikub.gif?w=200&amp;h=38"/>
          <p:cNvPicPr>
            <a:picLocks noChangeAspect="1" noChangeArrowheads="1"/>
          </p:cNvPicPr>
          <p:nvPr/>
        </p:nvPicPr>
        <p:blipFill>
          <a:blip r:embed="rId2"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8"/>
            <a:ext cx="6480720" cy="4154984"/>
          </a:xfrm>
          <a:prstGeom prst="rect">
            <a:avLst/>
          </a:prstGeom>
          <a:noFill/>
        </p:spPr>
        <p:txBody>
          <a:bodyPr wrap="square" rtlCol="1">
            <a:spAutoFit/>
          </a:bodyPr>
          <a:lstStyle/>
          <a:p>
            <a:pPr algn="r" rtl="1">
              <a:buFont typeface="Arial" pitchFamily="34" charset="0"/>
              <a:buChar char="•"/>
            </a:pPr>
            <a:r>
              <a:rPr lang="he-IL" sz="2400" b="1" u="sng" dirty="0" smtClean="0">
                <a:solidFill>
                  <a:schemeClr val="accent5">
                    <a:lumMod val="75000"/>
                  </a:schemeClr>
                </a:solidFill>
                <a:effectLst>
                  <a:outerShdw blurRad="38100" dist="38100" dir="2700000" algn="tl">
                    <a:srgbClr val="000000">
                      <a:alpha val="43137"/>
                    </a:srgbClr>
                  </a:outerShdw>
                </a:effectLst>
              </a:rPr>
              <a:t>שימוש בג'וקר</a:t>
            </a:r>
            <a:r>
              <a:rPr lang="he-IL" sz="2400" dirty="0" smtClean="0">
                <a:solidFill>
                  <a:schemeClr val="accent5">
                    <a:lumMod val="75000"/>
                  </a:schemeClr>
                </a:solidFill>
              </a:rPr>
              <a:t>- אבן ג'וקר יכולה למעשה</a:t>
            </a:r>
            <a:r>
              <a:rPr lang="en-US" sz="2400" dirty="0" smtClean="0">
                <a:solidFill>
                  <a:schemeClr val="accent5">
                    <a:lumMod val="75000"/>
                  </a:schemeClr>
                </a:solidFill>
              </a:rPr>
              <a:t> </a:t>
            </a:r>
            <a:r>
              <a:rPr lang="he-IL" sz="2400" dirty="0" smtClean="0">
                <a:solidFill>
                  <a:schemeClr val="accent5">
                    <a:lumMod val="75000"/>
                  </a:schemeClr>
                </a:solidFill>
              </a:rPr>
              <a:t> לקבל את הצבע והערך המספרי של אבן שרוצים. השימוש בה הוא כאשר רוצים ליצור סט של אבנים אבל חסר/ה אבן/נים לתקינות הרצף והשלמתו.</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10" name="מסגרת משופעת 9"/>
          <p:cNvSpPr/>
          <p:nvPr/>
        </p:nvSpPr>
        <p:spPr bwMode="auto">
          <a:xfrm>
            <a:off x="2267744"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
        <p:nvSpPr>
          <p:cNvPr id="23" name="מסגרת משופעת 22"/>
          <p:cNvSpPr/>
          <p:nvPr/>
        </p:nvSpPr>
        <p:spPr bwMode="auto">
          <a:xfrm>
            <a:off x="2267744" y="60659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2</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4" name="מסגרת משופעת 23"/>
          <p:cNvSpPr/>
          <p:nvPr/>
        </p:nvSpPr>
        <p:spPr bwMode="auto">
          <a:xfrm>
            <a:off x="5724128"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50000"/>
                  </a:schemeClr>
                </a:solidFill>
                <a:effectLst/>
                <a:latin typeface="Arial" charset="0"/>
              </a:rPr>
              <a:t> 2</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26" name="מסגרת משופעת 25"/>
          <p:cNvSpPr/>
          <p:nvPr/>
        </p:nvSpPr>
        <p:spPr bwMode="auto">
          <a:xfrm>
            <a:off x="6372200"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2</a:t>
            </a:r>
            <a:endParaRPr kumimoji="0" lang="he-IL" sz="1800" b="1" i="0" u="none" strike="noStrike" cap="none" normalizeH="0" baseline="0" dirty="0" smtClean="0">
              <a:ln>
                <a:noFill/>
              </a:ln>
              <a:solidFill>
                <a:srgbClr val="00B0F0"/>
              </a:solidFill>
              <a:effectLst/>
              <a:latin typeface="Arial" charset="0"/>
            </a:endParaRPr>
          </a:p>
        </p:txBody>
      </p:sp>
      <p:sp>
        <p:nvSpPr>
          <p:cNvPr id="36" name="מסגרת משופעת 35"/>
          <p:cNvSpPr/>
          <p:nvPr/>
        </p:nvSpPr>
        <p:spPr bwMode="auto">
          <a:xfrm>
            <a:off x="7020272" y="414908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bg2"/>
                </a:solidFill>
                <a:effectLst/>
                <a:latin typeface="Arial" charset="0"/>
                <a:sym typeface="Wingdings" pitchFamily="2" charset="2"/>
              </a:rPr>
              <a:t></a:t>
            </a:r>
            <a:endParaRPr kumimoji="0" lang="he-IL" sz="1800" b="1" i="0" u="none" strike="noStrike" cap="none" normalizeH="0" baseline="0" dirty="0" smtClean="0">
              <a:ln>
                <a:noFill/>
              </a:ln>
              <a:solidFill>
                <a:schemeClr val="bg2"/>
              </a:solidFill>
              <a:effectLst/>
              <a:latin typeface="Arial" charset="0"/>
            </a:endParaRPr>
          </a:p>
        </p:txBody>
      </p:sp>
      <p:sp>
        <p:nvSpPr>
          <p:cNvPr id="37" name="מסגרת משופעת 36"/>
          <p:cNvSpPr/>
          <p:nvPr/>
        </p:nvSpPr>
        <p:spPr bwMode="auto">
          <a:xfrm>
            <a:off x="3563888"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38" name="מסגרת משופעת 37"/>
          <p:cNvSpPr/>
          <p:nvPr/>
        </p:nvSpPr>
        <p:spPr bwMode="auto">
          <a:xfrm>
            <a:off x="4211960"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1</a:t>
            </a:r>
            <a:endParaRPr kumimoji="0" lang="he-IL" sz="1800" b="1" i="0" u="none" strike="noStrike" cap="none" normalizeH="0" baseline="0" dirty="0" smtClean="0">
              <a:ln>
                <a:noFill/>
              </a:ln>
              <a:solidFill>
                <a:schemeClr val="bg2"/>
              </a:solidFill>
              <a:effectLst/>
              <a:latin typeface="Arial" charset="0"/>
            </a:endParaRPr>
          </a:p>
        </p:txBody>
      </p:sp>
      <p:sp>
        <p:nvSpPr>
          <p:cNvPr id="39" name="מסגרת משופעת 38"/>
          <p:cNvSpPr/>
          <p:nvPr/>
        </p:nvSpPr>
        <p:spPr bwMode="auto">
          <a:xfrm>
            <a:off x="2915816" y="3933056"/>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sym typeface="Wingdings" pitchFamily="2" charset="2"/>
              </a:rPr>
              <a:t></a:t>
            </a:r>
            <a:endParaRPr kumimoji="0" lang="he-IL" sz="1800" b="1" i="0" u="none" strike="noStrike" cap="none" normalizeH="0" baseline="0" dirty="0" smtClean="0">
              <a:ln>
                <a:noFill/>
              </a:ln>
              <a:solidFill>
                <a:srgbClr val="FF0000"/>
              </a:solidFill>
              <a:effectLst/>
              <a:latin typeface="Arial" charset="0"/>
            </a:endParaRPr>
          </a:p>
        </p:txBody>
      </p:sp>
      <p:sp>
        <p:nvSpPr>
          <p:cNvPr id="40" name="מסגרת משופעת 39"/>
          <p:cNvSpPr/>
          <p:nvPr/>
        </p:nvSpPr>
        <p:spPr bwMode="auto">
          <a:xfrm>
            <a:off x="3563888" y="60659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4</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1" name="מסגרת משופעת 40"/>
          <p:cNvSpPr/>
          <p:nvPr/>
        </p:nvSpPr>
        <p:spPr bwMode="auto">
          <a:xfrm>
            <a:off x="4860032" y="60659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tx2">
                    <a:lumMod val="50000"/>
                  </a:schemeClr>
                </a:solidFill>
                <a:effectLst/>
                <a:latin typeface="Arial" charset="0"/>
              </a:rPr>
              <a:t>6</a:t>
            </a:r>
            <a:endParaRPr kumimoji="0" lang="he-IL" sz="1800" b="1" i="0" u="none" strike="noStrike" cap="none" normalizeH="0" baseline="0" dirty="0" smtClean="0">
              <a:ln>
                <a:noFill/>
              </a:ln>
              <a:solidFill>
                <a:schemeClr val="tx2">
                  <a:lumMod val="50000"/>
                </a:schemeClr>
              </a:solidFill>
              <a:effectLst/>
              <a:latin typeface="Arial" charset="0"/>
            </a:endParaRPr>
          </a:p>
        </p:txBody>
      </p:sp>
      <p:sp>
        <p:nvSpPr>
          <p:cNvPr id="42" name="מסגרת משופעת 41"/>
          <p:cNvSpPr/>
          <p:nvPr/>
        </p:nvSpPr>
        <p:spPr bwMode="auto">
          <a:xfrm>
            <a:off x="2915816" y="60659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sym typeface="Wingdings" pitchFamily="2" charset="2"/>
              </a:rPr>
              <a:t></a:t>
            </a:r>
            <a:endParaRPr kumimoji="0" lang="he-IL" sz="1800" b="1" i="0" u="none" strike="noStrike" cap="none" normalizeH="0" baseline="0" dirty="0" smtClean="0">
              <a:ln>
                <a:noFill/>
              </a:ln>
              <a:solidFill>
                <a:srgbClr val="FF0000"/>
              </a:solidFill>
              <a:effectLst/>
              <a:latin typeface="Arial" charset="0"/>
            </a:endParaRPr>
          </a:p>
        </p:txBody>
      </p:sp>
      <p:sp>
        <p:nvSpPr>
          <p:cNvPr id="43" name="מסגרת משופעת 42"/>
          <p:cNvSpPr/>
          <p:nvPr/>
        </p:nvSpPr>
        <p:spPr bwMode="auto">
          <a:xfrm>
            <a:off x="4211960" y="6065912"/>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chemeClr val="bg2"/>
                </a:solidFill>
                <a:effectLst/>
                <a:latin typeface="Arial" charset="0"/>
                <a:sym typeface="Wingdings" pitchFamily="2" charset="2"/>
              </a:rPr>
              <a:t></a:t>
            </a:r>
            <a:endParaRPr kumimoji="0" lang="he-IL" sz="1800" b="1" i="0" u="none" strike="noStrike" cap="none" normalizeH="0" baseline="0" dirty="0" smtClean="0">
              <a:ln>
                <a:noFill/>
              </a:ln>
              <a:solidFill>
                <a:schemeClr val="bg2"/>
              </a:solidFill>
              <a:effectLst/>
              <a:latin typeface="Arial" charset="0"/>
            </a:endParaRPr>
          </a:p>
        </p:txBody>
      </p:sp>
      <p:sp>
        <p:nvSpPr>
          <p:cNvPr id="44" name="שווה 43"/>
          <p:cNvSpPr/>
          <p:nvPr/>
        </p:nvSpPr>
        <p:spPr bwMode="auto">
          <a:xfrm rot="5400000">
            <a:off x="7020272" y="4941168"/>
            <a:ext cx="648072" cy="648072"/>
          </a:xfrm>
          <a:prstGeom prst="mathEqual">
            <a:avLst/>
          </a:prstGeom>
          <a:solidFill>
            <a:schemeClr val="bg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45" name="מסגרת משופעת 44"/>
          <p:cNvSpPr/>
          <p:nvPr/>
        </p:nvSpPr>
        <p:spPr bwMode="auto">
          <a:xfrm>
            <a:off x="6300192" y="55892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rPr>
              <a:t>2</a:t>
            </a:r>
            <a:endParaRPr kumimoji="0" lang="he-IL" sz="1800" b="1" i="0" u="none" strike="noStrike" cap="none" normalizeH="0" baseline="0" dirty="0" smtClean="0">
              <a:ln>
                <a:noFill/>
              </a:ln>
              <a:solidFill>
                <a:srgbClr val="FF0000"/>
              </a:solidFill>
              <a:effectLst/>
              <a:latin typeface="Arial" charset="0"/>
            </a:endParaRPr>
          </a:p>
        </p:txBody>
      </p:sp>
      <p:sp>
        <p:nvSpPr>
          <p:cNvPr id="47" name="מסגרת משופעת 46"/>
          <p:cNvSpPr/>
          <p:nvPr/>
        </p:nvSpPr>
        <p:spPr bwMode="auto">
          <a:xfrm>
            <a:off x="7668344" y="558924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2</a:t>
            </a:r>
            <a:endParaRPr kumimoji="0" lang="he-IL" sz="1800" b="1" i="0" u="none" strike="noStrike" cap="none" normalizeH="0" baseline="0" dirty="0" smtClean="0">
              <a:ln>
                <a:noFill/>
              </a:ln>
              <a:solidFill>
                <a:schemeClr val="bg2"/>
              </a:solidFill>
              <a:effectLst/>
              <a:latin typeface="Arial" charset="0"/>
            </a:endParaRPr>
          </a:p>
        </p:txBody>
      </p:sp>
      <p:sp>
        <p:nvSpPr>
          <p:cNvPr id="48" name="מסגרת משופעת 47"/>
          <p:cNvSpPr/>
          <p:nvPr/>
        </p:nvSpPr>
        <p:spPr bwMode="auto">
          <a:xfrm>
            <a:off x="2915816" y="5229200"/>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12</a:t>
            </a:r>
            <a:endParaRPr kumimoji="0" lang="he-IL" sz="1800" b="1" i="0" u="none" strike="noStrike" cap="none" normalizeH="0" baseline="0" dirty="0" smtClean="0">
              <a:ln>
                <a:noFill/>
              </a:ln>
              <a:solidFill>
                <a:srgbClr val="FF0000"/>
              </a:solidFill>
              <a:effectLst/>
              <a:latin typeface="Arial" charset="0"/>
            </a:endParaRPr>
          </a:p>
        </p:txBody>
      </p:sp>
      <p:sp>
        <p:nvSpPr>
          <p:cNvPr id="49" name="שווה 48"/>
          <p:cNvSpPr/>
          <p:nvPr/>
        </p:nvSpPr>
        <p:spPr bwMode="auto">
          <a:xfrm rot="5400000">
            <a:off x="3023828" y="4689140"/>
            <a:ext cx="432048" cy="504056"/>
          </a:xfrm>
          <a:prstGeom prst="mathEqual">
            <a:avLst/>
          </a:prstGeom>
          <a:solidFill>
            <a:schemeClr val="bg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endParaRPr>
          </a:p>
        </p:txBody>
      </p:sp>
      <p:sp>
        <p:nvSpPr>
          <p:cNvPr id="50" name="מלבן 49"/>
          <p:cNvSpPr/>
          <p:nvPr/>
        </p:nvSpPr>
        <p:spPr>
          <a:xfrm>
            <a:off x="6804248" y="5733256"/>
            <a:ext cx="1008112"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OR</a:t>
            </a:r>
            <a:endParaRPr lang="he-IL"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8</a:t>
            </a:fld>
            <a:endParaRPr lang="en-US"/>
          </a:p>
        </p:txBody>
      </p:sp>
      <p:pic>
        <p:nvPicPr>
          <p:cNvPr id="18434" name="Picture 2" descr="http://rummyz.files.wordpress.com/2008/08/rummikub.gif?w=200&amp;h=38"/>
          <p:cNvPicPr>
            <a:picLocks noChangeAspect="1" noChangeArrowheads="1"/>
          </p:cNvPicPr>
          <p:nvPr/>
        </p:nvPicPr>
        <p:blipFill>
          <a:blip r:embed="rId2"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8"/>
            <a:ext cx="6480720" cy="6740307"/>
          </a:xfrm>
          <a:prstGeom prst="rect">
            <a:avLst/>
          </a:prstGeom>
          <a:noFill/>
        </p:spPr>
        <p:txBody>
          <a:bodyPr wrap="square" rtlCol="1">
            <a:spAutoFit/>
          </a:bodyPr>
          <a:lstStyle/>
          <a:p>
            <a:pPr algn="r" rtl="1">
              <a:buFont typeface="Arial" pitchFamily="34" charset="0"/>
              <a:buChar char="•"/>
            </a:pPr>
            <a:r>
              <a:rPr lang="he-IL" sz="2400" b="1" u="sng" dirty="0" smtClean="0">
                <a:solidFill>
                  <a:schemeClr val="accent5">
                    <a:lumMod val="75000"/>
                  </a:schemeClr>
                </a:solidFill>
                <a:effectLst>
                  <a:outerShdw blurRad="38100" dist="38100" dir="2700000" algn="tl">
                    <a:srgbClr val="000000">
                      <a:alpha val="43137"/>
                    </a:srgbClr>
                  </a:outerShdw>
                </a:effectLst>
              </a:rPr>
              <a:t>פעולות אפשריות של שחקן</a:t>
            </a:r>
            <a:r>
              <a:rPr lang="he-IL" sz="2400" dirty="0" smtClean="0">
                <a:solidFill>
                  <a:schemeClr val="accent5">
                    <a:lumMod val="75000"/>
                  </a:schemeClr>
                </a:solidFill>
              </a:rPr>
              <a:t>- </a:t>
            </a:r>
            <a:r>
              <a:rPr lang="he-IL" sz="2400" dirty="0" err="1" smtClean="0">
                <a:solidFill>
                  <a:schemeClr val="accent5">
                    <a:lumMod val="75000"/>
                  </a:schemeClr>
                </a:solidFill>
              </a:rPr>
              <a:t>שחקן</a:t>
            </a:r>
            <a:r>
              <a:rPr lang="he-IL" sz="2400" dirty="0" smtClean="0">
                <a:solidFill>
                  <a:schemeClr val="accent5">
                    <a:lumMod val="75000"/>
                  </a:schemeClr>
                </a:solidFill>
              </a:rPr>
              <a:t> יכול לעשות אחד מהדברים הבאים בתורו:</a:t>
            </a:r>
          </a:p>
          <a:p>
            <a:pPr algn="r" rtl="1">
              <a:buFont typeface="Arial" pitchFamily="34" charset="0"/>
              <a:buChar char="•"/>
            </a:pPr>
            <a:r>
              <a:rPr lang="he-IL" sz="2400" dirty="0" smtClean="0">
                <a:solidFill>
                  <a:schemeClr val="accent5">
                    <a:lumMod val="75000"/>
                  </a:schemeClr>
                </a:solidFill>
              </a:rPr>
              <a:t>1. להוריד סטים של אבנים שנמצאים על לוחו.</a:t>
            </a:r>
          </a:p>
          <a:p>
            <a:pPr algn="r" rtl="1">
              <a:buFont typeface="Arial" pitchFamily="34" charset="0"/>
              <a:buChar char="•"/>
            </a:pPr>
            <a:r>
              <a:rPr lang="he-IL" sz="2400" dirty="0" smtClean="0">
                <a:solidFill>
                  <a:schemeClr val="accent5">
                    <a:lumMod val="75000"/>
                  </a:schemeClr>
                </a:solidFill>
              </a:rPr>
              <a:t>2.</a:t>
            </a:r>
            <a:r>
              <a:rPr lang="en-US" sz="2400" dirty="0" smtClean="0">
                <a:solidFill>
                  <a:schemeClr val="accent5">
                    <a:lumMod val="75000"/>
                  </a:schemeClr>
                </a:solidFill>
              </a:rPr>
              <a:t> </a:t>
            </a:r>
            <a:r>
              <a:rPr lang="he-IL" sz="2400" dirty="0" smtClean="0">
                <a:solidFill>
                  <a:schemeClr val="accent5">
                    <a:lumMod val="75000"/>
                  </a:schemeClr>
                </a:solidFill>
              </a:rPr>
              <a:t>לבצע מניפולציות על השולחן.</a:t>
            </a:r>
          </a:p>
          <a:p>
            <a:pPr algn="r" rtl="1">
              <a:buFont typeface="Arial" pitchFamily="34" charset="0"/>
              <a:buChar char="•"/>
            </a:pPr>
            <a:r>
              <a:rPr lang="he-IL" sz="2400" dirty="0" smtClean="0">
                <a:solidFill>
                  <a:schemeClr val="accent5">
                    <a:lumMod val="75000"/>
                  </a:schemeClr>
                </a:solidFill>
              </a:rPr>
              <a:t>3. במידה ולא יכול אף אחד מהקודמים, לקחת אבן מהקופה.  </a:t>
            </a:r>
          </a:p>
          <a:p>
            <a:pPr algn="r" rtl="1"/>
            <a:endParaRPr lang="en-US" sz="2400" dirty="0" smtClean="0">
              <a:solidFill>
                <a:schemeClr val="accent5">
                  <a:lumMod val="75000"/>
                </a:schemeClr>
              </a:solidFill>
            </a:endParaRPr>
          </a:p>
          <a:p>
            <a:pPr algn="r" rtl="1">
              <a:buFont typeface="Arial" pitchFamily="34" charset="0"/>
              <a:buChar char="•"/>
            </a:pPr>
            <a:r>
              <a:rPr lang="he-IL" sz="2400" b="1" u="sng" dirty="0" smtClean="0">
                <a:solidFill>
                  <a:schemeClr val="accent5">
                    <a:lumMod val="75000"/>
                  </a:schemeClr>
                </a:solidFill>
                <a:effectLst>
                  <a:outerShdw blurRad="38100" dist="38100" dir="2700000" algn="tl">
                    <a:srgbClr val="000000">
                      <a:alpha val="43137"/>
                    </a:srgbClr>
                  </a:outerShdw>
                </a:effectLst>
              </a:rPr>
              <a:t>מניפולציות</a:t>
            </a:r>
            <a:r>
              <a:rPr lang="he-IL" sz="2400" dirty="0" smtClean="0">
                <a:solidFill>
                  <a:schemeClr val="accent5">
                    <a:lumMod val="75000"/>
                  </a:schemeClr>
                </a:solidFill>
              </a:rPr>
              <a:t>- כדי ששחקן יוכל לבצע מניפולציה עליו לצבור סך נקודות שגדול מ-30. דבר זה ייעשה ע"י הורדת סטים כאשר סכימת הנקודות היא בהתאם לערכים המספריים. </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60648"/>
            <a:ext cx="6477000" cy="1143000"/>
          </a:xfrm>
        </p:spPr>
        <p:txBody>
          <a:bodyPr/>
          <a:lstStyle/>
          <a:p>
            <a:r>
              <a:rPr lang="en-US" b="1" dirty="0" smtClean="0">
                <a:solidFill>
                  <a:srgbClr val="FF0000"/>
                </a:solidFill>
                <a:effectLst>
                  <a:outerShdw blurRad="38100" dist="38100" dir="2700000" algn="tl">
                    <a:srgbClr val="000000">
                      <a:alpha val="43137"/>
                    </a:srgbClr>
                  </a:outerShdw>
                </a:effectLst>
              </a:rPr>
              <a:t>RUMMIKUB</a:t>
            </a:r>
            <a:endParaRPr lang="he-IL" b="1" dirty="0">
              <a:solidFill>
                <a:srgbClr val="FF000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2555776" y="1484784"/>
            <a:ext cx="6347048" cy="1008112"/>
          </a:xfrm>
        </p:spPr>
        <p:txBody>
          <a:bodyPr/>
          <a:lstStyle/>
          <a:p>
            <a:pPr>
              <a:buNone/>
            </a:pPr>
            <a:r>
              <a:rPr lang="he-IL" sz="5400" b="1" u="sng" dirty="0" smtClean="0">
                <a:solidFill>
                  <a:schemeClr val="bg2">
                    <a:lumMod val="65000"/>
                    <a:lumOff val="35000"/>
                  </a:schemeClr>
                </a:solidFill>
                <a:effectLst>
                  <a:outerShdw blurRad="38100" dist="38100" dir="2700000" algn="tl">
                    <a:srgbClr val="000000">
                      <a:alpha val="43137"/>
                    </a:srgbClr>
                  </a:outerShdw>
                </a:effectLst>
              </a:rPr>
              <a:t>חוקי המשחק-המשך</a:t>
            </a:r>
            <a:endParaRPr lang="he-IL" sz="5400" b="1" u="sng" dirty="0">
              <a:solidFill>
                <a:schemeClr val="bg2">
                  <a:lumMod val="65000"/>
                  <a:lumOff val="35000"/>
                </a:schemeClr>
              </a:solidFill>
              <a:effectLst>
                <a:outerShdw blurRad="38100" dist="38100" dir="2700000" algn="tl">
                  <a:srgbClr val="000000">
                    <a:alpha val="43137"/>
                  </a:srgbClr>
                </a:outerShdw>
              </a:effectLst>
            </a:endParaRPr>
          </a:p>
        </p:txBody>
      </p:sp>
      <p:sp>
        <p:nvSpPr>
          <p:cNvPr id="4" name="מציין מיקום של תאריך 3"/>
          <p:cNvSpPr>
            <a:spLocks noGrp="1"/>
          </p:cNvSpPr>
          <p:nvPr>
            <p:ph type="dt" sz="half" idx="10"/>
          </p:nvPr>
        </p:nvSpPr>
        <p:spPr/>
        <p:txBody>
          <a:bodyPr/>
          <a:lstStyle/>
          <a:p>
            <a:fld id="{C8326A82-E1A3-4EC4-A575-716345C1D824}" type="datetime1">
              <a:rPr lang="en-US" smtClean="0"/>
              <a:pPr/>
              <a:t>10/5/2010</a:t>
            </a:fld>
            <a:endParaRPr lang="en-US"/>
          </a:p>
        </p:txBody>
      </p:sp>
      <p:sp>
        <p:nvSpPr>
          <p:cNvPr id="6" name="מציין מיקום של מספר שקופית 5"/>
          <p:cNvSpPr>
            <a:spLocks noGrp="1"/>
          </p:cNvSpPr>
          <p:nvPr>
            <p:ph type="sldNum" sz="quarter" idx="12"/>
          </p:nvPr>
        </p:nvSpPr>
        <p:spPr/>
        <p:txBody>
          <a:bodyPr/>
          <a:lstStyle/>
          <a:p>
            <a:fld id="{82A3C291-45F1-4105-9B6E-3F0CD5A63AE7}" type="slidenum">
              <a:rPr lang="en-US" smtClean="0"/>
              <a:pPr/>
              <a:t>9</a:t>
            </a:fld>
            <a:endParaRPr lang="en-US"/>
          </a:p>
        </p:txBody>
      </p:sp>
      <p:pic>
        <p:nvPicPr>
          <p:cNvPr id="18434" name="Picture 2" descr="http://rummyz.files.wordpress.com/2008/08/rummikub.gif?w=200&amp;h=38"/>
          <p:cNvPicPr>
            <a:picLocks noChangeAspect="1" noChangeArrowheads="1"/>
          </p:cNvPicPr>
          <p:nvPr/>
        </p:nvPicPr>
        <p:blipFill>
          <a:blip r:embed="rId3" cstate="print"/>
          <a:srcRect/>
          <a:stretch>
            <a:fillRect/>
          </a:stretch>
        </p:blipFill>
        <p:spPr bwMode="auto">
          <a:xfrm>
            <a:off x="971600" y="548680"/>
            <a:ext cx="3410905" cy="648072"/>
          </a:xfrm>
          <a:prstGeom prst="rect">
            <a:avLst/>
          </a:prstGeom>
        </p:spPr>
      </p:pic>
      <p:sp>
        <p:nvSpPr>
          <p:cNvPr id="7" name="TextBox 6"/>
          <p:cNvSpPr txBox="1"/>
          <p:nvPr/>
        </p:nvSpPr>
        <p:spPr>
          <a:xfrm>
            <a:off x="2123728" y="2420889"/>
            <a:ext cx="6480720" cy="6370975"/>
          </a:xfrm>
          <a:prstGeom prst="rect">
            <a:avLst/>
          </a:prstGeom>
          <a:noFill/>
        </p:spPr>
        <p:txBody>
          <a:bodyPr wrap="square" rtlCol="1">
            <a:spAutoFit/>
          </a:bodyPr>
          <a:lstStyle/>
          <a:p>
            <a:pPr algn="r" rtl="1">
              <a:buFont typeface="Arial" pitchFamily="34" charset="0"/>
              <a:buChar char="•"/>
            </a:pPr>
            <a:r>
              <a:rPr lang="he-IL" sz="2400" dirty="0" smtClean="0">
                <a:solidFill>
                  <a:schemeClr val="accent5">
                    <a:lumMod val="75000"/>
                  </a:schemeClr>
                </a:solidFill>
              </a:rPr>
              <a:t>לדוגמא, כאשר שחקן מוריד את הרצף הבא:</a:t>
            </a:r>
          </a:p>
          <a:p>
            <a:pPr algn="r" rtl="1"/>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en-US" sz="2400" dirty="0" smtClean="0">
              <a:solidFill>
                <a:schemeClr val="accent5">
                  <a:lumMod val="75000"/>
                </a:schemeClr>
              </a:solidFill>
            </a:endParaRPr>
          </a:p>
          <a:p>
            <a:pPr algn="r" rtl="1">
              <a:buFont typeface="Arial" pitchFamily="34" charset="0"/>
              <a:buChar char="•"/>
            </a:pPr>
            <a:r>
              <a:rPr lang="he-IL" sz="2400" dirty="0">
                <a:solidFill>
                  <a:schemeClr val="accent5">
                    <a:lumMod val="75000"/>
                  </a:schemeClr>
                </a:solidFill>
              </a:rPr>
              <a:t> </a:t>
            </a:r>
            <a:r>
              <a:rPr lang="he-IL" sz="2400" dirty="0" smtClean="0">
                <a:solidFill>
                  <a:schemeClr val="accent5">
                    <a:lumMod val="75000"/>
                  </a:schemeClr>
                </a:solidFill>
              </a:rPr>
              <a:t>הוא זוכה ב- 2+3+4+5=14 נקודות, אך זה</a:t>
            </a:r>
            <a:r>
              <a:rPr lang="en-US" sz="2400" dirty="0" smtClean="0">
                <a:solidFill>
                  <a:schemeClr val="accent5">
                    <a:lumMod val="75000"/>
                  </a:schemeClr>
                </a:solidFill>
              </a:rPr>
              <a:t> </a:t>
            </a:r>
            <a:r>
              <a:rPr lang="he-IL" sz="2400" dirty="0" smtClean="0">
                <a:solidFill>
                  <a:schemeClr val="accent5">
                    <a:lumMod val="75000"/>
                  </a:schemeClr>
                </a:solidFill>
              </a:rPr>
              <a:t> לא מספיק בשביל לבצע מניפולציה.</a:t>
            </a:r>
          </a:p>
          <a:p>
            <a:pPr algn="r" rtl="1">
              <a:buFont typeface="Arial" pitchFamily="34" charset="0"/>
              <a:buChar char="•"/>
            </a:pP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כאן הוא כבר זוכה ב-11+12+13+14=50 נקודות וזה מספיק בשביל להתחיל לבצע מניפולציות.</a:t>
            </a:r>
          </a:p>
          <a:p>
            <a:pPr algn="r" rtl="1">
              <a:buFont typeface="Arial" pitchFamily="34" charset="0"/>
              <a:buChar char="•"/>
            </a:pPr>
            <a:r>
              <a:rPr lang="he-IL" sz="2400" dirty="0" smtClean="0">
                <a:solidFill>
                  <a:schemeClr val="accent5">
                    <a:lumMod val="75000"/>
                  </a:schemeClr>
                </a:solidFill>
              </a:rPr>
              <a:t>(</a:t>
            </a:r>
            <a:r>
              <a:rPr lang="he-IL" sz="2400" b="1" u="sng" dirty="0" smtClean="0">
                <a:solidFill>
                  <a:schemeClr val="accent5">
                    <a:lumMod val="75000"/>
                  </a:schemeClr>
                </a:solidFill>
              </a:rPr>
              <a:t>הערה:</a:t>
            </a:r>
            <a:r>
              <a:rPr lang="he-IL" sz="2400" dirty="0" smtClean="0">
                <a:solidFill>
                  <a:schemeClr val="accent5">
                    <a:lumMod val="75000"/>
                  </a:schemeClr>
                </a:solidFill>
              </a:rPr>
              <a:t> 1 שבא אחרי 13 נחשב ל-14</a:t>
            </a:r>
            <a:r>
              <a:rPr lang="he-IL" sz="2400" dirty="0">
                <a:solidFill>
                  <a:schemeClr val="accent5">
                    <a:lumMod val="75000"/>
                  </a:schemeClr>
                </a:solidFill>
              </a:rPr>
              <a:t> </a:t>
            </a:r>
            <a:r>
              <a:rPr lang="he-IL" sz="2400" dirty="0" smtClean="0">
                <a:solidFill>
                  <a:schemeClr val="accent5">
                    <a:lumMod val="75000"/>
                  </a:schemeClr>
                </a:solidFill>
              </a:rPr>
              <a:t>בסכימה)</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he-IL" sz="2400" dirty="0" smtClean="0">
                <a:solidFill>
                  <a:schemeClr val="accent5">
                    <a:lumMod val="75000"/>
                  </a:schemeClr>
                </a:solidFill>
              </a:rPr>
              <a:t>            </a:t>
            </a:r>
          </a:p>
          <a:p>
            <a:pPr algn="r" rtl="1">
              <a:buFont typeface="Arial" pitchFamily="34" charset="0"/>
              <a:buChar char="•"/>
            </a:pPr>
            <a:endParaRPr lang="he-IL" sz="2400" dirty="0" smtClean="0">
              <a:solidFill>
                <a:schemeClr val="accent5">
                  <a:lumMod val="75000"/>
                </a:schemeClr>
              </a:solidFill>
            </a:endParaRPr>
          </a:p>
        </p:txBody>
      </p:sp>
      <p:sp>
        <p:nvSpPr>
          <p:cNvPr id="8" name="מסגרת משופעת 7"/>
          <p:cNvSpPr/>
          <p:nvPr/>
        </p:nvSpPr>
        <p:spPr bwMode="auto">
          <a:xfrm>
            <a:off x="5940152" y="29249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Arial" charset="0"/>
              </a:rPr>
              <a:t> 2</a:t>
            </a:r>
            <a:endParaRPr kumimoji="0" lang="he-IL" sz="1800" b="1" i="0" u="none" strike="noStrike" cap="none" normalizeH="0" baseline="0" dirty="0" smtClean="0">
              <a:ln>
                <a:noFill/>
              </a:ln>
              <a:solidFill>
                <a:srgbClr val="00B0F0"/>
              </a:solidFill>
              <a:effectLst/>
              <a:latin typeface="Arial" charset="0"/>
            </a:endParaRPr>
          </a:p>
        </p:txBody>
      </p:sp>
      <p:sp>
        <p:nvSpPr>
          <p:cNvPr id="9" name="מסגרת משופעת 8"/>
          <p:cNvSpPr/>
          <p:nvPr/>
        </p:nvSpPr>
        <p:spPr bwMode="auto">
          <a:xfrm>
            <a:off x="6588224" y="29249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3</a:t>
            </a:r>
            <a:endParaRPr kumimoji="0" lang="he-IL" sz="1800" b="1" i="0" u="none" strike="noStrike" cap="none" normalizeH="0" baseline="0" dirty="0" smtClean="0">
              <a:ln>
                <a:noFill/>
              </a:ln>
              <a:solidFill>
                <a:srgbClr val="00B0F0"/>
              </a:solidFill>
              <a:effectLst/>
              <a:latin typeface="Arial" charset="0"/>
            </a:endParaRPr>
          </a:p>
        </p:txBody>
      </p:sp>
      <p:sp>
        <p:nvSpPr>
          <p:cNvPr id="10" name="מסגרת משופעת 9"/>
          <p:cNvSpPr/>
          <p:nvPr/>
        </p:nvSpPr>
        <p:spPr bwMode="auto">
          <a:xfrm>
            <a:off x="7236296" y="29249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4</a:t>
            </a:r>
            <a:endParaRPr kumimoji="0" lang="he-IL" sz="1800" b="1" i="0" u="none" strike="noStrike" cap="none" normalizeH="0" baseline="0" dirty="0" smtClean="0">
              <a:ln>
                <a:noFill/>
              </a:ln>
              <a:solidFill>
                <a:srgbClr val="00B0F0"/>
              </a:solidFill>
              <a:effectLst/>
              <a:latin typeface="Arial" charset="0"/>
            </a:endParaRPr>
          </a:p>
        </p:txBody>
      </p:sp>
      <p:sp>
        <p:nvSpPr>
          <p:cNvPr id="11" name="מסגרת משופעת 10"/>
          <p:cNvSpPr/>
          <p:nvPr/>
        </p:nvSpPr>
        <p:spPr bwMode="auto">
          <a:xfrm>
            <a:off x="7884368" y="29249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rgbClr val="00B0F0"/>
                </a:solidFill>
              </a:rPr>
              <a:t> </a:t>
            </a:r>
            <a:r>
              <a:rPr kumimoji="0" lang="en-US" sz="1800" b="1" i="0" u="none" strike="noStrike" cap="none" normalizeH="0" baseline="0" dirty="0" smtClean="0">
                <a:ln>
                  <a:noFill/>
                </a:ln>
                <a:solidFill>
                  <a:srgbClr val="00B0F0"/>
                </a:solidFill>
                <a:effectLst/>
                <a:latin typeface="Arial" charset="0"/>
              </a:rPr>
              <a:t> 5</a:t>
            </a:r>
            <a:endParaRPr kumimoji="0" lang="he-IL" sz="1800" b="1" i="0" u="none" strike="noStrike" cap="none" normalizeH="0" baseline="0" dirty="0" smtClean="0">
              <a:ln>
                <a:noFill/>
              </a:ln>
              <a:solidFill>
                <a:srgbClr val="00B0F0"/>
              </a:solidFill>
              <a:effectLst/>
              <a:latin typeface="Arial" charset="0"/>
            </a:endParaRPr>
          </a:p>
        </p:txBody>
      </p:sp>
      <p:sp>
        <p:nvSpPr>
          <p:cNvPr id="12" name="מסגרת משופעת 11"/>
          <p:cNvSpPr/>
          <p:nvPr/>
        </p:nvSpPr>
        <p:spPr bwMode="auto">
          <a:xfrm>
            <a:off x="5724128" y="47251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11</a:t>
            </a:r>
            <a:endParaRPr kumimoji="0" lang="he-IL" sz="1800" b="1" i="0" u="none" strike="noStrike" cap="none" normalizeH="0" baseline="0" dirty="0" smtClean="0">
              <a:ln>
                <a:noFill/>
              </a:ln>
              <a:solidFill>
                <a:schemeClr val="bg2"/>
              </a:solidFill>
              <a:effectLst/>
              <a:latin typeface="Arial" charset="0"/>
            </a:endParaRPr>
          </a:p>
        </p:txBody>
      </p:sp>
      <p:sp>
        <p:nvSpPr>
          <p:cNvPr id="13" name="מסגרת משופעת 12"/>
          <p:cNvSpPr/>
          <p:nvPr/>
        </p:nvSpPr>
        <p:spPr bwMode="auto">
          <a:xfrm>
            <a:off x="7020272" y="47251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13</a:t>
            </a:r>
            <a:endParaRPr kumimoji="0" lang="he-IL" sz="1800" b="1" i="0" u="none" strike="noStrike" cap="none" normalizeH="0" baseline="0" dirty="0" smtClean="0">
              <a:ln>
                <a:noFill/>
              </a:ln>
              <a:solidFill>
                <a:schemeClr val="bg2"/>
              </a:solidFill>
              <a:effectLst/>
              <a:latin typeface="Arial" charset="0"/>
            </a:endParaRPr>
          </a:p>
        </p:txBody>
      </p:sp>
      <p:sp>
        <p:nvSpPr>
          <p:cNvPr id="14" name="מסגרת משופעת 13"/>
          <p:cNvSpPr/>
          <p:nvPr/>
        </p:nvSpPr>
        <p:spPr bwMode="auto">
          <a:xfrm>
            <a:off x="7668344" y="47251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1</a:t>
            </a:r>
            <a:endParaRPr kumimoji="0" lang="he-IL" sz="1800" b="1" i="0" u="none" strike="noStrike" cap="none" normalizeH="0" baseline="0" dirty="0" smtClean="0">
              <a:ln>
                <a:noFill/>
              </a:ln>
              <a:solidFill>
                <a:schemeClr val="bg2"/>
              </a:solidFill>
              <a:effectLst/>
              <a:latin typeface="Arial" charset="0"/>
            </a:endParaRPr>
          </a:p>
        </p:txBody>
      </p:sp>
      <p:sp>
        <p:nvSpPr>
          <p:cNvPr id="15" name="מסגרת משופעת 14"/>
          <p:cNvSpPr/>
          <p:nvPr/>
        </p:nvSpPr>
        <p:spPr bwMode="auto">
          <a:xfrm>
            <a:off x="6372200" y="4725144"/>
            <a:ext cx="648072" cy="792088"/>
          </a:xfrm>
          <a:prstGeom prst="bevel">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 </a:t>
            </a:r>
            <a:r>
              <a:rPr kumimoji="0" lang="en-US" sz="1800" b="1" i="0" u="none" strike="noStrike" cap="none" normalizeH="0" baseline="0" dirty="0" smtClean="0">
                <a:ln>
                  <a:noFill/>
                </a:ln>
                <a:solidFill>
                  <a:srgbClr val="FF0000"/>
                </a:solidFill>
                <a:effectLst/>
                <a:latin typeface="Arial" charset="0"/>
                <a:sym typeface="Wingdings" pitchFamily="2" charset="2"/>
              </a:rPr>
              <a:t></a:t>
            </a:r>
            <a:endParaRPr kumimoji="0" lang="he-IL" sz="1800" b="1" i="0" u="none" strike="noStrike" cap="none" normalizeH="0" baseline="0" dirty="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bstract1">
  <a:themeElements>
    <a:clrScheme name="נייר">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ערכת נושא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ערכת נושא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רכת נושא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רכת נושא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רכת נושא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רכת נושא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רכת נושא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רכת נושא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רכת נושא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רכת נושא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רכת נושא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רכת נושא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רכת נושא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1839</Words>
  <Application>Microsoft Office PowerPoint</Application>
  <PresentationFormat>‫הצגה על המסך (4:3)</PresentationFormat>
  <Paragraphs>620</Paragraphs>
  <Slides>32</Slides>
  <Notes>24</Notes>
  <HiddenSlides>0</HiddenSlides>
  <MMClips>0</MMClips>
  <ScaleCrop>false</ScaleCrop>
  <HeadingPairs>
    <vt:vector size="4" baseType="variant">
      <vt:variant>
        <vt:lpstr>ערכת נושא</vt:lpstr>
      </vt:variant>
      <vt:variant>
        <vt:i4>2</vt:i4>
      </vt:variant>
      <vt:variant>
        <vt:lpstr>כותרות שקופיות</vt:lpstr>
      </vt:variant>
      <vt:variant>
        <vt:i4>32</vt:i4>
      </vt:variant>
    </vt:vector>
  </HeadingPairs>
  <TitlesOfParts>
    <vt:vector size="34" baseType="lpstr">
      <vt:lpstr>Abstract1</vt:lpstr>
      <vt:lpstr>Custom Design</vt:lpstr>
      <vt:lpstr>הצעת פרויקט גמר C#</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RUMMIKUB</vt:lpstr>
      <vt:lpstr>המשך ההצעה בקובץ  המשך הצעה.pptx</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הצעת פרויקט גמר C#</dc:title>
  <dc:creator>user</dc:creator>
  <cp:lastModifiedBy>65-15</cp:lastModifiedBy>
  <cp:revision>62</cp:revision>
  <dcterms:created xsi:type="dcterms:W3CDTF">2010-09-22T05:02:35Z</dcterms:created>
  <dcterms:modified xsi:type="dcterms:W3CDTF">2010-10-05T07:13:40Z</dcterms:modified>
</cp:coreProperties>
</file>