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0" r:id="rId3"/>
    <p:sldId id="261" r:id="rId4"/>
    <p:sldId id="262" r:id="rId5"/>
    <p:sldId id="264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BBE0E3"/>
    <a:srgbClr val="DDDDDD"/>
    <a:srgbClr val="FFFF99"/>
    <a:srgbClr val="C0C0C0"/>
    <a:srgbClr val="669999"/>
    <a:srgbClr val="6666CC"/>
    <a:srgbClr val="797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110" d="100"/>
          <a:sy n="110" d="100"/>
        </p:scale>
        <p:origin x="1574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F15A453-9764-4398-B476-11A28C973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718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41ECF4-ACB0-4C63-AF56-207093CEBEF9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345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41ECF4-ACB0-4C63-AF56-207093CEBEF9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694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41ECF4-ACB0-4C63-AF56-207093CEBEF9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141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41ECF4-ACB0-4C63-AF56-207093CEBEF9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91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41ECF4-ACB0-4C63-AF56-207093CEBEF9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194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ABE79-287A-4CDA-AD7A-5C8F66554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88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044D2-2AD0-4C4C-8ACC-6379C013B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30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8A7B6-4DF2-445D-8A07-D744C52C3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579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BA02A-4092-4C5B-876B-FE8AF603D7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18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B1E22-8DB6-479C-BD56-F2D1C3381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0FE28-714C-40FC-8E8F-98D18FBE5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88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8A78D-DEC9-41D7-85C7-4AA59329A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D8A10-6193-45E9-AB91-D41EC712FD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0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0F19B-3031-41D6-8513-9A697DB19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03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6DACC-6DC1-45BB-A12B-C5A091C4F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0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DFC0B-C681-4022-AD9B-43C71C4B7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21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44E9987-102B-4D41-8A21-F766A043B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F2BFD3-BC1B-4BF4-A3E9-C36879E1B0D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753394" y="152400"/>
            <a:ext cx="56372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Operating System 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05200" y="1447800"/>
            <a:ext cx="213360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 rtl="1" eaLnBrk="1" hangingPunct="1">
              <a:defRPr/>
            </a:pPr>
            <a:r>
              <a:rPr lang="en-US" alt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Hardware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endParaRPr lang="en-US" altLang="en-US" dirty="0" smtClean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 algn="ctr" rtl="1" eaLnBrk="1" hangingPunct="1">
              <a:defRPr/>
            </a:pPr>
            <a:r>
              <a:rPr lang="he-IL" b="1" dirty="0" smtClean="0">
                <a:solidFill>
                  <a:srgbClr val="000000"/>
                </a:solidFill>
                <a:latin typeface="Helvetica" panose="020B0604020202020204" pitchFamily="34" charset="0"/>
                <a:cs typeface="David" panose="020E0502060401010101" pitchFamily="34" charset="-79"/>
              </a:rPr>
              <a:t>חומרה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13906" y="2133600"/>
            <a:ext cx="2514600" cy="381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Motherboard</a:t>
            </a:r>
            <a:r>
              <a:rPr lang="he-IL" b="1" dirty="0" smtClean="0"/>
              <a:t> </a:t>
            </a:r>
            <a:r>
              <a:rPr lang="en-US" b="1" dirty="0" smtClean="0"/>
              <a:t>– 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לוח אם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1032" name="Picture 8" descr="http://img.zap.co.il/pics/1/8/0/1/35541081c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5" y="3143250"/>
            <a:ext cx="333375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914400" y="2630269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solidFill>
                  <a:srgbClr val="252525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לוח האם הוא המשטח המרכזי עליו מתנהלת פעולתו הפנימית של המחשב. כל רכיב במחשב חייב להיות משובץ בלוח האם או מקושר אל רכיב שמשובץ בו.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0" descr="http://static.ddmcdn.com/gif/computer-memory-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900" y="3897379"/>
            <a:ext cx="2444609" cy="2444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F2BFD3-BC1B-4BF4-A3E9-C36879E1B0D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505200" y="1447800"/>
            <a:ext cx="213360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 rtl="1" eaLnBrk="1" hangingPunct="1">
              <a:defRPr/>
            </a:pPr>
            <a:r>
              <a:rPr lang="en-US" alt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Hardware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endParaRPr lang="en-US" altLang="en-US" dirty="0" smtClean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 algn="ctr" rtl="1" eaLnBrk="1" hangingPunct="1">
              <a:defRPr/>
            </a:pPr>
            <a:r>
              <a:rPr lang="he-IL" b="1" dirty="0" smtClean="0">
                <a:solidFill>
                  <a:srgbClr val="000000"/>
                </a:solidFill>
                <a:latin typeface="Helvetica" panose="020B0604020202020204" pitchFamily="34" charset="0"/>
                <a:cs typeface="David" panose="020E0502060401010101" pitchFamily="34" charset="-79"/>
              </a:rPr>
              <a:t>חומרה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0" y="2831068"/>
            <a:ext cx="5027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DRAM</a:t>
            </a:r>
            <a:r>
              <a:rPr lang="he-IL" dirty="0" smtClean="0"/>
              <a:t> </a:t>
            </a:r>
            <a:r>
              <a:rPr lang="en-US" dirty="0" smtClean="0"/>
              <a:t>– </a:t>
            </a:r>
            <a:r>
              <a:rPr lang="en-US" dirty="0"/>
              <a:t>Dynamic random-access memory </a:t>
            </a:r>
            <a:r>
              <a:rPr lang="en-US" dirty="0" smtClean="0"/>
              <a:t>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3606" y="2297668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זיכרון דינמי משמש כזיכרון הראשי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</a:t>
            </a:r>
            <a:r>
              <a:rPr lang="en-US" dirty="0" smtClean="0">
                <a:latin typeface="David" panose="020E0502060401010101" pitchFamily="34" charset="-79"/>
                <a:cs typeface="David" panose="020E0502060401010101" pitchFamily="34" charset="-79"/>
              </a:rPr>
              <a:t>RAM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) ברוב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המחשבים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האישיים.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58952" y="3368933"/>
            <a:ext cx="522450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222222"/>
                </a:solidFill>
                <a:latin typeface="arial" panose="020B0604020202020204" pitchFamily="34" charset="0"/>
              </a:rPr>
              <a:t>DDRAM</a:t>
            </a:r>
            <a:r>
              <a:rPr lang="en-US" dirty="0" smtClean="0">
                <a:solidFill>
                  <a:srgbClr val="222222"/>
                </a:solidFill>
                <a:latin typeface="arial" panose="020B0604020202020204" pitchFamily="34" charset="0"/>
              </a:rPr>
              <a:t> - Double 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Data Rate Synchronous DRAM</a:t>
            </a:r>
            <a:endParaRPr lang="en-US" dirty="0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1753394" y="152400"/>
            <a:ext cx="56372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Operating System 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9224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F2BFD3-BC1B-4BF4-A3E9-C36879E1B0D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505200" y="1447800"/>
            <a:ext cx="213360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 rtl="1" eaLnBrk="1" hangingPunct="1">
              <a:defRPr/>
            </a:pPr>
            <a:r>
              <a:rPr lang="en-US" alt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Hardware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endParaRPr lang="en-US" altLang="en-US" dirty="0" smtClean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 algn="ctr" rtl="1" eaLnBrk="1" hangingPunct="1">
              <a:defRPr/>
            </a:pPr>
            <a:r>
              <a:rPr lang="he-IL" b="1" dirty="0" smtClean="0">
                <a:solidFill>
                  <a:srgbClr val="000000"/>
                </a:solidFill>
                <a:latin typeface="Helvetica" panose="020B0604020202020204" pitchFamily="34" charset="0"/>
                <a:cs typeface="David" panose="020E0502060401010101" pitchFamily="34" charset="-79"/>
              </a:rPr>
              <a:t>חומרה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0" y="2145268"/>
            <a:ext cx="5027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IDE</a:t>
            </a:r>
            <a:r>
              <a:rPr lang="he-IL" dirty="0" smtClean="0"/>
              <a:t> </a:t>
            </a:r>
            <a:r>
              <a:rPr lang="en-US" dirty="0" smtClean="0"/>
              <a:t>–</a:t>
            </a:r>
            <a:r>
              <a:rPr lang="he-IL" dirty="0" smtClean="0"/>
              <a:t> </a:t>
            </a:r>
            <a:r>
              <a:rPr lang="en-US" dirty="0" smtClean="0"/>
              <a:t> </a:t>
            </a:r>
            <a:r>
              <a:rPr lang="en-US" dirty="0"/>
              <a:t>Integrated Drive Electronics </a:t>
            </a:r>
            <a:r>
              <a:rPr lang="en-US" dirty="0" smtClean="0"/>
              <a:t>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2647188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הוא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תקן של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חיבור כוננים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למחשב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109" y="3390221"/>
            <a:ext cx="2583782" cy="1937838"/>
          </a:xfrm>
          <a:prstGeom prst="rect">
            <a:avLst/>
          </a:prstGeom>
        </p:spPr>
      </p:pic>
      <p:pic>
        <p:nvPicPr>
          <p:cNvPr id="5122" name="Picture 2" descr="כבל SAT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524" y="3581400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1676400" y="5556659"/>
            <a:ext cx="12954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חיבור </a:t>
            </a:r>
            <a:r>
              <a:rPr lang="en-US" dirty="0" smtClean="0">
                <a:latin typeface="David" panose="020E0502060401010101" pitchFamily="34" charset="-79"/>
                <a:cs typeface="David" panose="020E0502060401010101" pitchFamily="34" charset="-79"/>
              </a:rPr>
              <a:t>IDE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040439" y="5768459"/>
            <a:ext cx="167322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חיבור </a:t>
            </a:r>
            <a:r>
              <a:rPr lang="en-US" dirty="0" smtClean="0">
                <a:latin typeface="David" panose="020E0502060401010101" pitchFamily="34" charset="-79"/>
                <a:cs typeface="David" panose="020E0502060401010101" pitchFamily="34" charset="-79"/>
              </a:rPr>
              <a:t>SATA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1753394" y="152400"/>
            <a:ext cx="56372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Operating System 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7065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F2BFD3-BC1B-4BF4-A3E9-C36879E1B0D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97450" y="5458335"/>
            <a:ext cx="142812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en-US" dirty="0" smtClean="0">
                <a:latin typeface="+mn-lt"/>
                <a:cs typeface="David" panose="020E0502060401010101" pitchFamily="34" charset="-79"/>
              </a:rPr>
              <a:t>Southbridge chipset</a:t>
            </a:r>
            <a:endParaRPr lang="en-US" dirty="0">
              <a:latin typeface="+mn-lt"/>
              <a:cs typeface="David" panose="020E0502060401010101" pitchFamily="34" charset="-79"/>
            </a:endParaRPr>
          </a:p>
        </p:txBody>
      </p:sp>
      <p:pic>
        <p:nvPicPr>
          <p:cNvPr id="31" name="Picture 18" descr="http://www.techiwarehouse.com/i/Motherboard/Motherboard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524000"/>
            <a:ext cx="5334000" cy="496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Left-Right Arrow 31"/>
          <p:cNvSpPr/>
          <p:nvPr/>
        </p:nvSpPr>
        <p:spPr>
          <a:xfrm rot="15644402">
            <a:off x="3756025" y="3333750"/>
            <a:ext cx="1143000" cy="304800"/>
          </a:xfrm>
          <a:prstGeom prst="leftRightArrow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3" name="Left-Right Arrow 32"/>
          <p:cNvSpPr/>
          <p:nvPr/>
        </p:nvSpPr>
        <p:spPr>
          <a:xfrm rot="18611225">
            <a:off x="4941094" y="4363244"/>
            <a:ext cx="1201737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4" name="Left-Right Arrow 33"/>
          <p:cNvSpPr/>
          <p:nvPr/>
        </p:nvSpPr>
        <p:spPr>
          <a:xfrm rot="369768">
            <a:off x="3800475" y="4641850"/>
            <a:ext cx="1366838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5" name="Left-Right Arrow 34"/>
          <p:cNvSpPr/>
          <p:nvPr/>
        </p:nvSpPr>
        <p:spPr>
          <a:xfrm rot="19637194">
            <a:off x="4475163" y="3490912"/>
            <a:ext cx="1143000" cy="304800"/>
          </a:xfrm>
          <a:prstGeom prst="leftRightArrow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6" name="Left-Right Arrow 35"/>
          <p:cNvSpPr/>
          <p:nvPr/>
        </p:nvSpPr>
        <p:spPr>
          <a:xfrm rot="18809789">
            <a:off x="4787900" y="5013325"/>
            <a:ext cx="517525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7" name="Rounded Rectangular Callout 36"/>
          <p:cNvSpPr/>
          <p:nvPr/>
        </p:nvSpPr>
        <p:spPr>
          <a:xfrm>
            <a:off x="4246563" y="1565275"/>
            <a:ext cx="1600200" cy="609600"/>
          </a:xfrm>
          <a:prstGeom prst="wedgeRoundRectCallout">
            <a:avLst>
              <a:gd name="adj1" fmla="val -40683"/>
              <a:gd name="adj2" fmla="val 253552"/>
              <a:gd name="adj3" fmla="val 16667"/>
            </a:avLst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err="1">
                <a:solidFill>
                  <a:schemeClr val="tx1"/>
                </a:solidFill>
              </a:rPr>
              <a:t>mov</a:t>
            </a:r>
            <a:r>
              <a:rPr lang="en-US" dirty="0">
                <a:solidFill>
                  <a:schemeClr val="tx1"/>
                </a:solidFill>
              </a:rPr>
              <a:t>, add, sub, </a:t>
            </a:r>
            <a:r>
              <a:rPr lang="en-US" dirty="0" err="1">
                <a:solidFill>
                  <a:schemeClr val="tx1"/>
                </a:solidFill>
              </a:rPr>
              <a:t>cmp</a:t>
            </a:r>
            <a:r>
              <a:rPr lang="en-US" dirty="0">
                <a:solidFill>
                  <a:schemeClr val="tx1"/>
                </a:solidFill>
              </a:rPr>
              <a:t>,…</a:t>
            </a:r>
          </a:p>
        </p:txBody>
      </p:sp>
      <p:sp>
        <p:nvSpPr>
          <p:cNvPr id="38" name="Left-Right Arrow 37"/>
          <p:cNvSpPr/>
          <p:nvPr/>
        </p:nvSpPr>
        <p:spPr>
          <a:xfrm rot="3924848">
            <a:off x="3552032" y="3806031"/>
            <a:ext cx="2392362" cy="304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9" name="Rounded Rectangular Callout 38"/>
          <p:cNvSpPr/>
          <p:nvPr/>
        </p:nvSpPr>
        <p:spPr>
          <a:xfrm>
            <a:off x="1609725" y="2932112"/>
            <a:ext cx="1295400" cy="593725"/>
          </a:xfrm>
          <a:prstGeom prst="wedgeRoundRectCallout">
            <a:avLst>
              <a:gd name="adj1" fmla="val 211520"/>
              <a:gd name="adj2" fmla="val 2277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in, out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112313" y="4110706"/>
            <a:ext cx="142812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en-US" dirty="0" smtClean="0">
                <a:latin typeface="+mn-lt"/>
                <a:cs typeface="David" panose="020E0502060401010101" pitchFamily="34" charset="-79"/>
              </a:rPr>
              <a:t>Northbridge chipset</a:t>
            </a:r>
            <a:endParaRPr lang="en-US" dirty="0">
              <a:latin typeface="+mn-lt"/>
              <a:cs typeface="David" panose="020E0502060401010101" pitchFamily="34" charset="-79"/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1753394" y="152400"/>
            <a:ext cx="56372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Operating System 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3722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abss.pt/img/hardwa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32" y="2895600"/>
            <a:ext cx="2469880" cy="2469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F2BFD3-BC1B-4BF4-A3E9-C36879E1B0D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505200" y="1438656"/>
            <a:ext cx="213360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 rtl="1" eaLnBrk="1" hangingPunct="1">
              <a:defRPr/>
            </a:pPr>
            <a:r>
              <a:rPr lang="en-US" altLang="en-US" b="1" dirty="0">
                <a:solidFill>
                  <a:srgbClr val="000000"/>
                </a:solidFill>
                <a:latin typeface="Helvetica" panose="020B0604020202020204" pitchFamily="34" charset="0"/>
              </a:rPr>
              <a:t>Hardware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endParaRPr lang="en-US" altLang="en-US" dirty="0" smtClean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 algn="ctr" rtl="1" eaLnBrk="1" hangingPunct="1">
              <a:defRPr/>
            </a:pPr>
            <a:r>
              <a:rPr lang="he-IL" b="1" dirty="0" smtClean="0">
                <a:solidFill>
                  <a:srgbClr val="000000"/>
                </a:solidFill>
                <a:latin typeface="Helvetica" panose="020B0604020202020204" pitchFamily="34" charset="0"/>
                <a:cs typeface="David" panose="020E0502060401010101" pitchFamily="34" charset="-79"/>
              </a:rPr>
              <a:t>חומרה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2145268"/>
            <a:ext cx="2741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Hard disk</a:t>
            </a:r>
            <a:r>
              <a:rPr lang="he-IL" dirty="0" smtClean="0"/>
              <a:t> </a:t>
            </a:r>
            <a:r>
              <a:rPr lang="en-US" dirty="0" smtClean="0"/>
              <a:t>–</a:t>
            </a:r>
            <a:r>
              <a:rPr lang="he-IL" dirty="0" smtClean="0"/>
              <a:t> </a:t>
            </a:r>
            <a:r>
              <a:rPr lang="en-US" dirty="0" smtClean="0"/>
              <a:t>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דיסק קשיח</a:t>
            </a:r>
            <a:r>
              <a:rPr lang="en-US" dirty="0"/>
              <a:t> </a:t>
            </a:r>
            <a:r>
              <a:rPr lang="en-US" dirty="0" smtClean="0"/>
              <a:t>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2590800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הוא רכיב במחשב המשמש לשמירת נתונים</a:t>
            </a:r>
            <a:r>
              <a:rPr lang="en-US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7172" name="Picture 4" descr="http://static2.shop.indiatimes.com/images/products/additional/original/B1693576_View_1/computers/external-hard-disk/transcend-storejet-500gb-portable-hard-disk-25m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637" y="3886200"/>
            <a:ext cx="1839716" cy="113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66800" y="5347114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HDD - </a:t>
            </a:r>
            <a:r>
              <a:rPr lang="en-US" dirty="0"/>
              <a:t>Hard disk </a:t>
            </a:r>
            <a:r>
              <a:rPr lang="en-US" dirty="0" smtClean="0"/>
              <a:t>drive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37783" y="5297268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SSD - </a:t>
            </a:r>
            <a:r>
              <a:rPr lang="en-US" dirty="0"/>
              <a:t>Solid-State Drive</a:t>
            </a:r>
          </a:p>
        </p:txBody>
      </p:sp>
      <p:pic>
        <p:nvPicPr>
          <p:cNvPr id="1026" name="Picture 2" descr="http://mainbored.com/wp-content/uploads/2015/07/ssd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079" y="3276600"/>
            <a:ext cx="2606209" cy="1824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581400" y="5251101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HDD outside</a:t>
            </a:r>
            <a:endParaRPr lang="en-US" dirty="0"/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1753394" y="152400"/>
            <a:ext cx="56372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Operating System 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6159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1771</TotalTime>
  <Words>152</Words>
  <Application>Microsoft Office PowerPoint</Application>
  <PresentationFormat>On-screen Show (4:3)</PresentationFormat>
  <Paragraphs>51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</vt:lpstr>
      <vt:lpstr>David</vt:lpstr>
      <vt:lpstr>Helvetica</vt:lpstr>
      <vt:lpstr>Miriam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193</cp:revision>
  <dcterms:created xsi:type="dcterms:W3CDTF">2008-08-03T16:05:36Z</dcterms:created>
  <dcterms:modified xsi:type="dcterms:W3CDTF">2018-03-22T16:59:44Z</dcterms:modified>
</cp:coreProperties>
</file>