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03" r:id="rId2"/>
    <p:sldId id="304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009900"/>
    <a:srgbClr val="DDDDDD"/>
    <a:srgbClr val="FFFF99"/>
    <a:srgbClr val="C0C0C0"/>
    <a:srgbClr val="669999"/>
    <a:srgbClr val="6666C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54" autoAdjust="0"/>
  </p:normalViewPr>
  <p:slideViewPr>
    <p:cSldViewPr>
      <p:cViewPr varScale="1">
        <p:scale>
          <a:sx n="110" d="100"/>
          <a:sy n="110" d="100"/>
        </p:scale>
        <p:origin x="1570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F91302-F24E-49F5-9464-3754D9D237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62004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767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285273A-2F7A-41D4-96A1-AF36ABF2D450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929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6B9370-EB96-4AA5-8EAD-2C301506BC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649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964CA-BAF2-4158-A0CE-568A4BF723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7151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783C052-FD46-4E08-A363-9C030F13E2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300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6F77E6-A0B6-43A8-BDC2-6469A6F710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5875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0BE607-C077-402C-BBD4-4F89DD4477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433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19A390-9ED7-4885-B15D-176859F947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313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68F843-58DE-4B35-B1E8-37F49B9035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2619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C19F94-6CEE-48B1-B7D1-3345F5F9DC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58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360301-BD2F-44A3-9EFD-01F6BFE360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4430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059480-1756-45DC-AFB3-49340FCD6A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9251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BD80F4-E639-4B0A-9637-E1A00248D4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146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3457AD6-8D8B-4E63-A8A8-C08EE660470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3880710" y="1562100"/>
            <a:ext cx="1382580" cy="369332"/>
          </a:xfrm>
          <a:prstGeom prst="rect">
            <a:avLst/>
          </a:prstGeom>
          <a:solidFill>
            <a:srgbClr val="DDDD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b="1" dirty="0" err="1" smtClean="0"/>
              <a:t>Listbox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>
          <a:xfrm>
            <a:off x="880105" y="2856595"/>
            <a:ext cx="7373760" cy="3139321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tkinter</a:t>
            </a:r>
            <a:r>
              <a:rPr lang="en-US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*</a:t>
            </a: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root =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Tk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listbox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Listbox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</a:p>
          <a:p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listbox.pack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item </a:t>
            </a:r>
            <a:r>
              <a:rPr lang="en-US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[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"one"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"two"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"three"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A31515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"four"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]:</a:t>
            </a:r>
          </a:p>
          <a:p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listbox.insert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(END, item)</a:t>
            </a:r>
          </a:p>
          <a:p>
            <a:endParaRPr lang="en-US" dirty="0">
              <a:solidFill>
                <a:srgbClr val="000000"/>
              </a:solidFill>
              <a:highlight>
                <a:srgbClr val="FFFFFF"/>
              </a:highlight>
              <a:latin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root.mainloop</a:t>
            </a:r>
            <a:r>
              <a:rPr lang="en-US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</a:t>
            </a:r>
            <a:endParaRPr lang="en-US" altLang="en-US" dirty="0"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85120" y="2123230"/>
            <a:ext cx="73737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The </a:t>
            </a:r>
            <a:r>
              <a:rPr lang="en-US" dirty="0" err="1"/>
              <a:t>Listbox</a:t>
            </a:r>
            <a:r>
              <a:rPr lang="en-US" dirty="0"/>
              <a:t> widget is used to display a list of items from which a user can select a number of items</a:t>
            </a:r>
            <a:endParaRPr lang="en-US" dirty="0">
              <a:latin typeface="+mn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2483" y="3581400"/>
            <a:ext cx="1333500" cy="192405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900" y="6443663"/>
            <a:ext cx="15362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205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E950A7-533A-4435-A6FF-2C6352F0C5AB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2052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4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he-IL" altLang="en-US"/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7" name="Rectangle 16"/>
          <p:cNvSpPr>
            <a:spLocks noChangeArrowheads="1"/>
          </p:cNvSpPr>
          <p:nvPr/>
        </p:nvSpPr>
        <p:spPr bwMode="auto">
          <a:xfrm>
            <a:off x="3266230" y="247650"/>
            <a:ext cx="261443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400" b="1" dirty="0" err="1">
                <a:solidFill>
                  <a:schemeClr val="bg1"/>
                </a:solidFill>
              </a:rPr>
              <a:t>Tkinter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1475631"/>
            <a:ext cx="7315200" cy="5001369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100" dirty="0" err="1">
                <a:solidFill>
                  <a:srgbClr val="6F008A"/>
                </a:solidFill>
                <a:latin typeface="Consolas" panose="020B0609020204030204" pitchFamily="49" charset="0"/>
              </a:rPr>
              <a:t>t</a:t>
            </a:r>
            <a:r>
              <a:rPr lang="en-US" sz="1100" dirty="0" err="1" smtClean="0">
                <a:solidFill>
                  <a:srgbClr val="6F008A"/>
                </a:solidFill>
                <a:latin typeface="Consolas" panose="020B0609020204030204" pitchFamily="49" charset="0"/>
              </a:rPr>
              <a:t>kinter</a:t>
            </a:r>
            <a:r>
              <a:rPr lang="en-US" sz="11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1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 *</a:t>
            </a:r>
          </a:p>
          <a:p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root = </a:t>
            </a:r>
            <a:r>
              <a:rPr lang="en-US" sz="1100" dirty="0" err="1">
                <a:solidFill>
                  <a:srgbClr val="2B91AF"/>
                </a:solidFill>
                <a:latin typeface="Consolas" panose="020B0609020204030204" pitchFamily="49" charset="0"/>
              </a:rPr>
              <a:t>Tk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countrycodes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 = (</a:t>
            </a:r>
            <a:r>
              <a:rPr lang="en-US" sz="11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100" dirty="0" err="1">
                <a:solidFill>
                  <a:srgbClr val="A31515"/>
                </a:solidFill>
                <a:latin typeface="Consolas" panose="020B0609020204030204" pitchFamily="49" charset="0"/>
              </a:rPr>
              <a:t>ar</a:t>
            </a:r>
            <a:r>
              <a:rPr lang="en-US" sz="11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100" dirty="0">
                <a:solidFill>
                  <a:srgbClr val="A31515"/>
                </a:solidFill>
                <a:latin typeface="Consolas" panose="020B0609020204030204" pitchFamily="49" charset="0"/>
              </a:rPr>
              <a:t>'au'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100" dirty="0">
                <a:solidFill>
                  <a:srgbClr val="A31515"/>
                </a:solidFill>
                <a:latin typeface="Consolas" panose="020B0609020204030204" pitchFamily="49" charset="0"/>
              </a:rPr>
              <a:t>'be'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countrynames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 = (</a:t>
            </a:r>
            <a:r>
              <a:rPr lang="en-US" sz="1100" dirty="0">
                <a:solidFill>
                  <a:srgbClr val="A31515"/>
                </a:solidFill>
                <a:latin typeface="Consolas" panose="020B0609020204030204" pitchFamily="49" charset="0"/>
              </a:rPr>
              <a:t>'Argentina'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100" dirty="0">
                <a:solidFill>
                  <a:srgbClr val="A31515"/>
                </a:solidFill>
                <a:latin typeface="Consolas" panose="020B0609020204030204" pitchFamily="49" charset="0"/>
              </a:rPr>
              <a:t>'Australia'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100" dirty="0">
                <a:solidFill>
                  <a:srgbClr val="A31515"/>
                </a:solidFill>
                <a:latin typeface="Consolas" panose="020B0609020204030204" pitchFamily="49" charset="0"/>
              </a:rPr>
              <a:t>'Belgium'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cnames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100" dirty="0" err="1">
                <a:solidFill>
                  <a:srgbClr val="2B91AF"/>
                </a:solidFill>
                <a:latin typeface="Consolas" panose="020B0609020204030204" pitchFamily="49" charset="0"/>
              </a:rPr>
              <a:t>StringVar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(value=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countrynames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fr-FR" sz="1100" dirty="0">
                <a:solidFill>
                  <a:srgbClr val="000000"/>
                </a:solidFill>
                <a:latin typeface="Consolas" panose="020B0609020204030204" pitchFamily="49" charset="0"/>
              </a:rPr>
              <a:t>populations = {</a:t>
            </a:r>
            <a:r>
              <a:rPr lang="fr-FR" sz="1100" dirty="0">
                <a:solidFill>
                  <a:srgbClr val="A31515"/>
                </a:solidFill>
                <a:latin typeface="Consolas" panose="020B0609020204030204" pitchFamily="49" charset="0"/>
              </a:rPr>
              <a:t>'ar'</a:t>
            </a:r>
            <a:r>
              <a:rPr lang="fr-FR" sz="1100" dirty="0">
                <a:solidFill>
                  <a:srgbClr val="000000"/>
                </a:solidFill>
                <a:latin typeface="Consolas" panose="020B0609020204030204" pitchFamily="49" charset="0"/>
              </a:rPr>
              <a:t>:41000000, </a:t>
            </a:r>
            <a:r>
              <a:rPr lang="fr-FR" sz="1100" dirty="0">
                <a:solidFill>
                  <a:srgbClr val="A31515"/>
                </a:solidFill>
                <a:latin typeface="Consolas" panose="020B0609020204030204" pitchFamily="49" charset="0"/>
              </a:rPr>
              <a:t>'au'</a:t>
            </a:r>
            <a:r>
              <a:rPr lang="fr-FR" sz="1100" dirty="0">
                <a:solidFill>
                  <a:srgbClr val="000000"/>
                </a:solidFill>
                <a:latin typeface="Consolas" panose="020B0609020204030204" pitchFamily="49" charset="0"/>
              </a:rPr>
              <a:t>:21179211, </a:t>
            </a:r>
            <a:r>
              <a:rPr lang="fr-FR" sz="1100" dirty="0">
                <a:solidFill>
                  <a:srgbClr val="A31515"/>
                </a:solidFill>
                <a:latin typeface="Consolas" panose="020B0609020204030204" pitchFamily="49" charset="0"/>
              </a:rPr>
              <a:t>'be'</a:t>
            </a:r>
            <a:r>
              <a:rPr lang="fr-FR" sz="1100" dirty="0">
                <a:solidFill>
                  <a:srgbClr val="000000"/>
                </a:solidFill>
                <a:latin typeface="Consolas" panose="020B0609020204030204" pitchFamily="49" charset="0"/>
              </a:rPr>
              <a:t>:10584534}</a:t>
            </a:r>
          </a:p>
          <a:p>
            <a:endParaRPr lang="en-US" sz="11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statusmsg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100" dirty="0" err="1">
                <a:solidFill>
                  <a:srgbClr val="2B91AF"/>
                </a:solidFill>
                <a:latin typeface="Consolas" panose="020B0609020204030204" pitchFamily="49" charset="0"/>
              </a:rPr>
              <a:t>StringVar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endParaRPr lang="en-US" sz="11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100" dirty="0" err="1">
                <a:solidFill>
                  <a:srgbClr val="0000FF"/>
                </a:solidFill>
                <a:latin typeface="Consolas" panose="020B0609020204030204" pitchFamily="49" charset="0"/>
              </a:rPr>
              <a:t>def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showPopulation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(*</a:t>
            </a:r>
            <a:r>
              <a:rPr lang="en-US" sz="1100" dirty="0" err="1">
                <a:solidFill>
                  <a:srgbClr val="808080"/>
                </a:solidFill>
                <a:latin typeface="Consolas" panose="020B0609020204030204" pitchFamily="49" charset="0"/>
              </a:rPr>
              <a:t>args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idxs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lbox.curselection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sz="1100" dirty="0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len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idxs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)==1:</a:t>
            </a:r>
          </a:p>
          <a:p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idx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int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idxs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[0])</a:t>
            </a:r>
          </a:p>
          <a:p>
            <a:endParaRPr lang="en-US" sz="11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        code = 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countrycodes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idx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]</a:t>
            </a:r>
          </a:p>
          <a:p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        name = 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countrynames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idx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]</a:t>
            </a:r>
          </a:p>
          <a:p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popn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 = populations[code]</a:t>
            </a:r>
          </a:p>
          <a:p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        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statusmsg.set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100" dirty="0">
                <a:solidFill>
                  <a:srgbClr val="A31515"/>
                </a:solidFill>
                <a:latin typeface="Consolas" panose="020B0609020204030204" pitchFamily="49" charset="0"/>
              </a:rPr>
              <a:t>"The population of %s (%s) is %d"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 % (name, code, 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popn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))</a:t>
            </a:r>
          </a:p>
          <a:p>
            <a:endParaRPr lang="en-US" sz="11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c = </a:t>
            </a:r>
            <a:r>
              <a:rPr lang="en-US" sz="1100" dirty="0">
                <a:solidFill>
                  <a:srgbClr val="2B91AF"/>
                </a:solidFill>
                <a:latin typeface="Consolas" panose="020B0609020204030204" pitchFamily="49" charset="0"/>
              </a:rPr>
              <a:t>Frame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(root)</a:t>
            </a:r>
          </a:p>
          <a:p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c.grid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(column=0, row=0)</a:t>
            </a:r>
          </a:p>
          <a:p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lbox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sz="1100" dirty="0" err="1">
                <a:solidFill>
                  <a:srgbClr val="2B91AF"/>
                </a:solidFill>
                <a:latin typeface="Consolas" panose="020B0609020204030204" pitchFamily="49" charset="0"/>
              </a:rPr>
              <a:t>Listbox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(c, 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listvariable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cnames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, height=3)</a:t>
            </a:r>
          </a:p>
          <a:p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status = </a:t>
            </a:r>
            <a:r>
              <a:rPr lang="en-US" sz="1100" dirty="0">
                <a:solidFill>
                  <a:srgbClr val="2B91AF"/>
                </a:solidFill>
                <a:latin typeface="Consolas" panose="020B0609020204030204" pitchFamily="49" charset="0"/>
              </a:rPr>
              <a:t>Label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(c, 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textvariable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statusmsg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lbox.grid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(column=0, row=0)</a:t>
            </a:r>
          </a:p>
          <a:p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lbox.bind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100" dirty="0">
                <a:solidFill>
                  <a:srgbClr val="A31515"/>
                </a:solidFill>
                <a:latin typeface="Consolas" panose="020B0609020204030204" pitchFamily="49" charset="0"/>
              </a:rPr>
              <a:t>'&lt;&lt;</a:t>
            </a:r>
            <a:r>
              <a:rPr lang="en-US" sz="1100" dirty="0" err="1">
                <a:solidFill>
                  <a:srgbClr val="A31515"/>
                </a:solidFill>
                <a:latin typeface="Consolas" panose="020B0609020204030204" pitchFamily="49" charset="0"/>
              </a:rPr>
              <a:t>ListboxSelect</a:t>
            </a:r>
            <a:r>
              <a:rPr lang="en-US" sz="1100" dirty="0">
                <a:solidFill>
                  <a:srgbClr val="A31515"/>
                </a:solidFill>
                <a:latin typeface="Consolas" panose="020B0609020204030204" pitchFamily="49" charset="0"/>
              </a:rPr>
              <a:t>&gt;&gt;'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showPopulation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status.grid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(column=0, row=4)</a:t>
            </a:r>
          </a:p>
          <a:p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lbox.selection_set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(0)</a:t>
            </a:r>
          </a:p>
          <a:p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showPopulation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</a:p>
          <a:p>
            <a:r>
              <a:rPr lang="en-US" sz="1100" dirty="0" err="1">
                <a:solidFill>
                  <a:srgbClr val="000000"/>
                </a:solidFill>
                <a:latin typeface="Consolas" panose="020B0609020204030204" pitchFamily="49" charset="0"/>
              </a:rPr>
              <a:t>root.mainloop</a:t>
            </a:r>
            <a:r>
              <a:rPr lang="en-US" sz="1100" dirty="0">
                <a:solidFill>
                  <a:srgbClr val="000000"/>
                </a:solidFill>
                <a:latin typeface="Consolas" panose="020B0609020204030204" pitchFamily="49" charset="0"/>
              </a:rPr>
              <a:t>()</a:t>
            </a:r>
            <a:endParaRPr lang="en-US" sz="11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6660" y="2743200"/>
            <a:ext cx="3048000" cy="131164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50" y="281347"/>
            <a:ext cx="970182" cy="802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95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1847</TotalTime>
  <Words>216</Words>
  <Application>Microsoft Office PowerPoint</Application>
  <PresentationFormat>On-screen Show (4:3)</PresentationFormat>
  <Paragraphs>50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Consolas</vt:lpstr>
      <vt:lpstr>Default Design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189</cp:revision>
  <dcterms:created xsi:type="dcterms:W3CDTF">2008-08-03T16:05:36Z</dcterms:created>
  <dcterms:modified xsi:type="dcterms:W3CDTF">2018-03-23T09:29:54Z</dcterms:modified>
</cp:coreProperties>
</file>