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73" r:id="rId3"/>
    <p:sldId id="272" r:id="rId4"/>
    <p:sldId id="271" r:id="rId5"/>
    <p:sldId id="269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33CC3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5" autoAdjust="0"/>
  </p:normalViewPr>
  <p:slideViewPr>
    <p:cSldViewPr>
      <p:cViewPr varScale="1">
        <p:scale>
          <a:sx n="109" d="100"/>
          <a:sy n="109" d="100"/>
        </p:scale>
        <p:origin x="160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7CFF1BF-7277-4B5D-8900-86041D9968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4405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22A6A8-2B55-41EA-A04A-0C3C39F19B14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804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22A6A8-2B55-41EA-A04A-0C3C39F19B14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402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22A6A8-2B55-41EA-A04A-0C3C39F19B14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706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6D9F05-8424-484A-A2AC-8D271EF7EA22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086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88D2F3-756B-417E-A6F2-130ACAD157F9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519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3A2FC-328E-4E71-AA10-3B2511A2AA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1129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5B0CE-3D1C-4CAD-A0F2-EAC4FCC478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88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C0BB4-3616-4EA4-AE50-36DA54F03E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25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ACEAB-39A7-41A2-85D9-21547FD77D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28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C6F7C-868A-46AF-B44F-D8C01E8A1D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452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C2C51-9691-4A7B-B21D-E12ADAEB2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66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E391E-2461-4B46-A294-93F509750A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416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D98B4-2FD9-417C-8EC5-E290E13EC6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281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4C8A8-E71A-4E86-B823-CBB27EC528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44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C6C57-83A7-4E48-8D64-36208E694A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201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AA10D-BE08-48CD-9027-E656D37C9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255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268EFBE-06B6-4FE5-B1C8-F45FA1D7FA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nvoke.ne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marketplace.visualstudio.com/items?itemName=vs-publisher-306627.PInvokenetVisualStudioExtensio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0487"/>
            <a:ext cx="1524000" cy="280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EB38C5E-39BA-426D-A268-992D4101DB5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06700" y="1625016"/>
            <a:ext cx="3530600" cy="6461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latin typeface="Arial" charset="0"/>
                <a:cs typeface="Arial" charset="0"/>
              </a:rPr>
              <a:t>WPF and Win32 Interoperation</a:t>
            </a:r>
            <a:br>
              <a:rPr lang="en-US" b="1" dirty="0">
                <a:latin typeface="Arial" charset="0"/>
                <a:cs typeface="Arial" charset="0"/>
              </a:rPr>
            </a:br>
            <a:r>
              <a:rPr lang="en-US" dirty="0">
                <a:latin typeface="Arial" charset="0"/>
                <a:cs typeface="Arial" charset="0"/>
              </a:rPr>
              <a:t>Import function Win32 to </a:t>
            </a:r>
            <a:r>
              <a:rPr lang="en-US" dirty="0" err="1">
                <a:latin typeface="Arial" charset="0"/>
                <a:cs typeface="Arial" charset="0"/>
              </a:rPr>
              <a:t>.Net</a:t>
            </a:r>
            <a:endParaRPr lang="en-US" b="1" dirty="0">
              <a:latin typeface="Arial" charset="0"/>
              <a:cs typeface="Arial" charset="0"/>
            </a:endParaRPr>
          </a:p>
        </p:txBody>
      </p:sp>
      <p:pic>
        <p:nvPicPr>
          <p:cNvPr id="3084" name="Picture 14" descr="http://www.pinvoke.net/images/pinvokelogo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737" y="2394954"/>
            <a:ext cx="19335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971800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Windows API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3770055"/>
            <a:ext cx="7315200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smtClean="0"/>
              <a:t>PInvoke.net is primarily a wiki, allowing developers to find, edit and add </a:t>
            </a:r>
            <a:r>
              <a:rPr lang="en-US" sz="1600" dirty="0" err="1" smtClean="0"/>
              <a:t>PInvoke</a:t>
            </a:r>
            <a:r>
              <a:rPr lang="en-US" sz="1600" dirty="0" smtClean="0"/>
              <a:t> signatures, user-defined types, and any other information related to calling Win32 and other unmanaged APIs from managed code (written in languages such as C# or VB.NET).</a:t>
            </a:r>
          </a:p>
          <a:p>
            <a:endParaRPr lang="en-US" sz="1600" dirty="0" smtClean="0"/>
          </a:p>
          <a:p>
            <a:r>
              <a:rPr lang="en-US" sz="1600" dirty="0" smtClean="0"/>
              <a:t>Access PInvoke.net directly from Visual Studio</a:t>
            </a:r>
          </a:p>
          <a:p>
            <a:endParaRPr lang="en-US" sz="1600" dirty="0" smtClean="0"/>
          </a:p>
          <a:p>
            <a:r>
              <a:rPr lang="en-US" sz="1600" dirty="0" smtClean="0"/>
              <a:t>We provide an Add-in to Visual Studio 2010 - 201</a:t>
            </a:r>
            <a:r>
              <a:rPr lang="ru-RU" sz="1600" smtClean="0"/>
              <a:t>5</a:t>
            </a:r>
            <a:r>
              <a:rPr lang="en-US" sz="1600" smtClean="0"/>
              <a:t>, </a:t>
            </a:r>
            <a:r>
              <a:rPr lang="en-US" sz="1600" dirty="0" smtClean="0"/>
              <a:t>to make the insertion of </a:t>
            </a:r>
            <a:r>
              <a:rPr lang="en-US" sz="1600" dirty="0" err="1" smtClean="0"/>
              <a:t>PInvoke</a:t>
            </a:r>
            <a:r>
              <a:rPr lang="en-US" sz="1600" dirty="0" smtClean="0"/>
              <a:t> signatures an easy, fast operation. Download the PInvoke.net Add-in for FREE now.</a:t>
            </a:r>
            <a:endParaRPr lang="en-US" sz="1600" dirty="0"/>
          </a:p>
        </p:txBody>
      </p:sp>
      <p:sp>
        <p:nvSpPr>
          <p:cNvPr id="2" name="Rectangle 1"/>
          <p:cNvSpPr/>
          <p:nvPr/>
        </p:nvSpPr>
        <p:spPr>
          <a:xfrm>
            <a:off x="914400" y="3105835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03030"/>
                </a:solidFill>
              </a:rPr>
              <a:t>The term </a:t>
            </a:r>
            <a:r>
              <a:rPr lang="en-US" dirty="0" err="1">
                <a:solidFill>
                  <a:srgbClr val="303030"/>
                </a:solidFill>
              </a:rPr>
              <a:t>PInvoke</a:t>
            </a:r>
            <a:r>
              <a:rPr lang="en-US" dirty="0">
                <a:solidFill>
                  <a:srgbClr val="303030"/>
                </a:solidFill>
              </a:rPr>
              <a:t> is derived from the phrase "</a:t>
            </a:r>
            <a:r>
              <a:rPr lang="en-US" b="1" dirty="0">
                <a:solidFill>
                  <a:srgbClr val="303030"/>
                </a:solidFill>
              </a:rPr>
              <a:t>Platform Invoke</a:t>
            </a:r>
            <a:r>
              <a:rPr lang="en-US" dirty="0">
                <a:solidFill>
                  <a:srgbClr val="303030"/>
                </a:solidFill>
              </a:rPr>
              <a:t>".</a:t>
            </a:r>
            <a:endParaRPr lang="en-US" dirty="0"/>
          </a:p>
        </p:txBody>
      </p:sp>
      <p:sp>
        <p:nvSpPr>
          <p:cNvPr id="18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0487"/>
            <a:ext cx="1524000" cy="280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EB38C5E-39BA-426D-A268-992D4101DB5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971800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Windows API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8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0" y="1600200"/>
            <a:ext cx="6096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</a:rPr>
              <a:t>Access PInvoke.net directly from within Visual Studio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387" y="2209800"/>
            <a:ext cx="3705225" cy="11620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4400" y="3697069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marketplace.visualstudio.com/items?itemName=vs-publisher-306627.PInvokenetVisualStudioExtension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4800600"/>
            <a:ext cx="7315198" cy="105837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39000" y="5181600"/>
            <a:ext cx="914400" cy="2169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73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0487"/>
            <a:ext cx="1524000" cy="280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EB38C5E-39BA-426D-A268-992D4101DB5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85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43088"/>
            <a:ext cx="1228725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25" y="1778000"/>
            <a:ext cx="1752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525" y="2553703"/>
            <a:ext cx="545782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505075" y="263525"/>
            <a:ext cx="41338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Windows API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  <p:extLst>
      <p:ext uri="{BB962C8B-B14F-4D97-AF65-F5344CB8AC3E}">
        <p14:creationId xmlns:p14="http://schemas.microsoft.com/office/powerpoint/2010/main" val="16481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B8FD2A-F15D-4B45-88D6-8EAE7D07C1C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5124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315200" cy="4267200"/>
          </a:xfrm>
          <a:solidFill>
            <a:srgbClr val="FFFFCC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System;</a:t>
            </a:r>
            <a:endParaRPr lang="en-US" altLang="en-US" sz="1800" dirty="0" smtClean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System.Runtime.InteropServices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  <a:endParaRPr lang="en-US" altLang="en-US" sz="1800" dirty="0" smtClean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namespace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MessageBox</a:t>
            </a:r>
            <a:endParaRPr lang="en-US" altLang="en-US" sz="18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 </a:t>
            </a:r>
            <a:r>
              <a:rPr lang="en-US" altLang="en-US" sz="1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class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smtClean="0">
                <a:solidFill>
                  <a:srgbClr val="008080"/>
                </a:solidFill>
                <a:cs typeface="Times New Roman" panose="02020603050405020304" pitchFamily="18" charset="0"/>
              </a:rPr>
              <a:t>Program</a:t>
            </a:r>
            <a:endParaRPr lang="en-US" altLang="en-US" sz="18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[</a:t>
            </a:r>
            <a:r>
              <a:rPr lang="en-US" altLang="en-US" sz="1800" dirty="0" err="1" smtClean="0">
                <a:solidFill>
                  <a:srgbClr val="008080"/>
                </a:solidFill>
                <a:cs typeface="Times New Roman" panose="02020603050405020304" pitchFamily="18" charset="0"/>
              </a:rPr>
              <a:t>DllImport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1800" dirty="0" smtClean="0">
                <a:solidFill>
                  <a:srgbClr val="800000"/>
                </a:solidFill>
                <a:cs typeface="Times New Roman" panose="02020603050405020304" pitchFamily="18" charset="0"/>
              </a:rPr>
              <a:t>"user32.dll"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EntryPoint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1800" dirty="0" smtClean="0">
                <a:solidFill>
                  <a:srgbClr val="800000"/>
                </a:solidFill>
                <a:cs typeface="Times New Roman" panose="02020603050405020304" pitchFamily="18" charset="0"/>
              </a:rPr>
              <a:t>"</a:t>
            </a:r>
            <a:r>
              <a:rPr lang="en-US" altLang="en-US" sz="1800" dirty="0" err="1" smtClean="0">
                <a:solidFill>
                  <a:srgbClr val="800000"/>
                </a:solidFill>
                <a:cs typeface="Times New Roman" panose="02020603050405020304" pitchFamily="18" charset="0"/>
              </a:rPr>
              <a:t>MessageBox</a:t>
            </a:r>
            <a:r>
              <a:rPr lang="en-US" altLang="en-US" sz="1800" dirty="0" smtClean="0">
                <a:solidFill>
                  <a:srgbClr val="800000"/>
                </a:solidFill>
                <a:cs typeface="Times New Roman" panose="02020603050405020304" pitchFamily="18" charset="0"/>
              </a:rPr>
              <a:t>"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SetLastError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1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true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CharSet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1800" dirty="0" err="1" smtClean="0">
                <a:solidFill>
                  <a:srgbClr val="008080"/>
                </a:solidFill>
                <a:cs typeface="Times New Roman" panose="02020603050405020304" pitchFamily="18" charset="0"/>
              </a:rPr>
              <a:t>CharSet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.Auto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)]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</a:t>
            </a:r>
            <a:r>
              <a:rPr lang="en-US" altLang="en-US" sz="1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public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static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extern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MessageBox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1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hWnd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1800" dirty="0" smtClean="0">
                <a:solidFill>
                  <a:srgbClr val="008080"/>
                </a:solidFill>
                <a:cs typeface="Times New Roman" panose="02020603050405020304" pitchFamily="18" charset="0"/>
              </a:rPr>
              <a:t>String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strMessage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1800" dirty="0" smtClean="0">
                <a:solidFill>
                  <a:srgbClr val="008080"/>
                </a:solidFill>
                <a:cs typeface="Times New Roman" panose="02020603050405020304" pitchFamily="18" charset="0"/>
              </a:rPr>
              <a:t>String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strCaption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1800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uint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uiType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</a:t>
            </a:r>
            <a:r>
              <a:rPr lang="en-US" altLang="en-US" sz="1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static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1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void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Main(</a:t>
            </a:r>
            <a:r>
              <a:rPr lang="en-US" altLang="en-US" sz="18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string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[]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args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    </a:t>
            </a:r>
            <a:r>
              <a:rPr lang="en-US" altLang="en-US" sz="18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MessageBox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(0,</a:t>
            </a:r>
            <a:r>
              <a:rPr lang="en-US" altLang="en-US" sz="1800" dirty="0" smtClean="0">
                <a:solidFill>
                  <a:srgbClr val="800000"/>
                </a:solidFill>
                <a:cs typeface="Times New Roman" panose="02020603050405020304" pitchFamily="18" charset="0"/>
              </a:rPr>
              <a:t>"Calling function Win32 !"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</a:t>
            </a:r>
            <a:r>
              <a:rPr lang="en-US" altLang="en-US" sz="1800" dirty="0" smtClean="0">
                <a:solidFill>
                  <a:srgbClr val="800000"/>
                </a:solidFill>
                <a:cs typeface="Times New Roman" panose="02020603050405020304" pitchFamily="18" charset="0"/>
              </a:rPr>
              <a:t>".NET"</a:t>
            </a: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,0);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71278" y="1447800"/>
            <a:ext cx="340144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Import </a:t>
            </a:r>
            <a:r>
              <a:rPr lang="en-US" b="1" dirty="0">
                <a:latin typeface="Arial" charset="0"/>
                <a:cs typeface="Arial" charset="0"/>
              </a:rPr>
              <a:t>function Win32 to </a:t>
            </a:r>
            <a:r>
              <a:rPr lang="en-US" b="1" dirty="0" err="1">
                <a:latin typeface="Arial" charset="0"/>
                <a:cs typeface="Arial" charset="0"/>
              </a:rPr>
              <a:t>.Net</a:t>
            </a:r>
            <a:endParaRPr lang="en-US" b="1" dirty="0">
              <a:latin typeface="Arial" charset="0"/>
              <a:cs typeface="Arial" charset="0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581275" y="263525"/>
            <a:ext cx="39814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Windows API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6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B3AE1FA-F3EA-4712-BF6E-66C49103E34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7172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3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4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5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9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76" t="46124" r="35851" b="27094"/>
          <a:stretch>
            <a:fillRect/>
          </a:stretch>
        </p:blipFill>
        <p:spPr bwMode="auto">
          <a:xfrm>
            <a:off x="2273300" y="1828800"/>
            <a:ext cx="4597400" cy="260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343150" y="263525"/>
            <a:ext cx="44577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Windows API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419</TotalTime>
  <Words>227</Words>
  <Application>Microsoft Office PowerPoint</Application>
  <PresentationFormat>On-screen Show (4:3)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Impact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40</cp:revision>
  <dcterms:created xsi:type="dcterms:W3CDTF">2008-08-03T16:05:36Z</dcterms:created>
  <dcterms:modified xsi:type="dcterms:W3CDTF">2018-05-12T10:47:15Z</dcterms:modified>
</cp:coreProperties>
</file>