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8" r:id="rId2"/>
    <p:sldId id="269" r:id="rId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DDDDDD"/>
    <a:srgbClr val="FFFF99"/>
    <a:srgbClr val="C0C0C0"/>
    <a:srgbClr val="669999"/>
    <a:srgbClr val="6666CC"/>
    <a:srgbClr val="33CC33"/>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94675" autoAdjust="0"/>
  </p:normalViewPr>
  <p:slideViewPr>
    <p:cSldViewPr>
      <p:cViewPr varScale="1">
        <p:scale>
          <a:sx n="109" d="100"/>
          <a:sy n="109" d="100"/>
        </p:scale>
        <p:origin x="1602"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57CFF1BF-7277-4B5D-8900-86041D996887}" type="slidenum">
              <a:rPr lang="en-US" altLang="en-US"/>
              <a:pPr>
                <a:defRPr/>
              </a:pPr>
              <a:t>‹#›</a:t>
            </a:fld>
            <a:endParaRPr lang="en-US" altLang="en-US"/>
          </a:p>
        </p:txBody>
      </p:sp>
    </p:spTree>
    <p:extLst>
      <p:ext uri="{BB962C8B-B14F-4D97-AF65-F5344CB8AC3E}">
        <p14:creationId xmlns:p14="http://schemas.microsoft.com/office/powerpoint/2010/main" val="6144054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E22A6A8-2B55-41EA-A04A-0C3C39F19B14}" type="slidenum">
              <a:rPr lang="en-US" altLang="en-US"/>
              <a:pPr>
                <a:spcBef>
                  <a:spcPct val="0"/>
                </a:spcBef>
              </a:pPr>
              <a:t>1</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5804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E22A6A8-2B55-41EA-A04A-0C3C39F19B14}" type="slidenum">
              <a:rPr lang="en-US" altLang="en-US"/>
              <a:pPr>
                <a:spcBef>
                  <a:spcPct val="0"/>
                </a:spcBef>
              </a:pPr>
              <a:t>2</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60457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6433A2FC-328E-4E71-AA10-3B2511A2AA04}" type="slidenum">
              <a:rPr lang="en-US" altLang="en-US"/>
              <a:pPr>
                <a:defRPr/>
              </a:pPr>
              <a:t>‹#›</a:t>
            </a:fld>
            <a:endParaRPr lang="en-US" altLang="en-US"/>
          </a:p>
        </p:txBody>
      </p:sp>
    </p:spTree>
    <p:extLst>
      <p:ext uri="{BB962C8B-B14F-4D97-AF65-F5344CB8AC3E}">
        <p14:creationId xmlns:p14="http://schemas.microsoft.com/office/powerpoint/2010/main" val="4231129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ED25B0CE-3D1C-4CAD-A0F2-EAC4FCC478D3}" type="slidenum">
              <a:rPr lang="en-US" altLang="en-US"/>
              <a:pPr>
                <a:defRPr/>
              </a:pPr>
              <a:t>‹#›</a:t>
            </a:fld>
            <a:endParaRPr lang="en-US" altLang="en-US"/>
          </a:p>
        </p:txBody>
      </p:sp>
    </p:spTree>
    <p:extLst>
      <p:ext uri="{BB962C8B-B14F-4D97-AF65-F5344CB8AC3E}">
        <p14:creationId xmlns:p14="http://schemas.microsoft.com/office/powerpoint/2010/main" val="2518882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411C0BB4-3616-4EA4-AE50-36DA54F03E41}" type="slidenum">
              <a:rPr lang="en-US" altLang="en-US"/>
              <a:pPr>
                <a:defRPr/>
              </a:pPr>
              <a:t>‹#›</a:t>
            </a:fld>
            <a:endParaRPr lang="en-US" altLang="en-US"/>
          </a:p>
        </p:txBody>
      </p:sp>
    </p:spTree>
    <p:extLst>
      <p:ext uri="{BB962C8B-B14F-4D97-AF65-F5344CB8AC3E}">
        <p14:creationId xmlns:p14="http://schemas.microsoft.com/office/powerpoint/2010/main" val="1743254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910ACEAB-39A7-41A2-85D9-21547FD77D2D}" type="slidenum">
              <a:rPr lang="en-US" altLang="en-US"/>
              <a:pPr>
                <a:defRPr/>
              </a:pPr>
              <a:t>‹#›</a:t>
            </a:fld>
            <a:endParaRPr lang="en-US" altLang="en-US"/>
          </a:p>
        </p:txBody>
      </p:sp>
    </p:spTree>
    <p:extLst>
      <p:ext uri="{BB962C8B-B14F-4D97-AF65-F5344CB8AC3E}">
        <p14:creationId xmlns:p14="http://schemas.microsoft.com/office/powerpoint/2010/main" val="2192282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9CBC6F7C-868A-46AF-B44F-D8C01E8A1DB0}" type="slidenum">
              <a:rPr lang="en-US" altLang="en-US"/>
              <a:pPr>
                <a:defRPr/>
              </a:pPr>
              <a:t>‹#›</a:t>
            </a:fld>
            <a:endParaRPr lang="en-US" altLang="en-US"/>
          </a:p>
        </p:txBody>
      </p:sp>
    </p:spTree>
    <p:extLst>
      <p:ext uri="{BB962C8B-B14F-4D97-AF65-F5344CB8AC3E}">
        <p14:creationId xmlns:p14="http://schemas.microsoft.com/office/powerpoint/2010/main" val="3094452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FC9C2C51-9691-4A7B-B21D-E12ADAEB2B45}" type="slidenum">
              <a:rPr lang="en-US" altLang="en-US"/>
              <a:pPr>
                <a:defRPr/>
              </a:pPr>
              <a:t>‹#›</a:t>
            </a:fld>
            <a:endParaRPr lang="en-US" altLang="en-US"/>
          </a:p>
        </p:txBody>
      </p:sp>
    </p:spTree>
    <p:extLst>
      <p:ext uri="{BB962C8B-B14F-4D97-AF65-F5344CB8AC3E}">
        <p14:creationId xmlns:p14="http://schemas.microsoft.com/office/powerpoint/2010/main" val="3983663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9" name="Rectangle 6"/>
          <p:cNvSpPr>
            <a:spLocks noGrp="1" noChangeArrowheads="1"/>
          </p:cNvSpPr>
          <p:nvPr>
            <p:ph type="sldNum" sz="quarter" idx="12"/>
          </p:nvPr>
        </p:nvSpPr>
        <p:spPr>
          <a:ln/>
        </p:spPr>
        <p:txBody>
          <a:bodyPr/>
          <a:lstStyle>
            <a:lvl1pPr>
              <a:defRPr/>
            </a:lvl1pPr>
          </a:lstStyle>
          <a:p>
            <a:pPr>
              <a:defRPr/>
            </a:pPr>
            <a:fld id="{02EE391E-2461-4B46-A294-93F509750A56}" type="slidenum">
              <a:rPr lang="en-US" altLang="en-US"/>
              <a:pPr>
                <a:defRPr/>
              </a:pPr>
              <a:t>‹#›</a:t>
            </a:fld>
            <a:endParaRPr lang="en-US" altLang="en-US"/>
          </a:p>
        </p:txBody>
      </p:sp>
    </p:spTree>
    <p:extLst>
      <p:ext uri="{BB962C8B-B14F-4D97-AF65-F5344CB8AC3E}">
        <p14:creationId xmlns:p14="http://schemas.microsoft.com/office/powerpoint/2010/main" val="1135416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5" name="Rectangle 6"/>
          <p:cNvSpPr>
            <a:spLocks noGrp="1" noChangeArrowheads="1"/>
          </p:cNvSpPr>
          <p:nvPr>
            <p:ph type="sldNum" sz="quarter" idx="12"/>
          </p:nvPr>
        </p:nvSpPr>
        <p:spPr>
          <a:ln/>
        </p:spPr>
        <p:txBody>
          <a:bodyPr/>
          <a:lstStyle>
            <a:lvl1pPr>
              <a:defRPr/>
            </a:lvl1pPr>
          </a:lstStyle>
          <a:p>
            <a:pPr>
              <a:defRPr/>
            </a:pPr>
            <a:fld id="{0B1D98B4-2FD9-417C-8EC5-E290E13EC650}" type="slidenum">
              <a:rPr lang="en-US" altLang="en-US"/>
              <a:pPr>
                <a:defRPr/>
              </a:pPr>
              <a:t>‹#›</a:t>
            </a:fld>
            <a:endParaRPr lang="en-US" altLang="en-US"/>
          </a:p>
        </p:txBody>
      </p:sp>
    </p:spTree>
    <p:extLst>
      <p:ext uri="{BB962C8B-B14F-4D97-AF65-F5344CB8AC3E}">
        <p14:creationId xmlns:p14="http://schemas.microsoft.com/office/powerpoint/2010/main" val="2162818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4" name="Rectangle 6"/>
          <p:cNvSpPr>
            <a:spLocks noGrp="1" noChangeArrowheads="1"/>
          </p:cNvSpPr>
          <p:nvPr>
            <p:ph type="sldNum" sz="quarter" idx="12"/>
          </p:nvPr>
        </p:nvSpPr>
        <p:spPr>
          <a:ln/>
        </p:spPr>
        <p:txBody>
          <a:bodyPr/>
          <a:lstStyle>
            <a:lvl1pPr>
              <a:defRPr/>
            </a:lvl1pPr>
          </a:lstStyle>
          <a:p>
            <a:pPr>
              <a:defRPr/>
            </a:pPr>
            <a:fld id="{7B64C8A8-E71A-4E86-B823-CBB27EC5286D}" type="slidenum">
              <a:rPr lang="en-US" altLang="en-US"/>
              <a:pPr>
                <a:defRPr/>
              </a:pPr>
              <a:t>‹#›</a:t>
            </a:fld>
            <a:endParaRPr lang="en-US" altLang="en-US"/>
          </a:p>
        </p:txBody>
      </p:sp>
    </p:spTree>
    <p:extLst>
      <p:ext uri="{BB962C8B-B14F-4D97-AF65-F5344CB8AC3E}">
        <p14:creationId xmlns:p14="http://schemas.microsoft.com/office/powerpoint/2010/main" val="3847442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487C6C57-83A7-4E48-8D64-36208E694AF2}" type="slidenum">
              <a:rPr lang="en-US" altLang="en-US"/>
              <a:pPr>
                <a:defRPr/>
              </a:pPr>
              <a:t>‹#›</a:t>
            </a:fld>
            <a:endParaRPr lang="en-US" altLang="en-US"/>
          </a:p>
        </p:txBody>
      </p:sp>
    </p:spTree>
    <p:extLst>
      <p:ext uri="{BB962C8B-B14F-4D97-AF65-F5344CB8AC3E}">
        <p14:creationId xmlns:p14="http://schemas.microsoft.com/office/powerpoint/2010/main" val="942010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5AFAA10D-BE08-48CD-9027-E656D37C9DE6}" type="slidenum">
              <a:rPr lang="en-US" altLang="en-US"/>
              <a:pPr>
                <a:defRPr/>
              </a:pPr>
              <a:t>‹#›</a:t>
            </a:fld>
            <a:endParaRPr lang="en-US" altLang="en-US"/>
          </a:p>
        </p:txBody>
      </p:sp>
    </p:spTree>
    <p:extLst>
      <p:ext uri="{BB962C8B-B14F-4D97-AF65-F5344CB8AC3E}">
        <p14:creationId xmlns:p14="http://schemas.microsoft.com/office/powerpoint/2010/main" val="2812553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C0C0C0"/>
                </a:solidFill>
                <a:latin typeface="Arial" charset="0"/>
                <a:cs typeface="Arial" charset="0"/>
              </a:defRPr>
            </a:lvl1pPr>
          </a:lstStyle>
          <a:p>
            <a:pPr>
              <a:defRPr/>
            </a:pPr>
            <a:r>
              <a:rPr lang="en-US"/>
              <a:t>Peymer Anatoly</a:t>
            </a:r>
          </a:p>
        </p:txBody>
      </p:sp>
      <p:sp>
        <p:nvSpPr>
          <p:cNvPr id="1030" name="Rectangle 6"/>
          <p:cNvSpPr>
            <a:spLocks noGrp="1" noChangeArrowheads="1"/>
          </p:cNvSpPr>
          <p:nvPr>
            <p:ph type="sldNum" sz="quarter" idx="4"/>
          </p:nvPr>
        </p:nvSpPr>
        <p:spPr bwMode="auto">
          <a:xfrm>
            <a:off x="8413750" y="6443663"/>
            <a:ext cx="609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2268EFBE-06B6-4FE5-B1C8-F45FA1D7FA3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4"/>
          <p:cNvSpPr>
            <a:spLocks noGrp="1"/>
          </p:cNvSpPr>
          <p:nvPr>
            <p:ph type="ftr" sz="quarter" idx="11"/>
          </p:nvPr>
        </p:nvSpPr>
        <p:spPr>
          <a:xfrm>
            <a:off x="3810000" y="6440487"/>
            <a:ext cx="1524000" cy="2809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smtClean="0">
                <a:solidFill>
                  <a:srgbClr val="C0C0C0"/>
                </a:solidFill>
              </a:rPr>
              <a:t>Peymer Anatoly</a:t>
            </a:r>
          </a:p>
        </p:txBody>
      </p:sp>
      <p:sp>
        <p:nvSpPr>
          <p:cNvPr id="307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EB38C5E-39BA-426D-A268-992D4101DB5C}" type="slidenum">
              <a:rPr lang="en-US" altLang="en-US" sz="1400"/>
              <a:pPr>
                <a:spcBef>
                  <a:spcPct val="0"/>
                </a:spcBef>
                <a:buFontTx/>
                <a:buNone/>
              </a:pPr>
              <a:t>1</a:t>
            </a:fld>
            <a:endParaRPr lang="en-US" altLang="en-US" sz="1400"/>
          </a:p>
        </p:txBody>
      </p:sp>
      <p:sp>
        <p:nvSpPr>
          <p:cNvPr id="3076"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7"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8"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9"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0" name="Text Box 6"/>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14" name="Rectangle 13"/>
          <p:cNvSpPr/>
          <p:nvPr/>
        </p:nvSpPr>
        <p:spPr>
          <a:xfrm>
            <a:off x="2806700" y="1625016"/>
            <a:ext cx="3685624" cy="369332"/>
          </a:xfrm>
          <a:prstGeom prst="rect">
            <a:avLst/>
          </a:prstGeom>
          <a:solidFill>
            <a:schemeClr val="bg1">
              <a:lumMod val="95000"/>
            </a:schemeClr>
          </a:solidFill>
        </p:spPr>
        <p:txBody>
          <a:bodyPr wrap="none">
            <a:spAutoFit/>
          </a:bodyPr>
          <a:lstStyle/>
          <a:p>
            <a:r>
              <a:rPr lang="en-US" b="1" dirty="0"/>
              <a:t>ABI</a:t>
            </a:r>
            <a:r>
              <a:rPr lang="en-US" dirty="0"/>
              <a:t> </a:t>
            </a:r>
            <a:r>
              <a:rPr lang="en-US" dirty="0" smtClean="0"/>
              <a:t>- </a:t>
            </a:r>
            <a:r>
              <a:rPr lang="en-US" b="1" dirty="0" smtClean="0"/>
              <a:t>A</a:t>
            </a:r>
            <a:r>
              <a:rPr lang="en-US" dirty="0" smtClean="0"/>
              <a:t>pplication </a:t>
            </a:r>
            <a:r>
              <a:rPr lang="en-US" b="1" dirty="0"/>
              <a:t>B</a:t>
            </a:r>
            <a:r>
              <a:rPr lang="en-US" dirty="0"/>
              <a:t>inary </a:t>
            </a:r>
            <a:r>
              <a:rPr lang="en-US" b="1" dirty="0" smtClean="0"/>
              <a:t>I</a:t>
            </a:r>
            <a:r>
              <a:rPr lang="en-US" dirty="0" smtClean="0"/>
              <a:t>nterface.</a:t>
            </a:r>
            <a:endParaRPr lang="en-US" dirty="0"/>
          </a:p>
        </p:txBody>
      </p:sp>
      <p:sp>
        <p:nvSpPr>
          <p:cNvPr id="4" name="Rectangle 3"/>
          <p:cNvSpPr/>
          <p:nvPr/>
        </p:nvSpPr>
        <p:spPr>
          <a:xfrm>
            <a:off x="914400" y="2133600"/>
            <a:ext cx="7315200" cy="830997"/>
          </a:xfrm>
          <a:prstGeom prst="rect">
            <a:avLst/>
          </a:prstGeom>
          <a:solidFill>
            <a:schemeClr val="bg1">
              <a:lumMod val="95000"/>
            </a:schemeClr>
          </a:solidFill>
        </p:spPr>
        <p:txBody>
          <a:bodyPr wrap="square">
            <a:spAutoFit/>
          </a:bodyPr>
          <a:lstStyle/>
          <a:p>
            <a:r>
              <a:rPr lang="en-US" sz="1600" dirty="0"/>
              <a:t>Developing Windows, Microsoft to adhere to recommendations Intel 80x86 ABI </a:t>
            </a:r>
            <a:r>
              <a:rPr lang="en-US" sz="1600" dirty="0" smtClean="0"/>
              <a:t>which </a:t>
            </a:r>
            <a:r>
              <a:rPr lang="en-US" sz="1600" dirty="0"/>
              <a:t>just describe the rules of interaction modules. Note only the key aspects of these rules.</a:t>
            </a:r>
          </a:p>
        </p:txBody>
      </p:sp>
      <p:sp>
        <p:nvSpPr>
          <p:cNvPr id="3" name="Rectangle 2"/>
          <p:cNvSpPr/>
          <p:nvPr/>
        </p:nvSpPr>
        <p:spPr>
          <a:xfrm>
            <a:off x="914400" y="3201651"/>
            <a:ext cx="7315200" cy="369332"/>
          </a:xfrm>
          <a:prstGeom prst="rect">
            <a:avLst/>
          </a:prstGeom>
          <a:solidFill>
            <a:schemeClr val="bg1">
              <a:lumMod val="95000"/>
            </a:schemeClr>
          </a:solidFill>
        </p:spPr>
        <p:txBody>
          <a:bodyPr wrap="square">
            <a:spAutoFit/>
          </a:bodyPr>
          <a:lstStyle/>
          <a:p>
            <a:r>
              <a:rPr lang="en-US" b="1" dirty="0"/>
              <a:t>ABI functions </a:t>
            </a:r>
            <a:r>
              <a:rPr lang="en-US" dirty="0"/>
              <a:t>should </a:t>
            </a:r>
            <a:r>
              <a:rPr lang="en-US" b="1" dirty="0"/>
              <a:t>preserve registers EBX, ESI, EDI </a:t>
            </a:r>
            <a:r>
              <a:rPr lang="en-US" dirty="0"/>
              <a:t>and </a:t>
            </a:r>
            <a:r>
              <a:rPr lang="en-US" b="1" dirty="0"/>
              <a:t>EBP</a:t>
            </a:r>
            <a:r>
              <a:rPr lang="en-US" dirty="0"/>
              <a:t>.</a:t>
            </a:r>
          </a:p>
        </p:txBody>
      </p:sp>
      <p:sp>
        <p:nvSpPr>
          <p:cNvPr id="5" name="Rectangle 4"/>
          <p:cNvSpPr/>
          <p:nvPr/>
        </p:nvSpPr>
        <p:spPr>
          <a:xfrm>
            <a:off x="914400" y="3875783"/>
            <a:ext cx="7315200" cy="646331"/>
          </a:xfrm>
          <a:prstGeom prst="rect">
            <a:avLst/>
          </a:prstGeom>
          <a:solidFill>
            <a:schemeClr val="bg1">
              <a:lumMod val="95000"/>
            </a:schemeClr>
          </a:solidFill>
        </p:spPr>
        <p:txBody>
          <a:bodyPr wrap="square">
            <a:spAutoFit/>
          </a:bodyPr>
          <a:lstStyle/>
          <a:p>
            <a:r>
              <a:rPr lang="en-US" dirty="0"/>
              <a:t>The values of the </a:t>
            </a:r>
            <a:r>
              <a:rPr lang="en-US" b="1" dirty="0"/>
              <a:t>registers EAX, </a:t>
            </a:r>
            <a:r>
              <a:rPr lang="en-US" b="1" dirty="0" smtClean="0"/>
              <a:t>ECX, ESP </a:t>
            </a:r>
            <a:r>
              <a:rPr lang="en-US" b="1" dirty="0"/>
              <a:t>and EDX are not necessarily </a:t>
            </a:r>
            <a:r>
              <a:rPr lang="en-US" b="1" dirty="0" smtClean="0"/>
              <a:t>save. </a:t>
            </a:r>
            <a:endParaRPr lang="en-US" b="1" dirty="0"/>
          </a:p>
        </p:txBody>
      </p:sp>
      <p:pic>
        <p:nvPicPr>
          <p:cNvPr id="18" name="Picture 17" descr="http://www.nestor.minsk.by/kg/2004/50/kg45004c.gif"/>
          <p:cNvPicPr/>
          <p:nvPr/>
        </p:nvPicPr>
        <p:blipFill>
          <a:blip r:embed="rId3">
            <a:extLst>
              <a:ext uri="{28A0092B-C50C-407E-A947-70E740481C1C}">
                <a14:useLocalDpi xmlns:a14="http://schemas.microsoft.com/office/drawing/2010/main" val="0"/>
              </a:ext>
            </a:extLst>
          </a:blip>
          <a:srcRect/>
          <a:stretch>
            <a:fillRect/>
          </a:stretch>
        </p:blipFill>
        <p:spPr bwMode="auto">
          <a:xfrm>
            <a:off x="1714500" y="4800600"/>
            <a:ext cx="5715000" cy="495300"/>
          </a:xfrm>
          <a:prstGeom prst="rect">
            <a:avLst/>
          </a:prstGeom>
          <a:noFill/>
          <a:ln>
            <a:noFill/>
          </a:ln>
        </p:spPr>
      </p:pic>
      <p:sp>
        <p:nvSpPr>
          <p:cNvPr id="6" name="Rectangle 5"/>
          <p:cNvSpPr/>
          <p:nvPr/>
        </p:nvSpPr>
        <p:spPr>
          <a:xfrm>
            <a:off x="923925" y="5602301"/>
            <a:ext cx="7315200" cy="369332"/>
          </a:xfrm>
          <a:prstGeom prst="rect">
            <a:avLst/>
          </a:prstGeom>
          <a:solidFill>
            <a:schemeClr val="bg1">
              <a:lumMod val="95000"/>
            </a:schemeClr>
          </a:solidFill>
        </p:spPr>
        <p:txBody>
          <a:bodyPr wrap="square">
            <a:spAutoFit/>
          </a:bodyPr>
          <a:lstStyle/>
          <a:p>
            <a:r>
              <a:rPr lang="en-US" dirty="0" smtClean="0"/>
              <a:t>Follow </a:t>
            </a:r>
            <a:r>
              <a:rPr lang="en-US" dirty="0"/>
              <a:t>the same rule and function of Win32 API.</a:t>
            </a:r>
          </a:p>
        </p:txBody>
      </p:sp>
      <p:sp>
        <p:nvSpPr>
          <p:cNvPr id="20"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dirty="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21" name="Rectangle 16"/>
          <p:cNvSpPr>
            <a:spLocks noChangeArrowheads="1"/>
          </p:cNvSpPr>
          <p:nvPr/>
        </p:nvSpPr>
        <p:spPr bwMode="auto">
          <a:xfrm>
            <a:off x="1438275" y="228600"/>
            <a:ext cx="626745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sz="3600" b="1" dirty="0">
                <a:solidFill>
                  <a:schemeClr val="bg1"/>
                </a:solidFill>
              </a:rPr>
              <a:t>Application Binary Interface</a:t>
            </a:r>
            <a:endParaRPr lang="en-US" altLang="en-US" sz="3600" b="1"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4"/>
          <p:cNvSpPr>
            <a:spLocks noGrp="1"/>
          </p:cNvSpPr>
          <p:nvPr>
            <p:ph type="ftr" sz="quarter" idx="11"/>
          </p:nvPr>
        </p:nvSpPr>
        <p:spPr>
          <a:xfrm>
            <a:off x="3810000" y="6440487"/>
            <a:ext cx="1524000" cy="2809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smtClean="0">
                <a:solidFill>
                  <a:srgbClr val="C0C0C0"/>
                </a:solidFill>
              </a:rPr>
              <a:t>Peymer Anatoly</a:t>
            </a:r>
          </a:p>
        </p:txBody>
      </p:sp>
      <p:sp>
        <p:nvSpPr>
          <p:cNvPr id="307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EB38C5E-39BA-426D-A268-992D4101DB5C}" type="slidenum">
              <a:rPr lang="en-US" altLang="en-US" sz="1400"/>
              <a:pPr>
                <a:spcBef>
                  <a:spcPct val="0"/>
                </a:spcBef>
                <a:buFontTx/>
                <a:buNone/>
              </a:pPr>
              <a:t>2</a:t>
            </a:fld>
            <a:endParaRPr lang="en-US" altLang="en-US" sz="1400"/>
          </a:p>
        </p:txBody>
      </p:sp>
      <p:sp>
        <p:nvSpPr>
          <p:cNvPr id="3076"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7"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8"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9"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0" name="Text Box 6"/>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16" name="Rectangle 16"/>
          <p:cNvSpPr>
            <a:spLocks noChangeArrowheads="1"/>
          </p:cNvSpPr>
          <p:nvPr/>
        </p:nvSpPr>
        <p:spPr bwMode="auto">
          <a:xfrm>
            <a:off x="1438275" y="228600"/>
            <a:ext cx="626745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sz="3600" b="1" dirty="0">
                <a:solidFill>
                  <a:schemeClr val="bg1"/>
                </a:solidFill>
              </a:rPr>
              <a:t>Application Binary Interface</a:t>
            </a:r>
            <a:endParaRPr lang="en-US" altLang="en-US" sz="3600" b="1" dirty="0">
              <a:solidFill>
                <a:schemeClr val="bg1"/>
              </a:solidFill>
            </a:endParaRPr>
          </a:p>
        </p:txBody>
      </p:sp>
      <p:sp>
        <p:nvSpPr>
          <p:cNvPr id="2" name="Rectangle 1"/>
          <p:cNvSpPr/>
          <p:nvPr/>
        </p:nvSpPr>
        <p:spPr>
          <a:xfrm>
            <a:off x="923925" y="1456730"/>
            <a:ext cx="7315200" cy="830997"/>
          </a:xfrm>
          <a:prstGeom prst="rect">
            <a:avLst/>
          </a:prstGeom>
          <a:solidFill>
            <a:schemeClr val="bg1">
              <a:lumMod val="95000"/>
            </a:schemeClr>
          </a:solidFill>
        </p:spPr>
        <p:txBody>
          <a:bodyPr wrap="square">
            <a:spAutoFit/>
          </a:bodyPr>
          <a:lstStyle/>
          <a:p>
            <a:r>
              <a:rPr lang="en-US" sz="1600" dirty="0"/>
              <a:t>Passing parameters to the Win32 API function via the stack and placed on the stack they have the reverse of what you can see in the description of functions. With few exceptions (for example, a very handy feature </a:t>
            </a:r>
            <a:r>
              <a:rPr lang="en-US" sz="1600" dirty="0" err="1"/>
              <a:t>wsprintf</a:t>
            </a:r>
            <a:r>
              <a:rPr lang="en-US" sz="1600" dirty="0" smtClean="0"/>
              <a:t>). </a:t>
            </a:r>
            <a:endParaRPr lang="en-US" sz="1600" dirty="0"/>
          </a:p>
        </p:txBody>
      </p:sp>
      <p:sp>
        <p:nvSpPr>
          <p:cNvPr id="7" name="Rectangle 6"/>
          <p:cNvSpPr/>
          <p:nvPr/>
        </p:nvSpPr>
        <p:spPr>
          <a:xfrm>
            <a:off x="914400" y="2434917"/>
            <a:ext cx="7315200" cy="338554"/>
          </a:xfrm>
          <a:prstGeom prst="rect">
            <a:avLst/>
          </a:prstGeom>
          <a:solidFill>
            <a:schemeClr val="bg1">
              <a:lumMod val="95000"/>
            </a:schemeClr>
          </a:solidFill>
        </p:spPr>
        <p:txBody>
          <a:bodyPr wrap="square">
            <a:spAutoFit/>
          </a:bodyPr>
          <a:lstStyle/>
          <a:p>
            <a:r>
              <a:rPr lang="en-US" sz="1600" dirty="0" smtClean="0"/>
              <a:t>For example call </a:t>
            </a:r>
            <a:r>
              <a:rPr lang="en-US" sz="1600" b="1" dirty="0" err="1" smtClean="0"/>
              <a:t>MessageBox</a:t>
            </a:r>
            <a:r>
              <a:rPr lang="en-US" sz="1600" dirty="0" smtClean="0"/>
              <a:t>:</a:t>
            </a:r>
            <a:endParaRPr lang="en-US" sz="1600" dirty="0"/>
          </a:p>
        </p:txBody>
      </p:sp>
      <p:sp>
        <p:nvSpPr>
          <p:cNvPr id="8" name="Rectangle 7"/>
          <p:cNvSpPr/>
          <p:nvPr/>
        </p:nvSpPr>
        <p:spPr>
          <a:xfrm>
            <a:off x="923925" y="4751462"/>
            <a:ext cx="7296150" cy="1673150"/>
          </a:xfrm>
          <a:prstGeom prst="rect">
            <a:avLst/>
          </a:prstGeom>
          <a:solidFill>
            <a:schemeClr val="bg1">
              <a:lumMod val="95000"/>
            </a:schemeClr>
          </a:solidFill>
        </p:spPr>
        <p:txBody>
          <a:bodyPr wrap="square">
            <a:spAutoFit/>
          </a:bodyPr>
          <a:lstStyle/>
          <a:p>
            <a:pPr>
              <a:lnSpc>
                <a:spcPct val="107000"/>
              </a:lnSpc>
              <a:spcAft>
                <a:spcPts val="800"/>
              </a:spcAft>
            </a:pPr>
            <a:r>
              <a:rPr lang="ru-RU" sz="1600" dirty="0">
                <a:solidFill>
                  <a:srgbClr val="000000"/>
                </a:solidFill>
                <a:latin typeface="Verdana" panose="020B0604030504040204" pitchFamily="34" charset="0"/>
                <a:ea typeface="Calibri" panose="020F0502020204030204" pitchFamily="34" charset="0"/>
              </a:rPr>
              <a:t>...</a:t>
            </a:r>
            <a:br>
              <a:rPr lang="ru-RU" sz="1600" dirty="0">
                <a:solidFill>
                  <a:srgbClr val="000000"/>
                </a:solidFill>
                <a:latin typeface="Verdana" panose="020B0604030504040204" pitchFamily="34" charset="0"/>
                <a:ea typeface="Calibri" panose="020F0502020204030204" pitchFamily="34" charset="0"/>
              </a:rPr>
            </a:br>
            <a:r>
              <a:rPr lang="en-US" sz="1600" dirty="0">
                <a:solidFill>
                  <a:srgbClr val="000000"/>
                </a:solidFill>
                <a:latin typeface="Verdana" panose="020B0604030504040204" pitchFamily="34" charset="0"/>
                <a:ea typeface="Calibri" panose="020F0502020204030204" pitchFamily="34" charset="0"/>
              </a:rPr>
              <a:t>push </a:t>
            </a:r>
            <a:r>
              <a:rPr lang="en-US" sz="1600" dirty="0" err="1">
                <a:solidFill>
                  <a:srgbClr val="000000"/>
                </a:solidFill>
                <a:latin typeface="Verdana" panose="020B0604030504040204" pitchFamily="34" charset="0"/>
                <a:ea typeface="Calibri" panose="020F0502020204030204" pitchFamily="34" charset="0"/>
              </a:rPr>
              <a:t>dword</a:t>
            </a:r>
            <a:r>
              <a:rPr lang="en-US" sz="1600" dirty="0">
                <a:solidFill>
                  <a:srgbClr val="000000"/>
                </a:solidFill>
                <a:latin typeface="Verdana" panose="020B0604030504040204" pitchFamily="34" charset="0"/>
                <a:ea typeface="Calibri" panose="020F0502020204030204" pitchFamily="34" charset="0"/>
              </a:rPr>
              <a:t> MB</a:t>
            </a:r>
            <a:r>
              <a:rPr lang="ru-RU" sz="1600" dirty="0">
                <a:solidFill>
                  <a:srgbClr val="000000"/>
                </a:solidFill>
                <a:latin typeface="Verdana" panose="020B0604030504040204" pitchFamily="34" charset="0"/>
                <a:ea typeface="Calibri" panose="020F0502020204030204" pitchFamily="34" charset="0"/>
              </a:rPr>
              <a:t>_</a:t>
            </a:r>
            <a:r>
              <a:rPr lang="en-US" sz="1600" dirty="0">
                <a:solidFill>
                  <a:srgbClr val="000000"/>
                </a:solidFill>
                <a:latin typeface="Verdana" panose="020B0604030504040204" pitchFamily="34" charset="0"/>
                <a:ea typeface="Calibri" panose="020F0502020204030204" pitchFamily="34" charset="0"/>
              </a:rPr>
              <a:t>ICONINFORMATION</a:t>
            </a:r>
            <a:r>
              <a:rPr lang="ru-RU" sz="1600" dirty="0">
                <a:solidFill>
                  <a:srgbClr val="000000"/>
                </a:solidFill>
                <a:latin typeface="Verdana" panose="020B0604030504040204" pitchFamily="34" charset="0"/>
                <a:ea typeface="Calibri" panose="020F0502020204030204" pitchFamily="34" charset="0"/>
              </a:rPr>
              <a:t> | </a:t>
            </a:r>
            <a:r>
              <a:rPr lang="en-US" sz="1600" dirty="0">
                <a:solidFill>
                  <a:srgbClr val="000000"/>
                </a:solidFill>
                <a:latin typeface="Verdana" panose="020B0604030504040204" pitchFamily="34" charset="0"/>
                <a:ea typeface="Calibri" panose="020F0502020204030204" pitchFamily="34" charset="0"/>
              </a:rPr>
              <a:t>MB</a:t>
            </a:r>
            <a:r>
              <a:rPr lang="ru-RU" sz="1600" dirty="0">
                <a:solidFill>
                  <a:srgbClr val="000000"/>
                </a:solidFill>
                <a:latin typeface="Verdana" panose="020B0604030504040204" pitchFamily="34" charset="0"/>
                <a:ea typeface="Calibri" panose="020F0502020204030204" pitchFamily="34" charset="0"/>
              </a:rPr>
              <a:t>_</a:t>
            </a:r>
            <a:r>
              <a:rPr lang="en-US" sz="1600" dirty="0">
                <a:solidFill>
                  <a:srgbClr val="000000"/>
                </a:solidFill>
                <a:latin typeface="Verdana" panose="020B0604030504040204" pitchFamily="34" charset="0"/>
                <a:ea typeface="Calibri" panose="020F0502020204030204" pitchFamily="34" charset="0"/>
              </a:rPr>
              <a:t>OK</a:t>
            </a:r>
            <a:r>
              <a:rPr lang="ru-RU" sz="1600" dirty="0">
                <a:solidFill>
                  <a:srgbClr val="000000"/>
                </a:solidFill>
                <a:latin typeface="Verdana" panose="020B0604030504040204" pitchFamily="34" charset="0"/>
                <a:ea typeface="Calibri" panose="020F0502020204030204" pitchFamily="34" charset="0"/>
              </a:rPr>
              <a:t/>
            </a:r>
            <a:br>
              <a:rPr lang="ru-RU" sz="1600" dirty="0">
                <a:solidFill>
                  <a:srgbClr val="000000"/>
                </a:solidFill>
                <a:latin typeface="Verdana" panose="020B0604030504040204" pitchFamily="34" charset="0"/>
                <a:ea typeface="Calibri" panose="020F0502020204030204" pitchFamily="34" charset="0"/>
              </a:rPr>
            </a:br>
            <a:r>
              <a:rPr lang="en-US" sz="1600" dirty="0">
                <a:solidFill>
                  <a:srgbClr val="000000"/>
                </a:solidFill>
                <a:latin typeface="Verdana" panose="020B0604030504040204" pitchFamily="34" charset="0"/>
                <a:ea typeface="Calibri" panose="020F0502020204030204" pitchFamily="34" charset="0"/>
              </a:rPr>
              <a:t>push </a:t>
            </a:r>
            <a:r>
              <a:rPr lang="en-US" sz="1600" dirty="0" err="1">
                <a:solidFill>
                  <a:srgbClr val="000000"/>
                </a:solidFill>
                <a:latin typeface="Verdana" panose="020B0604030504040204" pitchFamily="34" charset="0"/>
                <a:ea typeface="Calibri" panose="020F0502020204030204" pitchFamily="34" charset="0"/>
              </a:rPr>
              <a:t>dword</a:t>
            </a:r>
            <a:r>
              <a:rPr lang="en-US" sz="1600" dirty="0">
                <a:solidFill>
                  <a:srgbClr val="000000"/>
                </a:solidFill>
                <a:latin typeface="Verdana" panose="020B0604030504040204" pitchFamily="34" charset="0"/>
                <a:ea typeface="Calibri" panose="020F0502020204030204" pitchFamily="34" charset="0"/>
              </a:rPr>
              <a:t> </a:t>
            </a:r>
            <a:r>
              <a:rPr lang="en-US" sz="1600" dirty="0" err="1">
                <a:solidFill>
                  <a:srgbClr val="000000"/>
                </a:solidFill>
                <a:latin typeface="Verdana" panose="020B0604030504040204" pitchFamily="34" charset="0"/>
                <a:ea typeface="Calibri" panose="020F0502020204030204" pitchFamily="34" charset="0"/>
              </a:rPr>
              <a:t>pszCaption</a:t>
            </a:r>
            <a:r>
              <a:rPr lang="ru-RU" sz="1600" dirty="0">
                <a:solidFill>
                  <a:srgbClr val="000000"/>
                </a:solidFill>
                <a:latin typeface="Verdana" panose="020B0604030504040204" pitchFamily="34" charset="0"/>
                <a:ea typeface="Calibri" panose="020F0502020204030204" pitchFamily="34" charset="0"/>
              </a:rPr>
              <a:t/>
            </a:r>
            <a:br>
              <a:rPr lang="ru-RU" sz="1600" dirty="0">
                <a:solidFill>
                  <a:srgbClr val="000000"/>
                </a:solidFill>
                <a:latin typeface="Verdana" panose="020B0604030504040204" pitchFamily="34" charset="0"/>
                <a:ea typeface="Calibri" panose="020F0502020204030204" pitchFamily="34" charset="0"/>
              </a:rPr>
            </a:br>
            <a:r>
              <a:rPr lang="en-US" sz="1600" dirty="0">
                <a:solidFill>
                  <a:srgbClr val="000000"/>
                </a:solidFill>
                <a:latin typeface="Verdana" panose="020B0604030504040204" pitchFamily="34" charset="0"/>
                <a:ea typeface="Calibri" panose="020F0502020204030204" pitchFamily="34" charset="0"/>
              </a:rPr>
              <a:t>push </a:t>
            </a:r>
            <a:r>
              <a:rPr lang="en-US" sz="1600" dirty="0" err="1">
                <a:solidFill>
                  <a:srgbClr val="000000"/>
                </a:solidFill>
                <a:latin typeface="Verdana" panose="020B0604030504040204" pitchFamily="34" charset="0"/>
                <a:ea typeface="Calibri" panose="020F0502020204030204" pitchFamily="34" charset="0"/>
              </a:rPr>
              <a:t>dword</a:t>
            </a:r>
            <a:r>
              <a:rPr lang="en-US" sz="1600" dirty="0">
                <a:solidFill>
                  <a:srgbClr val="000000"/>
                </a:solidFill>
                <a:latin typeface="Verdana" panose="020B0604030504040204" pitchFamily="34" charset="0"/>
                <a:ea typeface="Calibri" panose="020F0502020204030204" pitchFamily="34" charset="0"/>
              </a:rPr>
              <a:t> </a:t>
            </a:r>
            <a:r>
              <a:rPr lang="en-US" sz="1600" dirty="0" err="1">
                <a:solidFill>
                  <a:srgbClr val="000000"/>
                </a:solidFill>
                <a:latin typeface="Verdana" panose="020B0604030504040204" pitchFamily="34" charset="0"/>
                <a:ea typeface="Calibri" panose="020F0502020204030204" pitchFamily="34" charset="0"/>
              </a:rPr>
              <a:t>pszMessage</a:t>
            </a:r>
            <a:r>
              <a:rPr lang="ru-RU" sz="1600" dirty="0">
                <a:solidFill>
                  <a:srgbClr val="000000"/>
                </a:solidFill>
                <a:latin typeface="Verdana" panose="020B0604030504040204" pitchFamily="34" charset="0"/>
                <a:ea typeface="Calibri" panose="020F0502020204030204" pitchFamily="34" charset="0"/>
              </a:rPr>
              <a:t/>
            </a:r>
            <a:br>
              <a:rPr lang="ru-RU" sz="1600" dirty="0">
                <a:solidFill>
                  <a:srgbClr val="000000"/>
                </a:solidFill>
                <a:latin typeface="Verdana" panose="020B0604030504040204" pitchFamily="34" charset="0"/>
                <a:ea typeface="Calibri" panose="020F0502020204030204" pitchFamily="34" charset="0"/>
              </a:rPr>
            </a:br>
            <a:r>
              <a:rPr lang="en-US" sz="1600" dirty="0">
                <a:solidFill>
                  <a:srgbClr val="000000"/>
                </a:solidFill>
                <a:latin typeface="Verdana" panose="020B0604030504040204" pitchFamily="34" charset="0"/>
                <a:ea typeface="Calibri" panose="020F0502020204030204" pitchFamily="34" charset="0"/>
              </a:rPr>
              <a:t>push </a:t>
            </a:r>
            <a:r>
              <a:rPr lang="en-US" sz="1600" dirty="0" err="1">
                <a:solidFill>
                  <a:srgbClr val="000000"/>
                </a:solidFill>
                <a:latin typeface="Verdana" panose="020B0604030504040204" pitchFamily="34" charset="0"/>
                <a:ea typeface="Calibri" panose="020F0502020204030204" pitchFamily="34" charset="0"/>
              </a:rPr>
              <a:t>dword</a:t>
            </a:r>
            <a:r>
              <a:rPr lang="ru-RU" sz="1600" dirty="0">
                <a:solidFill>
                  <a:srgbClr val="000000"/>
                </a:solidFill>
                <a:latin typeface="Verdana" panose="020B0604030504040204" pitchFamily="34" charset="0"/>
                <a:ea typeface="Calibri" panose="020F0502020204030204" pitchFamily="34" charset="0"/>
              </a:rPr>
              <a:t> [</a:t>
            </a:r>
            <a:r>
              <a:rPr lang="en-US" sz="1600" dirty="0" err="1">
                <a:solidFill>
                  <a:srgbClr val="000000"/>
                </a:solidFill>
                <a:latin typeface="Verdana" panose="020B0604030504040204" pitchFamily="34" charset="0"/>
                <a:ea typeface="Calibri" panose="020F0502020204030204" pitchFamily="34" charset="0"/>
              </a:rPr>
              <a:t>hwnd</a:t>
            </a:r>
            <a:r>
              <a:rPr lang="ru-RU" sz="1600" dirty="0">
                <a:solidFill>
                  <a:srgbClr val="000000"/>
                </a:solidFill>
                <a:latin typeface="Verdana" panose="020B0604030504040204" pitchFamily="34" charset="0"/>
                <a:ea typeface="Calibri" panose="020F0502020204030204" pitchFamily="34" charset="0"/>
              </a:rPr>
              <a:t>]</a:t>
            </a:r>
            <a:br>
              <a:rPr lang="ru-RU" sz="1600" dirty="0">
                <a:solidFill>
                  <a:srgbClr val="000000"/>
                </a:solidFill>
                <a:latin typeface="Verdana" panose="020B0604030504040204" pitchFamily="34" charset="0"/>
                <a:ea typeface="Calibri" panose="020F0502020204030204" pitchFamily="34" charset="0"/>
              </a:rPr>
            </a:br>
            <a:r>
              <a:rPr lang="en-US" sz="1600" dirty="0">
                <a:solidFill>
                  <a:srgbClr val="000000"/>
                </a:solidFill>
                <a:latin typeface="Verdana" panose="020B0604030504040204" pitchFamily="34" charset="0"/>
                <a:ea typeface="Calibri" panose="020F0502020204030204" pitchFamily="34" charset="0"/>
              </a:rPr>
              <a:t>call</a:t>
            </a:r>
            <a:r>
              <a:rPr lang="ru-RU" sz="1600" dirty="0">
                <a:solidFill>
                  <a:srgbClr val="000000"/>
                </a:solidFill>
                <a:latin typeface="Verdana" panose="020B0604030504040204" pitchFamily="34" charset="0"/>
                <a:ea typeface="Calibri" panose="020F0502020204030204" pitchFamily="34" charset="0"/>
              </a:rPr>
              <a:t> [</a:t>
            </a:r>
            <a:r>
              <a:rPr lang="en-US" sz="1600" dirty="0" err="1">
                <a:solidFill>
                  <a:srgbClr val="000000"/>
                </a:solidFill>
                <a:latin typeface="Verdana" panose="020B0604030504040204" pitchFamily="34" charset="0"/>
                <a:ea typeface="Calibri" panose="020F0502020204030204" pitchFamily="34" charset="0"/>
              </a:rPr>
              <a:t>MessageBox</a:t>
            </a:r>
            <a:r>
              <a:rPr lang="ru-RU" sz="1600" dirty="0">
                <a:solidFill>
                  <a:srgbClr val="000000"/>
                </a:solidFill>
                <a:latin typeface="Verdana" panose="020B0604030504040204" pitchFamily="34" charset="0"/>
                <a:ea typeface="Calibri" panose="020F0502020204030204" pitchFamily="34" charset="0"/>
              </a:rPr>
              <a:t>]</a:t>
            </a:r>
            <a:endParaRPr lang="en-US" sz="1600" dirty="0">
              <a:latin typeface="Calibri" panose="020F0502020204030204" pitchFamily="34" charset="0"/>
              <a:ea typeface="Calibri" panose="020F0502020204030204" pitchFamily="34" charset="0"/>
            </a:endParaRPr>
          </a:p>
        </p:txBody>
      </p:sp>
      <p:sp>
        <p:nvSpPr>
          <p:cNvPr id="10" name="Rectangle 9"/>
          <p:cNvSpPr/>
          <p:nvPr/>
        </p:nvSpPr>
        <p:spPr>
          <a:xfrm>
            <a:off x="923925" y="2977636"/>
            <a:ext cx="7315200" cy="1569660"/>
          </a:xfrm>
          <a:prstGeom prst="rect">
            <a:avLst/>
          </a:prstGeom>
          <a:solidFill>
            <a:schemeClr val="bg1">
              <a:lumMod val="95000"/>
            </a:schemeClr>
          </a:solidFill>
        </p:spPr>
        <p:txBody>
          <a:bodyPr wrap="square">
            <a:spAutoFit/>
          </a:bodyPr>
          <a:lstStyle/>
          <a:p>
            <a:r>
              <a:rPr lang="en-US" sz="1600" dirty="0" err="1"/>
              <a:t>int</a:t>
            </a:r>
            <a:r>
              <a:rPr lang="en-US" sz="1600" dirty="0"/>
              <a:t> WINAPI </a:t>
            </a:r>
            <a:r>
              <a:rPr lang="en-US" sz="1600" dirty="0" err="1"/>
              <a:t>MessageBox</a:t>
            </a:r>
            <a:r>
              <a:rPr lang="en-US" sz="1600" dirty="0"/>
              <a:t>(</a:t>
            </a:r>
          </a:p>
          <a:p>
            <a:r>
              <a:rPr lang="en-US" sz="1600" dirty="0"/>
              <a:t>  _</a:t>
            </a:r>
            <a:r>
              <a:rPr lang="en-US" sz="1600" dirty="0" err="1"/>
              <a:t>In_opt</a:t>
            </a:r>
            <a:r>
              <a:rPr lang="en-US" sz="1600" dirty="0"/>
              <a:t>_ HWND    </a:t>
            </a:r>
            <a:r>
              <a:rPr lang="en-US" sz="1600" dirty="0" err="1"/>
              <a:t>hWnd</a:t>
            </a:r>
            <a:r>
              <a:rPr lang="en-US" sz="1600" dirty="0"/>
              <a:t>,</a:t>
            </a:r>
          </a:p>
          <a:p>
            <a:r>
              <a:rPr lang="en-US" sz="1600" dirty="0"/>
              <a:t>  _</a:t>
            </a:r>
            <a:r>
              <a:rPr lang="en-US" sz="1600" dirty="0" err="1"/>
              <a:t>In_opt</a:t>
            </a:r>
            <a:r>
              <a:rPr lang="en-US" sz="1600" dirty="0"/>
              <a:t>_ LPCTSTR </a:t>
            </a:r>
            <a:r>
              <a:rPr lang="en-US" sz="1600" dirty="0" err="1"/>
              <a:t>lpText</a:t>
            </a:r>
            <a:r>
              <a:rPr lang="en-US" sz="1600" dirty="0"/>
              <a:t>,</a:t>
            </a:r>
          </a:p>
          <a:p>
            <a:r>
              <a:rPr lang="en-US" sz="1600" dirty="0"/>
              <a:t>  _</a:t>
            </a:r>
            <a:r>
              <a:rPr lang="en-US" sz="1600" dirty="0" err="1"/>
              <a:t>In_opt</a:t>
            </a:r>
            <a:r>
              <a:rPr lang="en-US" sz="1600" dirty="0"/>
              <a:t>_ LPCTSTR </a:t>
            </a:r>
            <a:r>
              <a:rPr lang="en-US" sz="1600" dirty="0" err="1"/>
              <a:t>lpCaption</a:t>
            </a:r>
            <a:r>
              <a:rPr lang="en-US" sz="1600" dirty="0"/>
              <a:t>,</a:t>
            </a:r>
          </a:p>
          <a:p>
            <a:r>
              <a:rPr lang="en-US" sz="1600" dirty="0"/>
              <a:t>  _In_     UINT    </a:t>
            </a:r>
            <a:r>
              <a:rPr lang="en-US" sz="1600" dirty="0" err="1"/>
              <a:t>uType</a:t>
            </a:r>
            <a:endParaRPr lang="en-US" sz="1600" dirty="0"/>
          </a:p>
          <a:p>
            <a:r>
              <a:rPr lang="en-US" sz="1600" dirty="0"/>
              <a:t>);</a:t>
            </a:r>
          </a:p>
        </p:txBody>
      </p:sp>
      <p:sp>
        <p:nvSpPr>
          <p:cNvPr id="15"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dirty="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Tree>
    <p:extLst>
      <p:ext uri="{BB962C8B-B14F-4D97-AF65-F5344CB8AC3E}">
        <p14:creationId xmlns:p14="http://schemas.microsoft.com/office/powerpoint/2010/main" val="2600461529"/>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Introduction1</Template>
  <TotalTime>419</TotalTime>
  <Words>167</Words>
  <Application>Microsoft Office PowerPoint</Application>
  <PresentationFormat>On-screen Show (4:3)</PresentationFormat>
  <Paragraphs>24</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Impact</vt:lpstr>
      <vt:lpstr>Verdana</vt:lpstr>
      <vt:lpstr>Default Design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Anatoly Peymer</cp:lastModifiedBy>
  <cp:revision>40</cp:revision>
  <dcterms:created xsi:type="dcterms:W3CDTF">2008-08-03T16:05:36Z</dcterms:created>
  <dcterms:modified xsi:type="dcterms:W3CDTF">2018-05-12T10:48:38Z</dcterms:modified>
</cp:coreProperties>
</file>