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61" r:id="rId4"/>
    <p:sldId id="262" r:id="rId5"/>
    <p:sldId id="263" r:id="rId6"/>
    <p:sldId id="264" r:id="rId7"/>
    <p:sldId id="307" r:id="rId8"/>
    <p:sldId id="266" r:id="rId9"/>
    <p:sldId id="267" r:id="rId10"/>
    <p:sldId id="268" r:id="rId11"/>
    <p:sldId id="287" r:id="rId12"/>
    <p:sldId id="288" r:id="rId13"/>
    <p:sldId id="290" r:id="rId14"/>
    <p:sldId id="291" r:id="rId15"/>
    <p:sldId id="293" r:id="rId16"/>
    <p:sldId id="294" r:id="rId17"/>
    <p:sldId id="295" r:id="rId18"/>
    <p:sldId id="296" r:id="rId19"/>
    <p:sldId id="303" r:id="rId20"/>
    <p:sldId id="305" r:id="rId21"/>
    <p:sldId id="308" r:id="rId22"/>
    <p:sldId id="309" r:id="rId23"/>
    <p:sldId id="30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AEAEA"/>
    <a:srgbClr val="33CC33"/>
    <a:srgbClr val="0066FF"/>
    <a:srgbClr val="DDDDDD"/>
    <a:srgbClr val="FFFF99"/>
    <a:srgbClr val="C0C0C0"/>
    <a:srgbClr val="66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5" autoAdjust="0"/>
  </p:normalViewPr>
  <p:slideViewPr>
    <p:cSldViewPr>
      <p:cViewPr varScale="1">
        <p:scale>
          <a:sx n="109" d="100"/>
          <a:sy n="109" d="100"/>
        </p:scale>
        <p:origin x="1602" y="8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99439B-6EA3-4035-B3E6-4E72EA810D95}" type="slidenum">
              <a:rPr lang="en-US"/>
              <a:pPr>
                <a:defRPr/>
              </a:pPr>
              <a:t>‹#›</a:t>
            </a:fld>
            <a:endParaRPr lang="en-US"/>
          </a:p>
        </p:txBody>
      </p:sp>
    </p:spTree>
    <p:extLst>
      <p:ext uri="{BB962C8B-B14F-4D97-AF65-F5344CB8AC3E}">
        <p14:creationId xmlns:p14="http://schemas.microsoft.com/office/powerpoint/2010/main" val="1264864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91212F-6F46-4C42-A3F7-D5A656712E9F}" type="slidenum">
              <a:rPr lang="en-US" altLang="en-US" smtClean="0"/>
              <a:pPr>
                <a:spcBef>
                  <a:spcPct val="0"/>
                </a:spcBef>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85489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CAC5D9-158A-4143-A02F-E0B15F5E3A39}" type="slidenum">
              <a:rPr lang="en-US" altLang="en-US" smtClean="0"/>
              <a:pPr>
                <a:spcBef>
                  <a:spcPct val="0"/>
                </a:spcBef>
              </a:pPr>
              <a:t>10</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30925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086349-5872-4EFB-B722-65DC12DB5318}" type="slidenum">
              <a:rPr lang="en-US" altLang="en-US" smtClean="0"/>
              <a:pPr>
                <a:spcBef>
                  <a:spcPct val="0"/>
                </a:spcBef>
              </a:pPr>
              <a:t>11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17657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F51C013-142A-4782-B34B-C7833B70C2C1}" type="slidenum">
              <a:rPr lang="en-US" altLang="en-US" smtClean="0"/>
              <a:pPr>
                <a:spcBef>
                  <a:spcPct val="0"/>
                </a:spcBef>
              </a:pPr>
              <a:t>12</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90704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901A2F-5EF1-498A-BB98-EF36EABB624D}" type="slidenum">
              <a:rPr lang="en-US" altLang="en-US" smtClean="0"/>
              <a:pPr>
                <a:spcBef>
                  <a:spcPct val="0"/>
                </a:spcBef>
              </a:pPr>
              <a:t>13</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28020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4E4539-314F-4423-99DC-63E976454D0B}" type="slidenum">
              <a:rPr lang="en-US" altLang="en-US" smtClean="0"/>
              <a:pPr>
                <a:spcBef>
                  <a:spcPct val="0"/>
                </a:spcBef>
              </a:pPr>
              <a:t>14</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90068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CFF7A0-3703-4B33-A31A-2E648686AD23}" type="slidenum">
              <a:rPr lang="en-US" altLang="en-US" smtClean="0"/>
              <a:pPr>
                <a:spcBef>
                  <a:spcPct val="0"/>
                </a:spcBef>
              </a:pPr>
              <a:t>15</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425726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BC681B-DA4D-443A-94FB-FCC7CA1A87C4}" type="slidenum">
              <a:rPr lang="en-US" altLang="en-US" smtClean="0"/>
              <a:pPr>
                <a:spcBef>
                  <a:spcPct val="0"/>
                </a:spcBef>
              </a:pPr>
              <a:t>16</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93862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5CECE6-03C9-413A-9794-132C553FB2F5}" type="slidenum">
              <a:rPr lang="en-US" altLang="en-US" smtClean="0"/>
              <a:pPr>
                <a:spcBef>
                  <a:spcPct val="0"/>
                </a:spcBef>
              </a:pPr>
              <a:t>17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03911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17FF92-6184-498B-BEAA-E2D468C13969}" type="slidenum">
              <a:rPr lang="en-US" altLang="en-US" smtClean="0"/>
              <a:pPr>
                <a:spcBef>
                  <a:spcPct val="0"/>
                </a:spcBef>
              </a:pPr>
              <a:t>18</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dirty="0" smtClean="0"/>
          </a:p>
        </p:txBody>
      </p:sp>
    </p:spTree>
    <p:extLst>
      <p:ext uri="{BB962C8B-B14F-4D97-AF65-F5344CB8AC3E}">
        <p14:creationId xmlns:p14="http://schemas.microsoft.com/office/powerpoint/2010/main" val="176780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E5ECE9-A9DF-44D0-9455-DDCEE501B97B}" type="slidenum">
              <a:rPr lang="en-US" altLang="en-US" smtClean="0"/>
              <a:pPr>
                <a:spcBef>
                  <a:spcPct val="0"/>
                </a:spcBef>
              </a:pPr>
              <a:t>19</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dirty="0" smtClean="0"/>
          </a:p>
        </p:txBody>
      </p:sp>
    </p:spTree>
    <p:extLst>
      <p:ext uri="{BB962C8B-B14F-4D97-AF65-F5344CB8AC3E}">
        <p14:creationId xmlns:p14="http://schemas.microsoft.com/office/powerpoint/2010/main" val="355313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5F34B1-9812-4C90-B01F-86927B4F24EA}"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229062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E5ECE9-A9DF-44D0-9455-DDCEE501B97B}" type="slidenum">
              <a:rPr lang="en-US" altLang="en-US" smtClean="0"/>
              <a:pPr>
                <a:spcBef>
                  <a:spcPct val="0"/>
                </a:spcBef>
              </a:pPr>
              <a:t>20</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41310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E5ECE9-A9DF-44D0-9455-DDCEE501B97B}" type="slidenum">
              <a:rPr lang="en-US" altLang="en-US" smtClean="0"/>
              <a:pPr>
                <a:spcBef>
                  <a:spcPct val="0"/>
                </a:spcBef>
              </a:pPr>
              <a:t>21</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551202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E5ECE9-A9DF-44D0-9455-DDCEE501B97B}" type="slidenum">
              <a:rPr lang="en-US" altLang="en-US" smtClean="0"/>
              <a:pPr>
                <a:spcBef>
                  <a:spcPct val="0"/>
                </a:spcBef>
              </a:pPr>
              <a:t>22</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21755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E5ECE9-A9DF-44D0-9455-DDCEE501B97B}" type="slidenum">
              <a:rPr lang="en-US" altLang="en-US" smtClean="0"/>
              <a:pPr>
                <a:spcBef>
                  <a:spcPct val="0"/>
                </a:spcBef>
              </a:pPr>
              <a:t>23</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43005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63A0D03-E19F-4233-9CEF-919423575821}"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4720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423903-B66C-4A3B-AF79-0F5B998ADAD2}" type="slidenum">
              <a:rPr lang="en-US" altLang="en-US" smtClean="0"/>
              <a:pPr>
                <a:spcBef>
                  <a:spcPct val="0"/>
                </a:spcBef>
              </a:pPr>
              <a:t>4</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61261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CA5C36-3198-4AD4-A0B0-33FBE3CCA003}" type="slidenum">
              <a:rPr lang="en-US" altLang="en-US" smtClean="0"/>
              <a:pPr>
                <a:spcBef>
                  <a:spcPct val="0"/>
                </a:spcBef>
              </a:pPr>
              <a:t>5</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5825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9BAB84-51F0-4E1F-8F36-BCA52B62EAC5}" type="slidenum">
              <a:rPr lang="en-US" altLang="en-US" smtClean="0"/>
              <a:pPr>
                <a:spcBef>
                  <a:spcPct val="0"/>
                </a:spcBef>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02796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FCA22C-B86B-454B-85E0-D6735660E2C1}" type="slidenum">
              <a:rPr lang="en-US" altLang="en-US" smtClean="0"/>
              <a:pPr>
                <a:spcBef>
                  <a:spcPct val="0"/>
                </a:spcBef>
              </a:pPr>
              <a:t>7</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70933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E614FC-097A-477F-9CE1-0AF8FF6CD318}" type="slidenum">
              <a:rPr lang="en-US" altLang="en-US" smtClean="0"/>
              <a:pPr>
                <a:spcBef>
                  <a:spcPct val="0"/>
                </a:spcBef>
              </a:pPr>
              <a:t>8</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14518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7570BC-1BBC-40F0-945E-FD2C31AC2BA0}" type="slidenum">
              <a:rPr lang="en-US" altLang="en-US" smtClean="0"/>
              <a:pPr>
                <a:spcBef>
                  <a:spcPct val="0"/>
                </a:spcBef>
              </a:pPr>
              <a:t>9</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362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6" name="Rectangle 6"/>
          <p:cNvSpPr>
            <a:spLocks noGrp="1" noChangeArrowheads="1"/>
          </p:cNvSpPr>
          <p:nvPr>
            <p:ph type="sldNum" sz="quarter" idx="12"/>
          </p:nvPr>
        </p:nvSpPr>
        <p:spPr>
          <a:ln/>
        </p:spPr>
        <p:txBody>
          <a:bodyPr/>
          <a:lstStyle>
            <a:lvl1pPr>
              <a:defRPr/>
            </a:lvl1pPr>
          </a:lstStyle>
          <a:p>
            <a:pPr>
              <a:defRPr/>
            </a:pPr>
            <a:fld id="{30573691-B41E-42C4-A85C-CBD5214D6AC1}" type="slidenum">
              <a:rPr lang="en-US"/>
              <a:pPr>
                <a:defRPr/>
              </a:pPr>
              <a:t>‹#›</a:t>
            </a:fld>
            <a:endParaRPr lang="en-US"/>
          </a:p>
        </p:txBody>
      </p:sp>
    </p:spTree>
    <p:extLst>
      <p:ext uri="{BB962C8B-B14F-4D97-AF65-F5344CB8AC3E}">
        <p14:creationId xmlns:p14="http://schemas.microsoft.com/office/powerpoint/2010/main" val="123436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6" name="Rectangle 6"/>
          <p:cNvSpPr>
            <a:spLocks noGrp="1" noChangeArrowheads="1"/>
          </p:cNvSpPr>
          <p:nvPr>
            <p:ph type="sldNum" sz="quarter" idx="12"/>
          </p:nvPr>
        </p:nvSpPr>
        <p:spPr>
          <a:ln/>
        </p:spPr>
        <p:txBody>
          <a:bodyPr/>
          <a:lstStyle>
            <a:lvl1pPr>
              <a:defRPr/>
            </a:lvl1pPr>
          </a:lstStyle>
          <a:p>
            <a:pPr>
              <a:defRPr/>
            </a:pPr>
            <a:fld id="{FEF1F502-B5E1-4C07-B955-EFE27A915C1D}" type="slidenum">
              <a:rPr lang="en-US"/>
              <a:pPr>
                <a:defRPr/>
              </a:pPr>
              <a:t>‹#›</a:t>
            </a:fld>
            <a:endParaRPr lang="en-US"/>
          </a:p>
        </p:txBody>
      </p:sp>
    </p:spTree>
    <p:extLst>
      <p:ext uri="{BB962C8B-B14F-4D97-AF65-F5344CB8AC3E}">
        <p14:creationId xmlns:p14="http://schemas.microsoft.com/office/powerpoint/2010/main" val="202811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6" name="Rectangle 6"/>
          <p:cNvSpPr>
            <a:spLocks noGrp="1" noChangeArrowheads="1"/>
          </p:cNvSpPr>
          <p:nvPr>
            <p:ph type="sldNum" sz="quarter" idx="12"/>
          </p:nvPr>
        </p:nvSpPr>
        <p:spPr>
          <a:ln/>
        </p:spPr>
        <p:txBody>
          <a:bodyPr/>
          <a:lstStyle>
            <a:lvl1pPr>
              <a:defRPr/>
            </a:lvl1pPr>
          </a:lstStyle>
          <a:p>
            <a:pPr>
              <a:defRPr/>
            </a:pPr>
            <a:fld id="{ABB6A60D-B10B-49A6-A555-B8853D32D73D}" type="slidenum">
              <a:rPr lang="en-US"/>
              <a:pPr>
                <a:defRPr/>
              </a:pPr>
              <a:t>‹#›</a:t>
            </a:fld>
            <a:endParaRPr lang="en-US"/>
          </a:p>
        </p:txBody>
      </p:sp>
    </p:spTree>
    <p:extLst>
      <p:ext uri="{BB962C8B-B14F-4D97-AF65-F5344CB8AC3E}">
        <p14:creationId xmlns:p14="http://schemas.microsoft.com/office/powerpoint/2010/main" val="178730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6" name="Rectangle 6"/>
          <p:cNvSpPr>
            <a:spLocks noGrp="1" noChangeArrowheads="1"/>
          </p:cNvSpPr>
          <p:nvPr>
            <p:ph type="sldNum" sz="quarter" idx="12"/>
          </p:nvPr>
        </p:nvSpPr>
        <p:spPr>
          <a:ln/>
        </p:spPr>
        <p:txBody>
          <a:bodyPr/>
          <a:lstStyle>
            <a:lvl1pPr>
              <a:defRPr/>
            </a:lvl1pPr>
          </a:lstStyle>
          <a:p>
            <a:pPr>
              <a:defRPr/>
            </a:pPr>
            <a:fld id="{C7BB04BB-826B-4409-8557-4D183D7D30EC}" type="slidenum">
              <a:rPr lang="en-US"/>
              <a:pPr>
                <a:defRPr/>
              </a:pPr>
              <a:t>‹#›</a:t>
            </a:fld>
            <a:endParaRPr lang="en-US"/>
          </a:p>
        </p:txBody>
      </p:sp>
    </p:spTree>
    <p:extLst>
      <p:ext uri="{BB962C8B-B14F-4D97-AF65-F5344CB8AC3E}">
        <p14:creationId xmlns:p14="http://schemas.microsoft.com/office/powerpoint/2010/main" val="64010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6" name="Rectangle 6"/>
          <p:cNvSpPr>
            <a:spLocks noGrp="1" noChangeArrowheads="1"/>
          </p:cNvSpPr>
          <p:nvPr>
            <p:ph type="sldNum" sz="quarter" idx="12"/>
          </p:nvPr>
        </p:nvSpPr>
        <p:spPr>
          <a:ln/>
        </p:spPr>
        <p:txBody>
          <a:bodyPr/>
          <a:lstStyle>
            <a:lvl1pPr>
              <a:defRPr/>
            </a:lvl1pPr>
          </a:lstStyle>
          <a:p>
            <a:pPr>
              <a:defRPr/>
            </a:pPr>
            <a:fld id="{35032BBA-D25D-4D36-B3DF-CA3F85A79C95}" type="slidenum">
              <a:rPr lang="en-US"/>
              <a:pPr>
                <a:defRPr/>
              </a:pPr>
              <a:t>‹#›</a:t>
            </a:fld>
            <a:endParaRPr lang="en-US"/>
          </a:p>
        </p:txBody>
      </p:sp>
    </p:spTree>
    <p:extLst>
      <p:ext uri="{BB962C8B-B14F-4D97-AF65-F5344CB8AC3E}">
        <p14:creationId xmlns:p14="http://schemas.microsoft.com/office/powerpoint/2010/main" val="206296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7" name="Rectangle 6"/>
          <p:cNvSpPr>
            <a:spLocks noGrp="1" noChangeArrowheads="1"/>
          </p:cNvSpPr>
          <p:nvPr>
            <p:ph type="sldNum" sz="quarter" idx="12"/>
          </p:nvPr>
        </p:nvSpPr>
        <p:spPr>
          <a:ln/>
        </p:spPr>
        <p:txBody>
          <a:bodyPr/>
          <a:lstStyle>
            <a:lvl1pPr>
              <a:defRPr/>
            </a:lvl1pPr>
          </a:lstStyle>
          <a:p>
            <a:pPr>
              <a:defRPr/>
            </a:pPr>
            <a:fld id="{A797A829-3589-44AE-A9C9-E4A2A8F55B06}" type="slidenum">
              <a:rPr lang="en-US"/>
              <a:pPr>
                <a:defRPr/>
              </a:pPr>
              <a:t>‹#›</a:t>
            </a:fld>
            <a:endParaRPr lang="en-US"/>
          </a:p>
        </p:txBody>
      </p:sp>
    </p:spTree>
    <p:extLst>
      <p:ext uri="{BB962C8B-B14F-4D97-AF65-F5344CB8AC3E}">
        <p14:creationId xmlns:p14="http://schemas.microsoft.com/office/powerpoint/2010/main" val="304003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9" name="Rectangle 6"/>
          <p:cNvSpPr>
            <a:spLocks noGrp="1" noChangeArrowheads="1"/>
          </p:cNvSpPr>
          <p:nvPr>
            <p:ph type="sldNum" sz="quarter" idx="12"/>
          </p:nvPr>
        </p:nvSpPr>
        <p:spPr>
          <a:ln/>
        </p:spPr>
        <p:txBody>
          <a:bodyPr/>
          <a:lstStyle>
            <a:lvl1pPr>
              <a:defRPr/>
            </a:lvl1pPr>
          </a:lstStyle>
          <a:p>
            <a:pPr>
              <a:defRPr/>
            </a:pPr>
            <a:fld id="{E4455D04-2993-4BB6-9DF4-5D28DDCE2723}" type="slidenum">
              <a:rPr lang="en-US"/>
              <a:pPr>
                <a:defRPr/>
              </a:pPr>
              <a:t>‹#›</a:t>
            </a:fld>
            <a:endParaRPr lang="en-US"/>
          </a:p>
        </p:txBody>
      </p:sp>
    </p:spTree>
    <p:extLst>
      <p:ext uri="{BB962C8B-B14F-4D97-AF65-F5344CB8AC3E}">
        <p14:creationId xmlns:p14="http://schemas.microsoft.com/office/powerpoint/2010/main" val="2181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5" name="Rectangle 6"/>
          <p:cNvSpPr>
            <a:spLocks noGrp="1" noChangeArrowheads="1"/>
          </p:cNvSpPr>
          <p:nvPr>
            <p:ph type="sldNum" sz="quarter" idx="12"/>
          </p:nvPr>
        </p:nvSpPr>
        <p:spPr>
          <a:ln/>
        </p:spPr>
        <p:txBody>
          <a:bodyPr/>
          <a:lstStyle>
            <a:lvl1pPr>
              <a:defRPr/>
            </a:lvl1pPr>
          </a:lstStyle>
          <a:p>
            <a:pPr>
              <a:defRPr/>
            </a:pPr>
            <a:fld id="{D0C6F011-EF46-4511-8D6E-7FFFC7974EF1}" type="slidenum">
              <a:rPr lang="en-US"/>
              <a:pPr>
                <a:defRPr/>
              </a:pPr>
              <a:t>‹#›</a:t>
            </a:fld>
            <a:endParaRPr lang="en-US"/>
          </a:p>
        </p:txBody>
      </p:sp>
    </p:spTree>
    <p:extLst>
      <p:ext uri="{BB962C8B-B14F-4D97-AF65-F5344CB8AC3E}">
        <p14:creationId xmlns:p14="http://schemas.microsoft.com/office/powerpoint/2010/main" val="38583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4" name="Rectangle 6"/>
          <p:cNvSpPr>
            <a:spLocks noGrp="1" noChangeArrowheads="1"/>
          </p:cNvSpPr>
          <p:nvPr>
            <p:ph type="sldNum" sz="quarter" idx="12"/>
          </p:nvPr>
        </p:nvSpPr>
        <p:spPr>
          <a:ln/>
        </p:spPr>
        <p:txBody>
          <a:bodyPr/>
          <a:lstStyle>
            <a:lvl1pPr>
              <a:defRPr/>
            </a:lvl1pPr>
          </a:lstStyle>
          <a:p>
            <a:pPr>
              <a:defRPr/>
            </a:pPr>
            <a:fld id="{0C4D065A-F40A-4225-9DA8-0E890BC37A27}" type="slidenum">
              <a:rPr lang="en-US"/>
              <a:pPr>
                <a:defRPr/>
              </a:pPr>
              <a:t>‹#›</a:t>
            </a:fld>
            <a:endParaRPr lang="en-US"/>
          </a:p>
        </p:txBody>
      </p:sp>
    </p:spTree>
    <p:extLst>
      <p:ext uri="{BB962C8B-B14F-4D97-AF65-F5344CB8AC3E}">
        <p14:creationId xmlns:p14="http://schemas.microsoft.com/office/powerpoint/2010/main" val="413048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7" name="Rectangle 6"/>
          <p:cNvSpPr>
            <a:spLocks noGrp="1" noChangeArrowheads="1"/>
          </p:cNvSpPr>
          <p:nvPr>
            <p:ph type="sldNum" sz="quarter" idx="12"/>
          </p:nvPr>
        </p:nvSpPr>
        <p:spPr>
          <a:ln/>
        </p:spPr>
        <p:txBody>
          <a:bodyPr/>
          <a:lstStyle>
            <a:lvl1pPr>
              <a:defRPr/>
            </a:lvl1pPr>
          </a:lstStyle>
          <a:p>
            <a:pPr>
              <a:defRPr/>
            </a:pPr>
            <a:fld id="{5F9C9DE3-C5DD-4AA0-B7AF-DDB1A94E00AA}" type="slidenum">
              <a:rPr lang="en-US"/>
              <a:pPr>
                <a:defRPr/>
              </a:pPr>
              <a:t>‹#›</a:t>
            </a:fld>
            <a:endParaRPr lang="en-US"/>
          </a:p>
        </p:txBody>
      </p:sp>
    </p:spTree>
    <p:extLst>
      <p:ext uri="{BB962C8B-B14F-4D97-AF65-F5344CB8AC3E}">
        <p14:creationId xmlns:p14="http://schemas.microsoft.com/office/powerpoint/2010/main" val="233571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Peymer Anatoly</a:t>
            </a:r>
          </a:p>
        </p:txBody>
      </p:sp>
      <p:sp>
        <p:nvSpPr>
          <p:cNvPr id="7" name="Rectangle 6"/>
          <p:cNvSpPr>
            <a:spLocks noGrp="1" noChangeArrowheads="1"/>
          </p:cNvSpPr>
          <p:nvPr>
            <p:ph type="sldNum" sz="quarter" idx="12"/>
          </p:nvPr>
        </p:nvSpPr>
        <p:spPr>
          <a:ln/>
        </p:spPr>
        <p:txBody>
          <a:bodyPr/>
          <a:lstStyle>
            <a:lvl1pPr>
              <a:defRPr/>
            </a:lvl1pPr>
          </a:lstStyle>
          <a:p>
            <a:pPr>
              <a:defRPr/>
            </a:pPr>
            <a:fld id="{B32D55DE-3E7E-465E-AA4F-818A4CDBE93C}" type="slidenum">
              <a:rPr lang="en-US"/>
              <a:pPr>
                <a:defRPr/>
              </a:pPr>
              <a:t>‹#›</a:t>
            </a:fld>
            <a:endParaRPr lang="en-US"/>
          </a:p>
        </p:txBody>
      </p:sp>
    </p:spTree>
    <p:extLst>
      <p:ext uri="{BB962C8B-B14F-4D97-AF65-F5344CB8AC3E}">
        <p14:creationId xmlns:p14="http://schemas.microsoft.com/office/powerpoint/2010/main" val="262848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C0C0C0"/>
                </a:solidFill>
                <a:latin typeface="Arial" pitchFamily="34" charset="0"/>
                <a:cs typeface="Arial" pitchFamily="34" charset="0"/>
              </a:defRPr>
            </a:lvl1pPr>
          </a:lstStyle>
          <a:p>
            <a:pPr>
              <a:defRPr/>
            </a:pPr>
            <a:r>
              <a:rPr lang="en-US"/>
              <a:t>Peymer Anatoly</a:t>
            </a:r>
          </a:p>
        </p:txBody>
      </p:sp>
      <p:sp>
        <p:nvSpPr>
          <p:cNvPr id="1030" name="Rectangle 6"/>
          <p:cNvSpPr>
            <a:spLocks noGrp="1" noChangeArrowheads="1"/>
          </p:cNvSpPr>
          <p:nvPr>
            <p:ph type="sldNum" sz="quarter" idx="4"/>
          </p:nvPr>
        </p:nvSpPr>
        <p:spPr bwMode="auto">
          <a:xfrm>
            <a:off x="8413750" y="6443663"/>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FC9C8B-F183-444E-9998-F9DF4EABC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ajorgeeks.com/file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מציין מיקום של כותרת תחתונה 4"/>
          <p:cNvSpPr>
            <a:spLocks noGrp="1"/>
          </p:cNvSpPr>
          <p:nvPr>
            <p:ph type="ftr" sz="quarter" idx="11"/>
          </p:nvPr>
        </p:nvSpPr>
        <p:spPr>
          <a:xfrm>
            <a:off x="3810000" y="6443663"/>
            <a:ext cx="15240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3075"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4D6230A-3EB9-43E8-9F1A-41320E9158E5}" type="slidenum">
              <a:rPr lang="en-US" altLang="en-US" sz="1400" smtClean="0"/>
              <a:pPr>
                <a:spcBef>
                  <a:spcPct val="0"/>
                </a:spcBef>
                <a:buFontTx/>
                <a:buNone/>
              </a:pPr>
              <a:t>1</a:t>
            </a:fld>
            <a:endParaRPr lang="en-US" altLang="en-US" sz="1400" smtClean="0"/>
          </a:p>
        </p:txBody>
      </p:sp>
      <p:sp>
        <p:nvSpPr>
          <p:cNvPr id="3076"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3077"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3078"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3079"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
        <p:nvSpPr>
          <p:cNvPr id="3082"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6" name="Rectangle 15"/>
          <p:cNvSpPr/>
          <p:nvPr/>
        </p:nvSpPr>
        <p:spPr>
          <a:xfrm>
            <a:off x="914400" y="1447800"/>
            <a:ext cx="7315200" cy="369888"/>
          </a:xfrm>
          <a:prstGeom prst="rect">
            <a:avLst/>
          </a:prstGeom>
          <a:solidFill>
            <a:schemeClr val="bg1">
              <a:lumMod val="95000"/>
            </a:schemeClr>
          </a:solidFill>
        </p:spPr>
        <p:txBody>
          <a:bodyPr wrap="square">
            <a:spAutoFit/>
          </a:bodyPr>
          <a:lstStyle/>
          <a:p>
            <a:pPr eaLnBrk="1" hangingPunct="1">
              <a:defRPr/>
            </a:pPr>
            <a:r>
              <a:rPr lang="en-US" dirty="0">
                <a:latin typeface="Arial" charset="0"/>
                <a:cs typeface="Arial" charset="0"/>
              </a:rPr>
              <a:t>Windows stores its configuration information in a </a:t>
            </a:r>
            <a:r>
              <a:rPr lang="en-US" dirty="0" smtClean="0">
                <a:latin typeface="Arial" charset="0"/>
                <a:cs typeface="Arial" charset="0"/>
              </a:rPr>
              <a:t>database.</a:t>
            </a:r>
            <a:endParaRPr lang="he-IL" dirty="0">
              <a:latin typeface="Arial" charset="0"/>
              <a:cs typeface="Miriam" pitchFamily="2" charset="-79"/>
            </a:endParaRPr>
          </a:p>
        </p:txBody>
      </p:sp>
      <p:pic>
        <p:nvPicPr>
          <p:cNvPr id="308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918" y="2789237"/>
            <a:ext cx="497205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914400" y="1905000"/>
            <a:ext cx="7315200" cy="646113"/>
          </a:xfrm>
          <a:prstGeom prst="rect">
            <a:avLst/>
          </a:prstGeom>
          <a:solidFill>
            <a:schemeClr val="bg1">
              <a:lumMod val="95000"/>
            </a:schemeClr>
          </a:solidFill>
        </p:spPr>
        <p:txBody>
          <a:bodyPr wrap="square">
            <a:spAutoFit/>
          </a:bodyPr>
          <a:lstStyle/>
          <a:p>
            <a:pPr eaLnBrk="1" hangingPunct="1">
              <a:defRPr/>
            </a:pPr>
            <a:r>
              <a:rPr lang="en-US" dirty="0">
                <a:latin typeface="Arial" charset="0"/>
                <a:cs typeface="Arial" charset="0"/>
              </a:rPr>
              <a:t>http://www.microsoft.com/technet/prodtechnol/windows2000serv/reskit/regentry/69675.mspx?mfr=true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כותרת תחתונה 4"/>
          <p:cNvSpPr>
            <a:spLocks noGrp="1"/>
          </p:cNvSpPr>
          <p:nvPr>
            <p:ph type="ftr" sz="quarter" idx="11"/>
          </p:nvPr>
        </p:nvSpPr>
        <p:spPr>
          <a:xfrm>
            <a:off x="3733800" y="6439504"/>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21507"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B7C447-FFD0-4F90-B7E3-B8E0CC148D7F}" type="slidenum">
              <a:rPr lang="en-US" altLang="en-US" sz="1400" smtClean="0"/>
              <a:pPr>
                <a:spcBef>
                  <a:spcPct val="0"/>
                </a:spcBef>
                <a:buFontTx/>
                <a:buNone/>
              </a:pPr>
              <a:t>10</a:t>
            </a:fld>
            <a:endParaRPr lang="en-US" altLang="en-US" sz="1400" smtClean="0"/>
          </a:p>
        </p:txBody>
      </p:sp>
      <p:sp>
        <p:nvSpPr>
          <p:cNvPr id="21508"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21509"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21510"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21511"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15713" name="Rectangle 1"/>
          <p:cNvSpPr>
            <a:spLocks noChangeArrowheads="1"/>
          </p:cNvSpPr>
          <p:nvPr/>
        </p:nvSpPr>
        <p:spPr bwMode="auto">
          <a:xfrm>
            <a:off x="3019650" y="1495639"/>
            <a:ext cx="3124200" cy="369888"/>
          </a:xfrm>
          <a:prstGeom prst="rect">
            <a:avLst/>
          </a:prstGeom>
          <a:solidFill>
            <a:schemeClr val="bg1">
              <a:lumMod val="95000"/>
            </a:schemeClr>
          </a:solidFill>
          <a:ln w="9525">
            <a:noFill/>
            <a:miter lim="800000"/>
            <a:headEnd/>
            <a:tailEnd/>
          </a:ln>
          <a:effectLst/>
        </p:spPr>
        <p:txBody>
          <a:bodyPr anchor="ctr">
            <a:spAutoFit/>
          </a:bodyPr>
          <a:lstStyle/>
          <a:p>
            <a:pPr algn="ctr" rtl="1" eaLnBrk="1" hangingPunct="1">
              <a:defRPr/>
            </a:pPr>
            <a:r>
              <a:rPr lang="en-US" b="1" dirty="0">
                <a:latin typeface="Arial" charset="0"/>
                <a:cs typeface="Arial" charset="0"/>
              </a:rPr>
              <a:t>HKEY_CURRENT_USER</a:t>
            </a:r>
          </a:p>
        </p:txBody>
      </p:sp>
      <p:sp>
        <p:nvSpPr>
          <p:cNvPr id="16" name="Rectangle 15"/>
          <p:cNvSpPr/>
          <p:nvPr/>
        </p:nvSpPr>
        <p:spPr>
          <a:xfrm>
            <a:off x="914400" y="2057400"/>
            <a:ext cx="7315200" cy="646113"/>
          </a:xfrm>
          <a:prstGeom prst="rect">
            <a:avLst/>
          </a:prstGeom>
          <a:solidFill>
            <a:schemeClr val="bg1">
              <a:lumMod val="95000"/>
            </a:schemeClr>
          </a:solidFill>
          <a:ln w="9525">
            <a:noFill/>
            <a:miter lim="800000"/>
            <a:headEnd/>
            <a:tailEnd/>
          </a:ln>
          <a:effectLst/>
        </p:spPr>
        <p:txBody>
          <a:bodyPr wrap="square" anchor="ctr">
            <a:spAutoFit/>
          </a:bodyPr>
          <a:lstStyle/>
          <a:p>
            <a:pPr>
              <a:defRPr/>
            </a:pPr>
            <a:r>
              <a:rPr lang="en-US" dirty="0">
                <a:latin typeface="Arial" charset="0"/>
                <a:cs typeface="Arial" charset="0"/>
              </a:rPr>
              <a:t>Contains the user profile for the user who is currently logged on to the computer</a:t>
            </a:r>
          </a:p>
        </p:txBody>
      </p:sp>
      <p:sp>
        <p:nvSpPr>
          <p:cNvPr id="19"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926724" y="2925016"/>
            <a:ext cx="7290552" cy="32471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כותרת תחתונה 4"/>
          <p:cNvSpPr>
            <a:spLocks noGrp="1"/>
          </p:cNvSpPr>
          <p:nvPr>
            <p:ph type="ftr" sz="quarter" idx="11"/>
          </p:nvPr>
        </p:nvSpPr>
        <p:spPr>
          <a:xfrm>
            <a:off x="3810000" y="6443662"/>
            <a:ext cx="1524000" cy="261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6041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8B5F911-CF13-4803-87F2-7C7C7BFA9C4A}" type="slidenum">
              <a:rPr lang="en-US" altLang="en-US" sz="1400" smtClean="0"/>
              <a:pPr>
                <a:spcBef>
                  <a:spcPct val="0"/>
                </a:spcBef>
                <a:buFontTx/>
                <a:buNone/>
              </a:pPr>
              <a:t>11</a:t>
            </a:fld>
            <a:endParaRPr lang="en-US" altLang="en-US" sz="1400" smtClean="0"/>
          </a:p>
        </p:txBody>
      </p:sp>
      <p:sp>
        <p:nvSpPr>
          <p:cNvPr id="6042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042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042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042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604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042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0430" name="Rectangle 21"/>
          <p:cNvSpPr>
            <a:spLocks noChangeArrowheads="1"/>
          </p:cNvSpPr>
          <p:nvPr/>
        </p:nvSpPr>
        <p:spPr bwMode="auto">
          <a:xfrm>
            <a:off x="936273" y="1489622"/>
            <a:ext cx="7293328" cy="156966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t>HKEY_LOCAL_MACHINE</a:t>
            </a:r>
          </a:p>
          <a:p>
            <a:pPr eaLnBrk="1" hangingPunct="1">
              <a:spcBef>
                <a:spcPct val="0"/>
              </a:spcBef>
              <a:buFontTx/>
              <a:buNone/>
            </a:pPr>
            <a:r>
              <a:rPr lang="en-US" altLang="en-US" sz="1600" dirty="0"/>
              <a:t>	SOFTWARE</a:t>
            </a:r>
          </a:p>
          <a:p>
            <a:pPr eaLnBrk="1" hangingPunct="1">
              <a:spcBef>
                <a:spcPct val="0"/>
              </a:spcBef>
              <a:buFontTx/>
              <a:buNone/>
            </a:pPr>
            <a:r>
              <a:rPr lang="en-US" altLang="en-US" sz="1600" dirty="0"/>
              <a:t>		MICROSOFT</a:t>
            </a:r>
          </a:p>
          <a:p>
            <a:pPr eaLnBrk="1" hangingPunct="1">
              <a:spcBef>
                <a:spcPct val="0"/>
              </a:spcBef>
              <a:buFontTx/>
              <a:buNone/>
            </a:pPr>
            <a:r>
              <a:rPr lang="en-US" altLang="en-US" sz="1600" dirty="0"/>
              <a:t>			WINDOWS</a:t>
            </a:r>
          </a:p>
          <a:p>
            <a:pPr eaLnBrk="1" hangingPunct="1">
              <a:spcBef>
                <a:spcPct val="0"/>
              </a:spcBef>
              <a:buFontTx/>
              <a:buNone/>
            </a:pPr>
            <a:r>
              <a:rPr lang="en-US" altLang="en-US" sz="1600" dirty="0"/>
              <a:t>				CURRENT VERSION</a:t>
            </a:r>
          </a:p>
          <a:p>
            <a:pPr eaLnBrk="1" hangingPunct="1">
              <a:spcBef>
                <a:spcPct val="0"/>
              </a:spcBef>
              <a:buFontTx/>
              <a:buNone/>
            </a:pPr>
            <a:r>
              <a:rPr lang="en-US" altLang="en-US" sz="1600" dirty="0"/>
              <a:t>					</a:t>
            </a:r>
            <a:r>
              <a:rPr lang="en-US" altLang="en-US" sz="1600" dirty="0" smtClean="0"/>
              <a:t>              RUN</a:t>
            </a:r>
            <a:endParaRPr lang="en-US" altLang="en-US" sz="1600" dirty="0"/>
          </a:p>
        </p:txBody>
      </p:sp>
      <p:pic>
        <p:nvPicPr>
          <p:cNvPr id="2" name="Picture 1"/>
          <p:cNvPicPr>
            <a:picLocks noChangeAspect="1"/>
          </p:cNvPicPr>
          <p:nvPr/>
        </p:nvPicPr>
        <p:blipFill>
          <a:blip r:embed="rId3"/>
          <a:stretch>
            <a:fillRect/>
          </a:stretch>
        </p:blipFill>
        <p:spPr>
          <a:xfrm>
            <a:off x="936273" y="3124200"/>
            <a:ext cx="7271454" cy="3238678"/>
          </a:xfrm>
          <a:prstGeom prst="rect">
            <a:avLst/>
          </a:prstGeom>
        </p:spPr>
      </p:pic>
      <p:sp>
        <p:nvSpPr>
          <p:cNvPr id="16"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מציין מיקום של כותרת תחתונה 4"/>
          <p:cNvSpPr>
            <a:spLocks noGrp="1"/>
          </p:cNvSpPr>
          <p:nvPr>
            <p:ph type="ftr" sz="quarter" idx="11"/>
          </p:nvPr>
        </p:nvSpPr>
        <p:spPr>
          <a:xfrm>
            <a:off x="3810000" y="6443662"/>
            <a:ext cx="1524000" cy="283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62467"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F355C88-BCD4-4DBA-A795-E10BCB53D089}" type="slidenum">
              <a:rPr lang="en-US" altLang="en-US" sz="1400" smtClean="0"/>
              <a:pPr>
                <a:spcBef>
                  <a:spcPct val="0"/>
                </a:spcBef>
                <a:buFontTx/>
                <a:buNone/>
              </a:pPr>
              <a:t>12</a:t>
            </a:fld>
            <a:endParaRPr lang="en-US" altLang="en-US" sz="1400" smtClean="0"/>
          </a:p>
        </p:txBody>
      </p:sp>
      <p:sp>
        <p:nvSpPr>
          <p:cNvPr id="62468"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2469"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2470"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2471"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624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247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 name="Picture 1"/>
          <p:cNvPicPr>
            <a:picLocks noChangeAspect="1"/>
          </p:cNvPicPr>
          <p:nvPr/>
        </p:nvPicPr>
        <p:blipFill>
          <a:blip r:embed="rId3"/>
          <a:stretch>
            <a:fillRect/>
          </a:stretch>
        </p:blipFill>
        <p:spPr>
          <a:xfrm>
            <a:off x="1134899" y="1586022"/>
            <a:ext cx="6893702" cy="3048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4" name="Picture 3"/>
          <p:cNvPicPr>
            <a:picLocks noChangeAspect="1"/>
          </p:cNvPicPr>
          <p:nvPr/>
        </p:nvPicPr>
        <p:blipFill>
          <a:blip r:embed="rId4"/>
          <a:stretch>
            <a:fillRect/>
          </a:stretch>
        </p:blipFill>
        <p:spPr>
          <a:xfrm>
            <a:off x="2624283" y="4821440"/>
            <a:ext cx="3895434" cy="1655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מציין מיקום של כותרת תחתונה 4"/>
          <p:cNvSpPr>
            <a:spLocks noGrp="1"/>
          </p:cNvSpPr>
          <p:nvPr>
            <p:ph type="ftr" sz="quarter" idx="11"/>
          </p:nvPr>
        </p:nvSpPr>
        <p:spPr>
          <a:xfrm>
            <a:off x="3810000" y="6443662"/>
            <a:ext cx="15240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66563"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637DD2-9E57-4397-8FCE-4D044F236227}" type="slidenum">
              <a:rPr lang="en-US" altLang="en-US" sz="1400" smtClean="0"/>
              <a:pPr>
                <a:spcBef>
                  <a:spcPct val="0"/>
                </a:spcBef>
                <a:buFontTx/>
                <a:buNone/>
              </a:pPr>
              <a:t>13</a:t>
            </a:fld>
            <a:endParaRPr lang="en-US" altLang="en-US" sz="1400" smtClean="0"/>
          </a:p>
        </p:txBody>
      </p:sp>
      <p:sp>
        <p:nvSpPr>
          <p:cNvPr id="66564"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6565"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6566"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6567"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665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65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665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152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מציין מיקום של כותרת תחתונה 4"/>
          <p:cNvSpPr>
            <a:spLocks noGrp="1"/>
          </p:cNvSpPr>
          <p:nvPr>
            <p:ph type="ftr" sz="quarter" idx="11"/>
          </p:nvPr>
        </p:nvSpPr>
        <p:spPr>
          <a:xfrm>
            <a:off x="3743550" y="6424613"/>
            <a:ext cx="16764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68611"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D6D0A09-9F17-49B0-86DC-0F1D0D9D631B}" type="slidenum">
              <a:rPr lang="en-US" altLang="en-US" sz="1400" smtClean="0"/>
              <a:pPr>
                <a:spcBef>
                  <a:spcPct val="0"/>
                </a:spcBef>
                <a:buFontTx/>
                <a:buNone/>
              </a:pPr>
              <a:t>14</a:t>
            </a:fld>
            <a:endParaRPr lang="en-US" altLang="en-US" sz="1400" smtClean="0"/>
          </a:p>
        </p:txBody>
      </p:sp>
      <p:sp>
        <p:nvSpPr>
          <p:cNvPr id="68612"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8613"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8614"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68615"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686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86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68621" name="Picture 2"/>
          <p:cNvPicPr>
            <a:picLocks noChangeAspect="1" noChangeArrowheads="1"/>
          </p:cNvPicPr>
          <p:nvPr/>
        </p:nvPicPr>
        <p:blipFill>
          <a:blip r:embed="rId3">
            <a:extLst>
              <a:ext uri="{28A0092B-C50C-407E-A947-70E740481C1C}">
                <a14:useLocalDpi xmlns:a14="http://schemas.microsoft.com/office/drawing/2010/main" val="0"/>
              </a:ext>
            </a:extLst>
          </a:blip>
          <a:srcRect l="12035" t="20322" r="27016" b="23401"/>
          <a:stretch>
            <a:fillRect/>
          </a:stretch>
        </p:blipFill>
        <p:spPr bwMode="auto">
          <a:xfrm>
            <a:off x="1589087" y="1981200"/>
            <a:ext cx="5954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כותרת תחתונה 4"/>
          <p:cNvSpPr>
            <a:spLocks noGrp="1"/>
          </p:cNvSpPr>
          <p:nvPr>
            <p:ph type="ftr" sz="quarter" idx="11"/>
          </p:nvPr>
        </p:nvSpPr>
        <p:spPr>
          <a:xfrm>
            <a:off x="3819750" y="6439742"/>
            <a:ext cx="15240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7065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C2FAA6A-B0CD-4F54-8221-5DD50BE1E988}" type="slidenum">
              <a:rPr lang="en-US" altLang="en-US" sz="1400" smtClean="0"/>
              <a:pPr>
                <a:spcBef>
                  <a:spcPct val="0"/>
                </a:spcBef>
                <a:buFontTx/>
                <a:buNone/>
              </a:pPr>
              <a:t>15</a:t>
            </a:fld>
            <a:endParaRPr lang="en-US" altLang="en-US" sz="1400" smtClean="0"/>
          </a:p>
        </p:txBody>
      </p:sp>
      <p:sp>
        <p:nvSpPr>
          <p:cNvPr id="7066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066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066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066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706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06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
        <p:nvSpPr>
          <p:cNvPr id="2" name="Rectangle 1"/>
          <p:cNvSpPr/>
          <p:nvPr/>
        </p:nvSpPr>
        <p:spPr>
          <a:xfrm>
            <a:off x="2667000" y="2044406"/>
            <a:ext cx="4596194" cy="369332"/>
          </a:xfrm>
          <a:prstGeom prst="rect">
            <a:avLst/>
          </a:prstGeom>
        </p:spPr>
        <p:txBody>
          <a:bodyPr wrap="none">
            <a:spAutoFit/>
          </a:bodyPr>
          <a:lstStyle/>
          <a:p>
            <a:pPr algn="ctr"/>
            <a:r>
              <a:rPr lang="en-US" dirty="0">
                <a:hlinkClick r:id="rId3"/>
              </a:rPr>
              <a:t>http://</a:t>
            </a:r>
            <a:r>
              <a:rPr lang="en-US" dirty="0" smtClean="0">
                <a:hlinkClick r:id="rId3"/>
              </a:rPr>
              <a:t>www.majorgeeks.com/files/index.html</a:t>
            </a:r>
            <a:endParaRPr lang="en-US" dirty="0"/>
          </a:p>
        </p:txBody>
      </p:sp>
      <p:pic>
        <p:nvPicPr>
          <p:cNvPr id="1026" name="Picture 2" descr="Providing Free and Editor Tested Software Downlo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199"/>
            <a:ext cx="1638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351" y="3505199"/>
            <a:ext cx="7408798" cy="240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72707"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1A584BE-C2DF-46A0-A44C-65FCFFAC0960}" type="slidenum">
              <a:rPr lang="en-US" altLang="en-US" sz="1400" smtClean="0"/>
              <a:pPr>
                <a:spcBef>
                  <a:spcPct val="0"/>
                </a:spcBef>
                <a:buFontTx/>
                <a:buNone/>
              </a:pPr>
              <a:t>16</a:t>
            </a:fld>
            <a:endParaRPr lang="en-US" altLang="en-US" sz="1400" smtClean="0"/>
          </a:p>
        </p:txBody>
      </p:sp>
      <p:sp>
        <p:nvSpPr>
          <p:cNvPr id="72708"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2709"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2710"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2711"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4"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727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27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3048000" y="1524000"/>
            <a:ext cx="3048000" cy="369888"/>
          </a:xfrm>
          <a:prstGeom prst="rect">
            <a:avLst/>
          </a:prstGeom>
          <a:solidFill>
            <a:schemeClr val="bg1">
              <a:lumMod val="95000"/>
            </a:schemeClr>
          </a:solidFill>
        </p:spPr>
        <p:txBody>
          <a:bodyPr>
            <a:spAutoFit/>
          </a:bodyPr>
          <a:lstStyle/>
          <a:p>
            <a:pPr algn="ctr">
              <a:defRPr/>
            </a:pPr>
            <a:r>
              <a:rPr lang="en-US" b="1" dirty="0"/>
              <a:t>Windows current version</a:t>
            </a:r>
          </a:p>
        </p:txBody>
      </p:sp>
      <p:sp>
        <p:nvSpPr>
          <p:cNvPr id="15"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4" name="Picture 3"/>
          <p:cNvPicPr>
            <a:picLocks noChangeAspect="1"/>
          </p:cNvPicPr>
          <p:nvPr/>
        </p:nvPicPr>
        <p:blipFill>
          <a:blip r:embed="rId3"/>
          <a:stretch>
            <a:fillRect/>
          </a:stretch>
        </p:blipFill>
        <p:spPr>
          <a:xfrm>
            <a:off x="914400" y="2267926"/>
            <a:ext cx="7315200" cy="39433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2974975"/>
            <a:ext cx="66770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74756"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18B381F-868D-4A42-93BB-745293045AE3}" type="slidenum">
              <a:rPr lang="en-US" altLang="en-US" sz="1400" smtClean="0"/>
              <a:pPr>
                <a:spcBef>
                  <a:spcPct val="0"/>
                </a:spcBef>
                <a:buFontTx/>
                <a:buNone/>
              </a:pPr>
              <a:t>17</a:t>
            </a:fld>
            <a:endParaRPr lang="en-US" altLang="en-US" sz="1400" smtClean="0"/>
          </a:p>
        </p:txBody>
      </p:sp>
      <p:sp>
        <p:nvSpPr>
          <p:cNvPr id="74757"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4758"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4759"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4760"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747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47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3048000" y="1524000"/>
            <a:ext cx="3048000" cy="369888"/>
          </a:xfrm>
          <a:prstGeom prst="rect">
            <a:avLst/>
          </a:prstGeom>
          <a:solidFill>
            <a:schemeClr val="bg1">
              <a:lumMod val="95000"/>
            </a:schemeClr>
          </a:solidFill>
        </p:spPr>
        <p:txBody>
          <a:bodyPr>
            <a:spAutoFit/>
          </a:bodyPr>
          <a:lstStyle/>
          <a:p>
            <a:pPr algn="ctr">
              <a:defRPr/>
            </a:pPr>
            <a:r>
              <a:rPr lang="en-US" b="1" dirty="0"/>
              <a:t>IP address in Windows</a:t>
            </a:r>
          </a:p>
        </p:txBody>
      </p:sp>
      <p:sp>
        <p:nvSpPr>
          <p:cNvPr id="2" name="Rectangle 1"/>
          <p:cNvSpPr/>
          <p:nvPr/>
        </p:nvSpPr>
        <p:spPr>
          <a:xfrm>
            <a:off x="914400" y="2057400"/>
            <a:ext cx="7315200" cy="276225"/>
          </a:xfrm>
          <a:prstGeom prst="rect">
            <a:avLst/>
          </a:prstGeom>
          <a:solidFill>
            <a:schemeClr val="bg1">
              <a:lumMod val="95000"/>
            </a:schemeClr>
          </a:solidFill>
        </p:spPr>
        <p:txBody>
          <a:bodyPr>
            <a:spAutoFit/>
          </a:bodyPr>
          <a:lstStyle/>
          <a:p>
            <a:pPr>
              <a:defRPr/>
            </a:pPr>
            <a:r>
              <a:rPr lang="en-US" sz="1200" b="1" dirty="0"/>
              <a:t>HKEY_LOCAL_MACHINE\SYSTEM\</a:t>
            </a:r>
            <a:r>
              <a:rPr lang="en-US" sz="1200" b="1" dirty="0" err="1"/>
              <a:t>CurrentControlSet</a:t>
            </a:r>
            <a:r>
              <a:rPr lang="en-US" sz="1200" b="1" dirty="0"/>
              <a:t>\Services\{. . . .</a:t>
            </a:r>
            <a:r>
              <a:rPr lang="ru-RU" sz="1200" b="1" dirty="0"/>
              <a:t>}\</a:t>
            </a:r>
            <a:r>
              <a:rPr lang="en-US" sz="1200" b="1" dirty="0"/>
              <a:t>Parameters\</a:t>
            </a:r>
            <a:r>
              <a:rPr lang="en-US" sz="1200" b="1" dirty="0" err="1"/>
              <a:t>Tcpip</a:t>
            </a:r>
            <a:endParaRPr lang="en-US" sz="1200" b="1" dirty="0">
              <a:latin typeface="+mn-lt"/>
            </a:endParaRPr>
          </a:p>
        </p:txBody>
      </p:sp>
      <p:sp>
        <p:nvSpPr>
          <p:cNvPr id="74768" name="Rectangle 5"/>
          <p:cNvSpPr>
            <a:spLocks noChangeArrowheads="1"/>
          </p:cNvSpPr>
          <p:nvPr/>
        </p:nvSpPr>
        <p:spPr bwMode="auto">
          <a:xfrm>
            <a:off x="4267200" y="3657600"/>
            <a:ext cx="3352800" cy="7620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4769" name="Rectangle 18"/>
          <p:cNvSpPr>
            <a:spLocks noChangeArrowheads="1"/>
          </p:cNvSpPr>
          <p:nvPr/>
        </p:nvSpPr>
        <p:spPr bwMode="auto">
          <a:xfrm>
            <a:off x="1298575" y="5867400"/>
            <a:ext cx="6435725" cy="220663"/>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4770" name="Rectangle 20"/>
          <p:cNvSpPr>
            <a:spLocks noChangeArrowheads="1"/>
          </p:cNvSpPr>
          <p:nvPr/>
        </p:nvSpPr>
        <p:spPr bwMode="auto">
          <a:xfrm>
            <a:off x="2286000" y="4343400"/>
            <a:ext cx="1828800" cy="5334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2" name="Rectangle 21"/>
          <p:cNvSpPr/>
          <p:nvPr/>
        </p:nvSpPr>
        <p:spPr>
          <a:xfrm>
            <a:off x="914400" y="2470150"/>
            <a:ext cx="7315200" cy="276225"/>
          </a:xfrm>
          <a:prstGeom prst="rect">
            <a:avLst/>
          </a:prstGeom>
          <a:solidFill>
            <a:schemeClr val="bg1">
              <a:lumMod val="95000"/>
            </a:schemeClr>
          </a:solidFill>
        </p:spPr>
        <p:txBody>
          <a:bodyPr>
            <a:spAutoFit/>
          </a:bodyPr>
          <a:lstStyle/>
          <a:p>
            <a:pPr>
              <a:defRPr/>
            </a:pPr>
            <a:r>
              <a:rPr lang="en-US" sz="1200" b="1" dirty="0">
                <a:solidFill>
                  <a:srgbClr val="000000"/>
                </a:solidFill>
                <a:latin typeface="+mn-lt"/>
              </a:rPr>
              <a:t>Current configuration</a:t>
            </a:r>
            <a:endParaRPr lang="en-US" sz="1200" b="1" dirty="0">
              <a:latin typeface="+mn-lt"/>
            </a:endParaRPr>
          </a:p>
        </p:txBody>
      </p:sp>
      <p:sp>
        <p:nvSpPr>
          <p:cNvPr id="20"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76804"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0EA94C-94F2-4B69-867C-CB3BED368947}" type="slidenum">
              <a:rPr lang="en-US" altLang="en-US" sz="1400" smtClean="0"/>
              <a:pPr>
                <a:spcBef>
                  <a:spcPct val="0"/>
                </a:spcBef>
                <a:buFontTx/>
                <a:buNone/>
              </a:pPr>
              <a:t>18</a:t>
            </a:fld>
            <a:endParaRPr lang="en-US" altLang="en-US" sz="1400" smtClean="0"/>
          </a:p>
        </p:txBody>
      </p:sp>
      <p:sp>
        <p:nvSpPr>
          <p:cNvPr id="76805"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6806"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6807"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6808"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768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68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TextBox 2"/>
          <p:cNvSpPr txBox="1"/>
          <p:nvPr/>
        </p:nvSpPr>
        <p:spPr>
          <a:xfrm>
            <a:off x="3048000" y="1524000"/>
            <a:ext cx="3048000" cy="369888"/>
          </a:xfrm>
          <a:prstGeom prst="rect">
            <a:avLst/>
          </a:prstGeom>
          <a:solidFill>
            <a:schemeClr val="bg1">
              <a:lumMod val="95000"/>
            </a:schemeClr>
          </a:solidFill>
        </p:spPr>
        <p:txBody>
          <a:bodyPr>
            <a:spAutoFit/>
          </a:bodyPr>
          <a:lstStyle/>
          <a:p>
            <a:pPr algn="ctr">
              <a:defRPr/>
            </a:pPr>
            <a:r>
              <a:rPr lang="en-US" b="1" dirty="0"/>
              <a:t>IP address in Windows</a:t>
            </a:r>
          </a:p>
        </p:txBody>
      </p:sp>
      <p:sp>
        <p:nvSpPr>
          <p:cNvPr id="2" name="Rectangle 1"/>
          <p:cNvSpPr/>
          <p:nvPr/>
        </p:nvSpPr>
        <p:spPr>
          <a:xfrm>
            <a:off x="914400" y="2057400"/>
            <a:ext cx="7315200" cy="276225"/>
          </a:xfrm>
          <a:prstGeom prst="rect">
            <a:avLst/>
          </a:prstGeom>
          <a:solidFill>
            <a:schemeClr val="bg1">
              <a:lumMod val="95000"/>
            </a:schemeClr>
          </a:solidFill>
        </p:spPr>
        <p:txBody>
          <a:bodyPr>
            <a:spAutoFit/>
          </a:bodyPr>
          <a:lstStyle/>
          <a:p>
            <a:pPr>
              <a:defRPr/>
            </a:pPr>
            <a:r>
              <a:rPr lang="en-US" sz="1200" b="1" dirty="0">
                <a:solidFill>
                  <a:srgbClr val="000000"/>
                </a:solidFill>
                <a:latin typeface="+mn-lt"/>
              </a:rPr>
              <a:t>HKEY_LOCAL_MACHINE\SYSTEM\</a:t>
            </a:r>
            <a:r>
              <a:rPr lang="en-US" sz="1200" b="1" dirty="0" err="1">
                <a:solidFill>
                  <a:srgbClr val="000000"/>
                </a:solidFill>
                <a:latin typeface="+mn-lt"/>
              </a:rPr>
              <a:t>CurrentControlSet</a:t>
            </a:r>
            <a:r>
              <a:rPr lang="en-US" sz="1200" b="1" dirty="0">
                <a:solidFill>
                  <a:srgbClr val="000000"/>
                </a:solidFill>
                <a:latin typeface="+mn-lt"/>
              </a:rPr>
              <a:t>\Services\</a:t>
            </a:r>
            <a:r>
              <a:rPr lang="en-US" sz="1200" b="1" dirty="0" err="1">
                <a:solidFill>
                  <a:srgbClr val="000000"/>
                </a:solidFill>
                <a:latin typeface="+mn-lt"/>
              </a:rPr>
              <a:t>Tcpip</a:t>
            </a:r>
            <a:r>
              <a:rPr lang="en-US" sz="1200" b="1" dirty="0">
                <a:solidFill>
                  <a:srgbClr val="000000"/>
                </a:solidFill>
                <a:latin typeface="+mn-lt"/>
              </a:rPr>
              <a:t>\Parameters\Interfaces\{. . . .</a:t>
            </a:r>
            <a:r>
              <a:rPr lang="ru-RU" sz="1200" b="1" dirty="0">
                <a:solidFill>
                  <a:srgbClr val="000000"/>
                </a:solidFill>
                <a:latin typeface="+mn-lt"/>
              </a:rPr>
              <a:t>}</a:t>
            </a:r>
            <a:endParaRPr lang="en-US" sz="1200" b="1" dirty="0">
              <a:latin typeface="+mn-lt"/>
            </a:endParaRPr>
          </a:p>
        </p:txBody>
      </p:sp>
      <p:sp>
        <p:nvSpPr>
          <p:cNvPr id="22" name="Rectangle 21"/>
          <p:cNvSpPr/>
          <p:nvPr/>
        </p:nvSpPr>
        <p:spPr>
          <a:xfrm>
            <a:off x="914400" y="2470150"/>
            <a:ext cx="7315200" cy="276225"/>
          </a:xfrm>
          <a:prstGeom prst="rect">
            <a:avLst/>
          </a:prstGeom>
          <a:solidFill>
            <a:schemeClr val="bg1">
              <a:lumMod val="95000"/>
            </a:schemeClr>
          </a:solidFill>
        </p:spPr>
        <p:txBody>
          <a:bodyPr>
            <a:spAutoFit/>
          </a:bodyPr>
          <a:lstStyle/>
          <a:p>
            <a:pPr>
              <a:defRPr/>
            </a:pPr>
            <a:r>
              <a:rPr lang="en-US" sz="1200" b="1" dirty="0">
                <a:solidFill>
                  <a:srgbClr val="000000"/>
                </a:solidFill>
                <a:latin typeface="+mn-lt"/>
              </a:rPr>
              <a:t>Start Windows, Restart Windows</a:t>
            </a:r>
            <a:endParaRPr lang="en-US" sz="1200" b="1" dirty="0">
              <a:latin typeface="+mn-lt"/>
            </a:endParaRPr>
          </a:p>
        </p:txBody>
      </p:sp>
      <p:sp>
        <p:nvSpPr>
          <p:cNvPr id="20"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4" name="Picture 3"/>
          <p:cNvPicPr>
            <a:picLocks noChangeAspect="1"/>
          </p:cNvPicPr>
          <p:nvPr/>
        </p:nvPicPr>
        <p:blipFill>
          <a:blip r:embed="rId3"/>
          <a:stretch>
            <a:fillRect/>
          </a:stretch>
        </p:blipFill>
        <p:spPr>
          <a:xfrm>
            <a:off x="653688" y="2862574"/>
            <a:ext cx="7880712" cy="3614426"/>
          </a:xfrm>
          <a:prstGeom prst="rect">
            <a:avLst/>
          </a:prstGeom>
        </p:spPr>
      </p:pic>
      <p:sp>
        <p:nvSpPr>
          <p:cNvPr id="76816" name="Rectangle 5"/>
          <p:cNvSpPr>
            <a:spLocks noChangeArrowheads="1"/>
          </p:cNvSpPr>
          <p:nvPr/>
        </p:nvSpPr>
        <p:spPr bwMode="auto">
          <a:xfrm>
            <a:off x="3403836" y="4913236"/>
            <a:ext cx="3682763" cy="2286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3" name="Rectangle 5"/>
          <p:cNvSpPr>
            <a:spLocks noChangeArrowheads="1"/>
          </p:cNvSpPr>
          <p:nvPr/>
        </p:nvSpPr>
        <p:spPr bwMode="auto">
          <a:xfrm>
            <a:off x="3429000" y="5410200"/>
            <a:ext cx="3682763" cy="2286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9113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D7D8F1-2C69-4014-8510-847F0EE2562A}" type="slidenum">
              <a:rPr lang="en-US" altLang="en-US" sz="1400" smtClean="0"/>
              <a:pPr>
                <a:spcBef>
                  <a:spcPct val="0"/>
                </a:spcBef>
                <a:buFontTx/>
                <a:buNone/>
              </a:pPr>
              <a:t>19</a:t>
            </a:fld>
            <a:endParaRPr lang="en-US" altLang="en-US" sz="1400" smtClean="0"/>
          </a:p>
        </p:txBody>
      </p:sp>
      <p:sp>
        <p:nvSpPr>
          <p:cNvPr id="9114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1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11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914400" y="1600200"/>
            <a:ext cx="7315200" cy="369332"/>
          </a:xfrm>
          <a:prstGeom prst="rect">
            <a:avLst/>
          </a:prstGeom>
          <a:solidFill>
            <a:schemeClr val="bg1">
              <a:lumMod val="95000"/>
            </a:schemeClr>
          </a:solidFill>
        </p:spPr>
        <p:txBody>
          <a:bodyPr wrap="square">
            <a:spAutoFit/>
          </a:bodyPr>
          <a:lstStyle/>
          <a:p>
            <a:r>
              <a:rPr lang="en-US" b="1" dirty="0">
                <a:solidFill>
                  <a:srgbClr val="000000"/>
                </a:solidFill>
                <a:ea typeface="Times New Roman" panose="02020603050405020304" pitchFamily="18" charset="0"/>
              </a:rPr>
              <a:t>ASSOC</a:t>
            </a:r>
            <a:r>
              <a:rPr lang="en-US" dirty="0">
                <a:solidFill>
                  <a:srgbClr val="000000"/>
                </a:solidFill>
                <a:ea typeface="Times New Roman" panose="02020603050405020304" pitchFamily="18" charset="0"/>
              </a:rPr>
              <a:t> </a:t>
            </a:r>
            <a:r>
              <a:rPr lang="ru-RU" dirty="0">
                <a:solidFill>
                  <a:srgbClr val="000000"/>
                </a:solidFill>
                <a:ea typeface="Times New Roman" panose="02020603050405020304" pitchFamily="18" charset="0"/>
              </a:rPr>
              <a:t>-</a:t>
            </a:r>
            <a:r>
              <a:rPr lang="en-US" dirty="0">
                <a:solidFill>
                  <a:srgbClr val="000000"/>
                </a:solidFill>
                <a:ea typeface="Times New Roman" panose="02020603050405020304" pitchFamily="18" charset="0"/>
              </a:rPr>
              <a:t> </a:t>
            </a:r>
            <a:r>
              <a:rPr lang="en-US" dirty="0"/>
              <a:t> view current file associations </a:t>
            </a:r>
            <a:r>
              <a:rPr lang="en-US" dirty="0">
                <a:solidFill>
                  <a:srgbClr val="000000"/>
                </a:solidFill>
                <a:ea typeface="Times New Roman" panose="02020603050405020304" pitchFamily="18" charset="0"/>
              </a:rPr>
              <a:t>  </a:t>
            </a:r>
            <a:endParaRPr lang="en-US" dirty="0"/>
          </a:p>
        </p:txBody>
      </p:sp>
      <p:sp>
        <p:nvSpPr>
          <p:cNvPr id="4" name="Rectangle 3"/>
          <p:cNvSpPr/>
          <p:nvPr/>
        </p:nvSpPr>
        <p:spPr>
          <a:xfrm>
            <a:off x="914400" y="2133600"/>
            <a:ext cx="7315200" cy="2677656"/>
          </a:xfrm>
          <a:prstGeom prst="rect">
            <a:avLst/>
          </a:prstGeom>
          <a:solidFill>
            <a:schemeClr val="tx1"/>
          </a:solidFill>
        </p:spPr>
        <p:txBody>
          <a:bodyPr wrap="square">
            <a:spAutoFit/>
          </a:bodyPr>
          <a:lstStyle/>
          <a:p>
            <a:r>
              <a:rPr lang="en-US" sz="1400" dirty="0">
                <a:solidFill>
                  <a:schemeClr val="bg1"/>
                </a:solidFill>
              </a:rPr>
              <a:t>C:\Users\Anatoly&gt;assoc /?</a:t>
            </a:r>
          </a:p>
          <a:p>
            <a:r>
              <a:rPr lang="en-US" sz="1400" dirty="0">
                <a:solidFill>
                  <a:schemeClr val="bg1"/>
                </a:solidFill>
              </a:rPr>
              <a:t>Displays or modifies file extension associations</a:t>
            </a:r>
          </a:p>
          <a:p>
            <a:endParaRPr lang="en-US" sz="1400" dirty="0">
              <a:solidFill>
                <a:schemeClr val="bg1"/>
              </a:solidFill>
            </a:endParaRPr>
          </a:p>
          <a:p>
            <a:r>
              <a:rPr lang="en-US" sz="1400" dirty="0">
                <a:solidFill>
                  <a:schemeClr val="bg1"/>
                </a:solidFill>
              </a:rPr>
              <a:t>ASSOC [.</a:t>
            </a:r>
            <a:r>
              <a:rPr lang="en-US" sz="1400" dirty="0" err="1">
                <a:solidFill>
                  <a:schemeClr val="bg1"/>
                </a:solidFill>
              </a:rPr>
              <a:t>ext</a:t>
            </a:r>
            <a:r>
              <a:rPr lang="en-US" sz="1400" dirty="0">
                <a:solidFill>
                  <a:schemeClr val="bg1"/>
                </a:solidFill>
              </a:rPr>
              <a:t>[=[</a:t>
            </a:r>
            <a:r>
              <a:rPr lang="en-US" sz="1400" dirty="0" err="1">
                <a:solidFill>
                  <a:schemeClr val="bg1"/>
                </a:solidFill>
              </a:rPr>
              <a:t>fileType</a:t>
            </a:r>
            <a:r>
              <a:rPr lang="en-US" sz="1400" dirty="0">
                <a:solidFill>
                  <a:schemeClr val="bg1"/>
                </a:solidFill>
              </a:rPr>
              <a:t>]]]</a:t>
            </a:r>
          </a:p>
          <a:p>
            <a:endParaRPr lang="en-US" sz="1400" dirty="0">
              <a:solidFill>
                <a:schemeClr val="bg1"/>
              </a:solidFill>
            </a:endParaRPr>
          </a:p>
          <a:p>
            <a:r>
              <a:rPr lang="en-US" sz="1400" dirty="0">
                <a:solidFill>
                  <a:schemeClr val="bg1"/>
                </a:solidFill>
              </a:rPr>
              <a:t>  .</a:t>
            </a:r>
            <a:r>
              <a:rPr lang="en-US" sz="1400" dirty="0" err="1">
                <a:solidFill>
                  <a:schemeClr val="bg1"/>
                </a:solidFill>
              </a:rPr>
              <a:t>ext</a:t>
            </a:r>
            <a:r>
              <a:rPr lang="en-US" sz="1400" dirty="0">
                <a:solidFill>
                  <a:schemeClr val="bg1"/>
                </a:solidFill>
              </a:rPr>
              <a:t>      Specifies the file extension to associate the file type with</a:t>
            </a:r>
          </a:p>
          <a:p>
            <a:r>
              <a:rPr lang="en-US" sz="1400" dirty="0">
                <a:solidFill>
                  <a:schemeClr val="bg1"/>
                </a:solidFill>
              </a:rPr>
              <a:t>  </a:t>
            </a:r>
            <a:r>
              <a:rPr lang="en-US" sz="1400" dirty="0" err="1">
                <a:solidFill>
                  <a:schemeClr val="bg1"/>
                </a:solidFill>
              </a:rPr>
              <a:t>fileType</a:t>
            </a:r>
            <a:r>
              <a:rPr lang="en-US" sz="1400" dirty="0">
                <a:solidFill>
                  <a:schemeClr val="bg1"/>
                </a:solidFill>
              </a:rPr>
              <a:t>  Specifies the file type to associate with the file extension</a:t>
            </a:r>
          </a:p>
          <a:p>
            <a:endParaRPr lang="en-US" sz="1400" dirty="0">
              <a:solidFill>
                <a:schemeClr val="bg1"/>
              </a:solidFill>
            </a:endParaRPr>
          </a:p>
          <a:p>
            <a:r>
              <a:rPr lang="en-US" sz="1400" dirty="0">
                <a:solidFill>
                  <a:schemeClr val="bg1"/>
                </a:solidFill>
              </a:rPr>
              <a:t>Type ASSOC without parameters to display the current file associations.</a:t>
            </a:r>
          </a:p>
          <a:p>
            <a:r>
              <a:rPr lang="en-US" sz="1400" dirty="0">
                <a:solidFill>
                  <a:schemeClr val="bg1"/>
                </a:solidFill>
              </a:rPr>
              <a:t>If ASSOC is invoked with just a file extension, it displays the current</a:t>
            </a:r>
          </a:p>
          <a:p>
            <a:r>
              <a:rPr lang="en-US" sz="1400" dirty="0">
                <a:solidFill>
                  <a:schemeClr val="bg1"/>
                </a:solidFill>
              </a:rPr>
              <a:t>file association for that file extension.  Specify nothing for the file</a:t>
            </a:r>
          </a:p>
          <a:p>
            <a:r>
              <a:rPr lang="en-US" sz="1400" dirty="0">
                <a:solidFill>
                  <a:schemeClr val="bg1"/>
                </a:solidFill>
              </a:rPr>
              <a:t>type and the command will delete the association for the file extension.</a:t>
            </a:r>
          </a:p>
        </p:txBody>
      </p:sp>
      <p:sp>
        <p:nvSpPr>
          <p:cNvPr id="5" name="Rectangle 4"/>
          <p:cNvSpPr/>
          <p:nvPr/>
        </p:nvSpPr>
        <p:spPr>
          <a:xfrm>
            <a:off x="914400" y="4923229"/>
            <a:ext cx="7315200" cy="1569660"/>
          </a:xfrm>
          <a:prstGeom prst="rect">
            <a:avLst/>
          </a:prstGeom>
          <a:solidFill>
            <a:schemeClr val="tx1"/>
          </a:solidFill>
        </p:spPr>
        <p:txBody>
          <a:bodyPr wrap="square">
            <a:spAutoFit/>
          </a:bodyPr>
          <a:lstStyle/>
          <a:p>
            <a:r>
              <a:rPr lang="en-US" sz="1200" dirty="0" smtClean="0">
                <a:solidFill>
                  <a:schemeClr val="bg1"/>
                </a:solidFill>
              </a:rPr>
              <a:t>C</a:t>
            </a:r>
            <a:r>
              <a:rPr lang="en-US" sz="1200" dirty="0">
                <a:solidFill>
                  <a:schemeClr val="bg1"/>
                </a:solidFill>
              </a:rPr>
              <a:t>:\Users\Anatoly&gt;assoc</a:t>
            </a:r>
          </a:p>
          <a:p>
            <a:r>
              <a:rPr lang="en-US" sz="1200" dirty="0">
                <a:solidFill>
                  <a:schemeClr val="bg1"/>
                </a:solidFill>
              </a:rPr>
              <a:t>.001=WinRAR</a:t>
            </a:r>
          </a:p>
          <a:p>
            <a:r>
              <a:rPr lang="en-US" sz="1200" dirty="0">
                <a:solidFill>
                  <a:schemeClr val="bg1"/>
                </a:solidFill>
              </a:rPr>
              <a:t>.386=</a:t>
            </a:r>
            <a:r>
              <a:rPr lang="en-US" sz="1200" dirty="0" err="1">
                <a:solidFill>
                  <a:schemeClr val="bg1"/>
                </a:solidFill>
              </a:rPr>
              <a:t>vxdfile</a:t>
            </a:r>
            <a:endParaRPr lang="en-US" sz="1200" dirty="0">
              <a:solidFill>
                <a:schemeClr val="bg1"/>
              </a:solidFill>
            </a:endParaRPr>
          </a:p>
          <a:p>
            <a:r>
              <a:rPr lang="en-US" sz="1200" dirty="0">
                <a:solidFill>
                  <a:schemeClr val="bg1"/>
                </a:solidFill>
              </a:rPr>
              <a:t>.3g2=WMP11.AssocFile.3G2</a:t>
            </a:r>
          </a:p>
          <a:p>
            <a:r>
              <a:rPr lang="en-US" sz="1200" dirty="0">
                <a:solidFill>
                  <a:schemeClr val="bg1"/>
                </a:solidFill>
              </a:rPr>
              <a:t>.3gp=WMP11.AssocFile.3GP</a:t>
            </a:r>
          </a:p>
          <a:p>
            <a:r>
              <a:rPr lang="en-US" sz="1200" dirty="0">
                <a:solidFill>
                  <a:schemeClr val="bg1"/>
                </a:solidFill>
              </a:rPr>
              <a:t>.3gp2=WMP11.AssocFile.3G2</a:t>
            </a:r>
          </a:p>
          <a:p>
            <a:r>
              <a:rPr lang="en-US" sz="1200" dirty="0">
                <a:solidFill>
                  <a:schemeClr val="bg1"/>
                </a:solidFill>
              </a:rPr>
              <a:t>.3GPP=WMP11.AssocFile.3GP</a:t>
            </a:r>
          </a:p>
          <a:p>
            <a:r>
              <a:rPr lang="en-US" sz="1200" dirty="0">
                <a:solidFill>
                  <a:schemeClr val="bg1"/>
                </a:solidFill>
              </a:rPr>
              <a:t>.</a:t>
            </a:r>
            <a:r>
              <a:rPr lang="en-US" sz="1200" dirty="0" smtClean="0">
                <a:solidFill>
                  <a:schemeClr val="bg1"/>
                </a:solidFill>
              </a:rPr>
              <a:t>7z=WinRAR</a:t>
            </a:r>
            <a:endParaRPr lang="en-US" sz="1200" dirty="0">
              <a:solidFill>
                <a:schemeClr val="bg1"/>
              </a:solidFill>
            </a:endParaRPr>
          </a:p>
        </p:txBody>
      </p:sp>
      <p:sp>
        <p:nvSpPr>
          <p:cNvPr id="17"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extLst>
      <p:ext uri="{BB962C8B-B14F-4D97-AF65-F5344CB8AC3E}">
        <p14:creationId xmlns:p14="http://schemas.microsoft.com/office/powerpoint/2010/main" val="2454395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a:spLocks noGrp="1"/>
          </p:cNvSpPr>
          <p:nvPr>
            <p:ph type="ftr" sz="quarter" idx="11"/>
          </p:nvPr>
        </p:nvSpPr>
        <p:spPr>
          <a:xfrm>
            <a:off x="3810000" y="6400799"/>
            <a:ext cx="15240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5123"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642B24F-2154-4568-84B4-8B67FD1C11B5}" type="slidenum">
              <a:rPr lang="en-US" altLang="en-US" sz="1400" smtClean="0"/>
              <a:pPr>
                <a:spcBef>
                  <a:spcPct val="0"/>
                </a:spcBef>
                <a:buFontTx/>
                <a:buNone/>
              </a:pPr>
              <a:t>2</a:t>
            </a:fld>
            <a:endParaRPr lang="en-US" altLang="en-US" sz="1400" smtClean="0"/>
          </a:p>
        </p:txBody>
      </p:sp>
      <p:sp>
        <p:nvSpPr>
          <p:cNvPr id="5124"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5125"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5126"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5127"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3" name="Rectangle 12"/>
          <p:cNvSpPr/>
          <p:nvPr/>
        </p:nvSpPr>
        <p:spPr>
          <a:xfrm>
            <a:off x="3475783" y="1600200"/>
            <a:ext cx="2185988" cy="369888"/>
          </a:xfrm>
          <a:prstGeom prst="rect">
            <a:avLst/>
          </a:prstGeom>
          <a:solidFill>
            <a:schemeClr val="bg1">
              <a:lumMod val="95000"/>
            </a:schemeClr>
          </a:solidFill>
        </p:spPr>
        <p:txBody>
          <a:bodyPr wrap="none">
            <a:spAutoFit/>
          </a:bodyPr>
          <a:lstStyle/>
          <a:p>
            <a:pPr eaLnBrk="1" hangingPunct="1">
              <a:defRPr/>
            </a:pPr>
            <a:r>
              <a:rPr lang="en-US" b="1" dirty="0">
                <a:latin typeface="Arial" charset="0"/>
                <a:cs typeface="Arial" charset="0"/>
              </a:rPr>
              <a:t>Using Regedit.exe</a:t>
            </a:r>
          </a:p>
        </p:txBody>
      </p:sp>
      <p:sp>
        <p:nvSpPr>
          <p:cNvPr id="14" name="Rectangle 13"/>
          <p:cNvSpPr/>
          <p:nvPr/>
        </p:nvSpPr>
        <p:spPr>
          <a:xfrm>
            <a:off x="914400" y="2286000"/>
            <a:ext cx="7315200" cy="2862322"/>
          </a:xfrm>
          <a:prstGeom prst="rect">
            <a:avLst/>
          </a:prstGeom>
          <a:solidFill>
            <a:schemeClr val="bg1">
              <a:lumMod val="95000"/>
            </a:schemeClr>
          </a:solidFill>
        </p:spPr>
        <p:txBody>
          <a:bodyPr wrap="square">
            <a:spAutoFit/>
          </a:bodyPr>
          <a:lstStyle/>
          <a:p>
            <a:pPr eaLnBrk="1" hangingPunct="1">
              <a:defRPr/>
            </a:pPr>
            <a:r>
              <a:rPr lang="en-US" dirty="0">
                <a:latin typeface="Arial" charset="0"/>
                <a:cs typeface="Arial" charset="0"/>
              </a:rPr>
              <a:t>The Microsoft Registry Editor (regedit.exe) enables you to view, search for, and change settings in your system registry, which contains information about how your computer runs. Although you can use Registry Editor to inspect and modify the registry, doing so is not recommended, as making incorrect changes can damage your system.</a:t>
            </a:r>
          </a:p>
          <a:p>
            <a:pPr eaLnBrk="1" hangingPunct="1">
              <a:defRPr/>
            </a:pPr>
            <a:endParaRPr lang="en-US" dirty="0" smtClean="0">
              <a:latin typeface="Arial" charset="0"/>
              <a:cs typeface="Arial" charset="0"/>
            </a:endParaRPr>
          </a:p>
          <a:p>
            <a:pPr eaLnBrk="1" hangingPunct="1">
              <a:defRPr/>
            </a:pPr>
            <a:r>
              <a:rPr lang="en-US" dirty="0" smtClean="0">
                <a:latin typeface="Arial" charset="0"/>
                <a:cs typeface="Arial" charset="0"/>
              </a:rPr>
              <a:t>To </a:t>
            </a:r>
            <a:r>
              <a:rPr lang="en-US" dirty="0">
                <a:latin typeface="Arial" charset="0"/>
                <a:cs typeface="Arial" charset="0"/>
              </a:rPr>
              <a:t>start Regedit.exe</a:t>
            </a:r>
          </a:p>
          <a:p>
            <a:pPr eaLnBrk="1" hangingPunct="1">
              <a:defRPr/>
            </a:pPr>
            <a:r>
              <a:rPr lang="en-US" dirty="0">
                <a:latin typeface="Arial" charset="0"/>
                <a:cs typeface="Arial" charset="0"/>
              </a:rPr>
              <a:t>1. Click </a:t>
            </a:r>
            <a:r>
              <a:rPr lang="en-US" b="1" dirty="0">
                <a:latin typeface="Arial" charset="0"/>
                <a:cs typeface="Arial" charset="0"/>
              </a:rPr>
              <a:t>Start</a:t>
            </a:r>
            <a:r>
              <a:rPr lang="en-US" dirty="0">
                <a:latin typeface="Arial" charset="0"/>
                <a:cs typeface="Arial" charset="0"/>
              </a:rPr>
              <a:t>, and then click </a:t>
            </a:r>
            <a:r>
              <a:rPr lang="en-US" b="1" dirty="0">
                <a:latin typeface="Arial" charset="0"/>
                <a:cs typeface="Arial" charset="0"/>
              </a:rPr>
              <a:t>Run</a:t>
            </a:r>
            <a:r>
              <a:rPr lang="en-US" dirty="0">
                <a:latin typeface="Arial" charset="0"/>
                <a:cs typeface="Arial" charset="0"/>
              </a:rPr>
              <a:t>. </a:t>
            </a:r>
          </a:p>
          <a:p>
            <a:pPr eaLnBrk="1" hangingPunct="1">
              <a:defRPr/>
            </a:pPr>
            <a:r>
              <a:rPr lang="en-US" dirty="0">
                <a:latin typeface="Arial" charset="0"/>
                <a:cs typeface="Arial" charset="0"/>
              </a:rPr>
              <a:t>2. Type </a:t>
            </a:r>
            <a:r>
              <a:rPr lang="en-US" b="1" dirty="0" err="1">
                <a:latin typeface="Arial" charset="0"/>
                <a:cs typeface="Arial" charset="0"/>
              </a:rPr>
              <a:t>Regedit</a:t>
            </a:r>
            <a:r>
              <a:rPr lang="en-US" dirty="0">
                <a:latin typeface="Arial" charset="0"/>
                <a:cs typeface="Arial" charset="0"/>
              </a:rPr>
              <a:t>, and then click </a:t>
            </a:r>
            <a:r>
              <a:rPr lang="en-US" b="1" dirty="0">
                <a:latin typeface="Arial" charset="0"/>
                <a:cs typeface="Arial" charset="0"/>
              </a:rPr>
              <a:t>OK</a:t>
            </a:r>
            <a:r>
              <a:rPr lang="en-US" dirty="0">
                <a:latin typeface="Arial" charset="0"/>
                <a:cs typeface="Arial" charset="0"/>
              </a:rPr>
              <a:t>. </a:t>
            </a:r>
          </a:p>
        </p:txBody>
      </p:sp>
      <p:sp>
        <p:nvSpPr>
          <p:cNvPr id="15"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9113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D7D8F1-2C69-4014-8510-847F0EE2562A}" type="slidenum">
              <a:rPr lang="en-US" altLang="en-US" sz="1400" smtClean="0"/>
              <a:pPr>
                <a:spcBef>
                  <a:spcPct val="0"/>
                </a:spcBef>
                <a:buFontTx/>
                <a:buNone/>
              </a:pPr>
              <a:t>20</a:t>
            </a:fld>
            <a:endParaRPr lang="en-US" altLang="en-US" sz="1400" smtClean="0"/>
          </a:p>
        </p:txBody>
      </p:sp>
      <p:sp>
        <p:nvSpPr>
          <p:cNvPr id="9114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1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11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924150" y="1811190"/>
            <a:ext cx="7315200" cy="4278094"/>
          </a:xfrm>
          <a:prstGeom prst="rect">
            <a:avLst/>
          </a:prstGeom>
          <a:solidFill>
            <a:schemeClr val="bg1">
              <a:lumMod val="95000"/>
            </a:schemeClr>
          </a:solidFill>
        </p:spPr>
        <p:txBody>
          <a:bodyPr wrap="square">
            <a:spAutoFit/>
          </a:bodyPr>
          <a:lstStyle/>
          <a:p>
            <a:pPr algn="just"/>
            <a:r>
              <a:rPr lang="en-US" sz="1600" dirty="0">
                <a:solidFill>
                  <a:srgbClr val="000000"/>
                </a:solidFill>
                <a:latin typeface="+mn-lt"/>
              </a:rPr>
              <a:t>Location of Windows registry files</a:t>
            </a:r>
          </a:p>
          <a:p>
            <a:pPr algn="just"/>
            <a:r>
              <a:rPr lang="en-US" sz="1600" dirty="0">
                <a:solidFill>
                  <a:srgbClr val="000000"/>
                </a:solidFill>
                <a:latin typeface="+mn-lt"/>
              </a:rPr>
              <a:t>The location of these registry hives are as follows:</a:t>
            </a:r>
          </a:p>
          <a:p>
            <a:pPr algn="just"/>
            <a:endParaRPr lang="en-US" sz="1600" dirty="0">
              <a:solidFill>
                <a:srgbClr val="000000"/>
              </a:solidFill>
              <a:latin typeface="+mn-lt"/>
            </a:endParaRPr>
          </a:p>
          <a:p>
            <a:pPr algn="just"/>
            <a:r>
              <a:rPr lang="en-US" sz="1600" b="1" dirty="0">
                <a:solidFill>
                  <a:srgbClr val="000000"/>
                </a:solidFill>
                <a:latin typeface="+mn-lt"/>
              </a:rPr>
              <a:t>HKEY_LOCAL_MACHINE \SYSTEM </a:t>
            </a:r>
            <a:r>
              <a:rPr lang="en-US" sz="1600" dirty="0">
                <a:solidFill>
                  <a:srgbClr val="000000"/>
                </a:solidFill>
                <a:latin typeface="+mn-lt"/>
              </a:rPr>
              <a:t>: \system32\</a:t>
            </a:r>
            <a:r>
              <a:rPr lang="en-US" sz="1600" dirty="0" err="1">
                <a:solidFill>
                  <a:srgbClr val="000000"/>
                </a:solidFill>
                <a:latin typeface="+mn-lt"/>
              </a:rPr>
              <a:t>config</a:t>
            </a:r>
            <a:r>
              <a:rPr lang="en-US" sz="1600" dirty="0">
                <a:solidFill>
                  <a:srgbClr val="000000"/>
                </a:solidFill>
                <a:latin typeface="+mn-lt"/>
              </a:rPr>
              <a:t>\system</a:t>
            </a:r>
          </a:p>
          <a:p>
            <a:pPr algn="just"/>
            <a:r>
              <a:rPr lang="en-US" sz="1600" b="1" dirty="0">
                <a:solidFill>
                  <a:srgbClr val="000000"/>
                </a:solidFill>
                <a:latin typeface="+mn-lt"/>
              </a:rPr>
              <a:t>HKEY_LOCAL_MACHINE \SAM </a:t>
            </a:r>
            <a:r>
              <a:rPr lang="en-US" sz="1600" dirty="0">
                <a:solidFill>
                  <a:srgbClr val="000000"/>
                </a:solidFill>
                <a:latin typeface="+mn-lt"/>
              </a:rPr>
              <a:t>: \system32\</a:t>
            </a:r>
            <a:r>
              <a:rPr lang="en-US" sz="1600" dirty="0" err="1">
                <a:solidFill>
                  <a:srgbClr val="000000"/>
                </a:solidFill>
                <a:latin typeface="+mn-lt"/>
              </a:rPr>
              <a:t>config</a:t>
            </a:r>
            <a:r>
              <a:rPr lang="en-US" sz="1600" dirty="0">
                <a:solidFill>
                  <a:srgbClr val="000000"/>
                </a:solidFill>
                <a:latin typeface="+mn-lt"/>
              </a:rPr>
              <a:t>\</a:t>
            </a:r>
            <a:r>
              <a:rPr lang="en-US" sz="1600" dirty="0" err="1">
                <a:solidFill>
                  <a:srgbClr val="000000"/>
                </a:solidFill>
                <a:latin typeface="+mn-lt"/>
              </a:rPr>
              <a:t>sam</a:t>
            </a:r>
            <a:endParaRPr lang="en-US" sz="1600" dirty="0">
              <a:solidFill>
                <a:srgbClr val="000000"/>
              </a:solidFill>
              <a:latin typeface="+mn-lt"/>
            </a:endParaRPr>
          </a:p>
          <a:p>
            <a:pPr algn="just"/>
            <a:r>
              <a:rPr lang="en-US" sz="1600" b="1" dirty="0">
                <a:solidFill>
                  <a:srgbClr val="000000"/>
                </a:solidFill>
                <a:latin typeface="+mn-lt"/>
              </a:rPr>
              <a:t>HKEY_LOCAL_MACHINE \SECURITY </a:t>
            </a:r>
            <a:r>
              <a:rPr lang="en-US" sz="1600" dirty="0">
                <a:solidFill>
                  <a:srgbClr val="000000"/>
                </a:solidFill>
                <a:latin typeface="+mn-lt"/>
              </a:rPr>
              <a:t>: \system32\</a:t>
            </a:r>
            <a:r>
              <a:rPr lang="en-US" sz="1600" dirty="0" err="1">
                <a:solidFill>
                  <a:srgbClr val="000000"/>
                </a:solidFill>
                <a:latin typeface="+mn-lt"/>
              </a:rPr>
              <a:t>config</a:t>
            </a:r>
            <a:r>
              <a:rPr lang="en-US" sz="1600" dirty="0">
                <a:solidFill>
                  <a:srgbClr val="000000"/>
                </a:solidFill>
                <a:latin typeface="+mn-lt"/>
              </a:rPr>
              <a:t>\security</a:t>
            </a:r>
          </a:p>
          <a:p>
            <a:pPr algn="just"/>
            <a:r>
              <a:rPr lang="en-US" sz="1600" b="1" dirty="0">
                <a:solidFill>
                  <a:srgbClr val="000000"/>
                </a:solidFill>
                <a:latin typeface="+mn-lt"/>
              </a:rPr>
              <a:t>HKEY_LOCAL_MACHINE \SOFTWARE </a:t>
            </a:r>
            <a:r>
              <a:rPr lang="en-US" sz="1600" dirty="0">
                <a:solidFill>
                  <a:srgbClr val="000000"/>
                </a:solidFill>
                <a:latin typeface="+mn-lt"/>
              </a:rPr>
              <a:t>: \system32\</a:t>
            </a:r>
            <a:r>
              <a:rPr lang="en-US" sz="1600" dirty="0" err="1">
                <a:solidFill>
                  <a:srgbClr val="000000"/>
                </a:solidFill>
                <a:latin typeface="+mn-lt"/>
              </a:rPr>
              <a:t>config</a:t>
            </a:r>
            <a:r>
              <a:rPr lang="en-US" sz="1600" dirty="0">
                <a:solidFill>
                  <a:srgbClr val="000000"/>
                </a:solidFill>
                <a:latin typeface="+mn-lt"/>
              </a:rPr>
              <a:t>\software</a:t>
            </a:r>
          </a:p>
          <a:p>
            <a:pPr algn="just"/>
            <a:r>
              <a:rPr lang="en-US" sz="1600" b="1" dirty="0">
                <a:solidFill>
                  <a:srgbClr val="000000"/>
                </a:solidFill>
                <a:latin typeface="+mn-lt"/>
              </a:rPr>
              <a:t>HKEY_USERS \</a:t>
            </a:r>
            <a:r>
              <a:rPr lang="en-US" sz="1600" b="1" dirty="0" err="1">
                <a:solidFill>
                  <a:srgbClr val="000000"/>
                </a:solidFill>
                <a:latin typeface="+mn-lt"/>
              </a:rPr>
              <a:t>UserProfile</a:t>
            </a:r>
            <a:r>
              <a:rPr lang="en-US" sz="1600" b="1" dirty="0">
                <a:solidFill>
                  <a:srgbClr val="000000"/>
                </a:solidFill>
                <a:latin typeface="+mn-lt"/>
              </a:rPr>
              <a:t> </a:t>
            </a:r>
            <a:r>
              <a:rPr lang="en-US" sz="1600" dirty="0">
                <a:solidFill>
                  <a:srgbClr val="000000"/>
                </a:solidFill>
                <a:latin typeface="+mn-lt"/>
              </a:rPr>
              <a:t>:  \</a:t>
            </a:r>
            <a:r>
              <a:rPr lang="en-US" sz="1600" dirty="0" err="1">
                <a:solidFill>
                  <a:srgbClr val="000000"/>
                </a:solidFill>
                <a:latin typeface="+mn-lt"/>
              </a:rPr>
              <a:t>winnt</a:t>
            </a:r>
            <a:r>
              <a:rPr lang="en-US" sz="1600" dirty="0">
                <a:solidFill>
                  <a:srgbClr val="000000"/>
                </a:solidFill>
                <a:latin typeface="+mn-lt"/>
              </a:rPr>
              <a:t>\profiles\username</a:t>
            </a:r>
          </a:p>
          <a:p>
            <a:pPr algn="just"/>
            <a:r>
              <a:rPr lang="en-US" sz="1600" b="1" dirty="0">
                <a:solidFill>
                  <a:srgbClr val="000000"/>
                </a:solidFill>
                <a:latin typeface="+mn-lt"/>
              </a:rPr>
              <a:t>HKEY_USERS.DEFAULT</a:t>
            </a:r>
            <a:r>
              <a:rPr lang="en-US" sz="1600" dirty="0">
                <a:solidFill>
                  <a:srgbClr val="000000"/>
                </a:solidFill>
                <a:latin typeface="+mn-lt"/>
              </a:rPr>
              <a:t> : \system32\</a:t>
            </a:r>
            <a:r>
              <a:rPr lang="en-US" sz="1600" dirty="0" err="1">
                <a:solidFill>
                  <a:srgbClr val="000000"/>
                </a:solidFill>
                <a:latin typeface="+mn-lt"/>
              </a:rPr>
              <a:t>config</a:t>
            </a:r>
            <a:r>
              <a:rPr lang="en-US" sz="1600" dirty="0">
                <a:solidFill>
                  <a:srgbClr val="000000"/>
                </a:solidFill>
                <a:latin typeface="+mn-lt"/>
              </a:rPr>
              <a:t>\default</a:t>
            </a:r>
          </a:p>
          <a:p>
            <a:pPr algn="just"/>
            <a:endParaRPr lang="en-US" sz="1600" dirty="0">
              <a:solidFill>
                <a:srgbClr val="000000"/>
              </a:solidFill>
              <a:latin typeface="+mn-lt"/>
            </a:endParaRPr>
          </a:p>
          <a:p>
            <a:pPr algn="just"/>
            <a:r>
              <a:rPr lang="en-US" sz="1600" dirty="0">
                <a:solidFill>
                  <a:srgbClr val="000000"/>
                </a:solidFill>
                <a:latin typeface="+mn-lt"/>
              </a:rPr>
              <a:t>Some hives are volatile and don’t have associated files. The system creates and manages these hives entirely in memory; the hives are therefore temporary in nature. The system creates volatile hives every time the system boots. Examples are:</a:t>
            </a:r>
          </a:p>
          <a:p>
            <a:pPr algn="just"/>
            <a:endParaRPr lang="en-US" sz="1600" dirty="0">
              <a:solidFill>
                <a:srgbClr val="000000"/>
              </a:solidFill>
              <a:latin typeface="+mn-lt"/>
            </a:endParaRPr>
          </a:p>
          <a:p>
            <a:pPr algn="just"/>
            <a:r>
              <a:rPr lang="en-US" sz="1600" dirty="0">
                <a:solidFill>
                  <a:srgbClr val="000000"/>
                </a:solidFill>
                <a:latin typeface="+mn-lt"/>
              </a:rPr>
              <a:t>HKEY_LOCAL_MACHINE \HARDWARE : Volatile hive</a:t>
            </a:r>
          </a:p>
          <a:p>
            <a:pPr algn="just"/>
            <a:r>
              <a:rPr lang="en-US" sz="1600" dirty="0">
                <a:solidFill>
                  <a:srgbClr val="000000"/>
                </a:solidFill>
                <a:latin typeface="+mn-lt"/>
              </a:rPr>
              <a:t>HKEY_LOCAL_MACHINE \SYSTEM \Clone : Volatile hive</a:t>
            </a: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extLst>
      <p:ext uri="{BB962C8B-B14F-4D97-AF65-F5344CB8AC3E}">
        <p14:creationId xmlns:p14="http://schemas.microsoft.com/office/powerpoint/2010/main" val="2243173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9113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D7D8F1-2C69-4014-8510-847F0EE2562A}" type="slidenum">
              <a:rPr lang="en-US" altLang="en-US" sz="1400" smtClean="0"/>
              <a:pPr>
                <a:spcBef>
                  <a:spcPct val="0"/>
                </a:spcBef>
                <a:buFontTx/>
                <a:buNone/>
              </a:pPr>
              <a:t>21</a:t>
            </a:fld>
            <a:endParaRPr lang="en-US" altLang="en-US" sz="1400" smtClean="0"/>
          </a:p>
        </p:txBody>
      </p:sp>
      <p:sp>
        <p:nvSpPr>
          <p:cNvPr id="9114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1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11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914400" y="1708408"/>
            <a:ext cx="7315200" cy="1169551"/>
          </a:xfrm>
          <a:prstGeom prst="rect">
            <a:avLst/>
          </a:prstGeom>
          <a:solidFill>
            <a:schemeClr val="bg1">
              <a:lumMod val="95000"/>
            </a:schemeClr>
          </a:solidFill>
        </p:spPr>
        <p:txBody>
          <a:bodyPr wrap="square">
            <a:spAutoFit/>
          </a:bodyPr>
          <a:lstStyle/>
          <a:p>
            <a:pPr algn="just"/>
            <a:r>
              <a:rPr lang="en-US" dirty="0" smtClean="0">
                <a:solidFill>
                  <a:srgbClr val="000000"/>
                </a:solidFill>
                <a:latin typeface="+mn-lt"/>
              </a:rPr>
              <a:t>Every </a:t>
            </a:r>
            <a:r>
              <a:rPr lang="en-US" dirty="0">
                <a:solidFill>
                  <a:srgbClr val="000000"/>
                </a:solidFill>
                <a:latin typeface="+mn-lt"/>
              </a:rPr>
              <a:t>Windows got a registry Key which lists every hive in system. Open </a:t>
            </a:r>
            <a:r>
              <a:rPr lang="en-US" dirty="0" err="1">
                <a:solidFill>
                  <a:srgbClr val="000000"/>
                </a:solidFill>
                <a:latin typeface="+mn-lt"/>
              </a:rPr>
              <a:t>Regedit</a:t>
            </a:r>
            <a:r>
              <a:rPr lang="en-US" dirty="0">
                <a:solidFill>
                  <a:srgbClr val="000000"/>
                </a:solidFill>
                <a:latin typeface="+mn-lt"/>
              </a:rPr>
              <a:t> and navigate to the following key to get a complete list:</a:t>
            </a:r>
          </a:p>
          <a:p>
            <a:pPr algn="just"/>
            <a:endParaRPr lang="en-US" dirty="0">
              <a:solidFill>
                <a:srgbClr val="000000"/>
              </a:solidFill>
              <a:latin typeface="+mn-lt"/>
            </a:endParaRPr>
          </a:p>
          <a:p>
            <a:pPr algn="just"/>
            <a:r>
              <a:rPr lang="en-US" sz="1600" dirty="0">
                <a:solidFill>
                  <a:srgbClr val="000000"/>
                </a:solidFill>
                <a:latin typeface="+mn-lt"/>
              </a:rPr>
              <a:t>HKEY_LOCAL_MACHINE\SYSTEM\</a:t>
            </a:r>
            <a:r>
              <a:rPr lang="en-US" sz="1600" dirty="0" err="1">
                <a:solidFill>
                  <a:srgbClr val="000000"/>
                </a:solidFill>
                <a:latin typeface="+mn-lt"/>
              </a:rPr>
              <a:t>CurrentControlSet</a:t>
            </a:r>
            <a:r>
              <a:rPr lang="en-US" sz="1600" dirty="0">
                <a:solidFill>
                  <a:srgbClr val="000000"/>
                </a:solidFill>
                <a:latin typeface="+mn-lt"/>
              </a:rPr>
              <a:t>\Control\</a:t>
            </a:r>
            <a:r>
              <a:rPr lang="en-US" sz="1600" dirty="0" err="1">
                <a:solidFill>
                  <a:srgbClr val="000000"/>
                </a:solidFill>
                <a:latin typeface="+mn-lt"/>
              </a:rPr>
              <a:t>hivelist</a:t>
            </a:r>
            <a:endParaRPr lang="en-US" sz="1600" dirty="0">
              <a:solidFill>
                <a:srgbClr val="000000"/>
              </a:solidFill>
              <a:latin typeface="+mn-lt"/>
            </a:endParaRP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3" name="Picture 2"/>
          <p:cNvPicPr>
            <a:picLocks noChangeAspect="1"/>
          </p:cNvPicPr>
          <p:nvPr/>
        </p:nvPicPr>
        <p:blipFill>
          <a:blip r:embed="rId3"/>
          <a:stretch>
            <a:fillRect/>
          </a:stretch>
        </p:blipFill>
        <p:spPr>
          <a:xfrm>
            <a:off x="901641" y="3086244"/>
            <a:ext cx="7340718" cy="3143604"/>
          </a:xfrm>
          <a:prstGeom prst="rect">
            <a:avLst/>
          </a:prstGeom>
        </p:spPr>
      </p:pic>
    </p:spTree>
    <p:extLst>
      <p:ext uri="{BB962C8B-B14F-4D97-AF65-F5344CB8AC3E}">
        <p14:creationId xmlns:p14="http://schemas.microsoft.com/office/powerpoint/2010/main" val="2180064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9113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D7D8F1-2C69-4014-8510-847F0EE2562A}" type="slidenum">
              <a:rPr lang="en-US" altLang="en-US" sz="1400" smtClean="0"/>
              <a:pPr>
                <a:spcBef>
                  <a:spcPct val="0"/>
                </a:spcBef>
                <a:buFontTx/>
                <a:buNone/>
              </a:pPr>
              <a:t>22</a:t>
            </a:fld>
            <a:endParaRPr lang="en-US" altLang="en-US" sz="1400" smtClean="0"/>
          </a:p>
        </p:txBody>
      </p:sp>
      <p:sp>
        <p:nvSpPr>
          <p:cNvPr id="9114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1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11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
        <p:nvSpPr>
          <p:cNvPr id="4" name="Rectangle 3"/>
          <p:cNvSpPr/>
          <p:nvPr/>
        </p:nvSpPr>
        <p:spPr>
          <a:xfrm>
            <a:off x="924150" y="2810113"/>
            <a:ext cx="7315200" cy="2862322"/>
          </a:xfrm>
          <a:prstGeom prst="rect">
            <a:avLst/>
          </a:prstGeom>
          <a:solidFill>
            <a:schemeClr val="tx1"/>
          </a:solidFill>
        </p:spPr>
        <p:txBody>
          <a:bodyPr wrap="square">
            <a:spAutoFit/>
          </a:bodyPr>
          <a:lstStyle/>
          <a:p>
            <a:r>
              <a:rPr lang="en-US" dirty="0">
                <a:solidFill>
                  <a:schemeClr val="bg1"/>
                </a:solidFill>
              </a:rPr>
              <a:t>C:\Users\Anatoly\Downloads\PSTools&gt;psexec -s -</a:t>
            </a:r>
            <a:r>
              <a:rPr lang="en-US" dirty="0" err="1">
                <a:solidFill>
                  <a:schemeClr val="bg1"/>
                </a:solidFill>
              </a:rPr>
              <a:t>i</a:t>
            </a:r>
            <a:r>
              <a:rPr lang="en-US" dirty="0">
                <a:solidFill>
                  <a:schemeClr val="bg1"/>
                </a:solidFill>
              </a:rPr>
              <a:t> -d c:\windows\regedit.exe</a:t>
            </a:r>
          </a:p>
          <a:p>
            <a:endParaRPr lang="en-US" dirty="0">
              <a:solidFill>
                <a:schemeClr val="bg1"/>
              </a:solidFill>
            </a:endParaRPr>
          </a:p>
          <a:p>
            <a:r>
              <a:rPr lang="en-US" dirty="0" err="1">
                <a:solidFill>
                  <a:schemeClr val="bg1"/>
                </a:solidFill>
              </a:rPr>
              <a:t>PsExec</a:t>
            </a:r>
            <a:r>
              <a:rPr lang="en-US" dirty="0">
                <a:solidFill>
                  <a:schemeClr val="bg1"/>
                </a:solidFill>
              </a:rPr>
              <a:t> v2.2 - Execute processes remotely</a:t>
            </a:r>
          </a:p>
          <a:p>
            <a:r>
              <a:rPr lang="en-US" dirty="0">
                <a:solidFill>
                  <a:schemeClr val="bg1"/>
                </a:solidFill>
              </a:rPr>
              <a:t>Copyright (C) 2001-2016 Mark </a:t>
            </a:r>
            <a:r>
              <a:rPr lang="en-US" dirty="0" err="1">
                <a:solidFill>
                  <a:schemeClr val="bg1"/>
                </a:solidFill>
              </a:rPr>
              <a:t>Russinovich</a:t>
            </a:r>
            <a:endParaRPr lang="en-US" dirty="0">
              <a:solidFill>
                <a:schemeClr val="bg1"/>
              </a:solidFill>
            </a:endParaRPr>
          </a:p>
          <a:p>
            <a:r>
              <a:rPr lang="en-US" dirty="0" err="1">
                <a:solidFill>
                  <a:schemeClr val="bg1"/>
                </a:solidFill>
              </a:rPr>
              <a:t>Sysinternals</a:t>
            </a:r>
            <a:r>
              <a:rPr lang="en-US" dirty="0">
                <a:solidFill>
                  <a:schemeClr val="bg1"/>
                </a:solidFill>
              </a:rPr>
              <a:t> - www.sysinternals.com</a:t>
            </a:r>
          </a:p>
          <a:p>
            <a:endParaRPr lang="en-US" dirty="0">
              <a:solidFill>
                <a:schemeClr val="bg1"/>
              </a:solidFill>
            </a:endParaRPr>
          </a:p>
          <a:p>
            <a:endParaRPr lang="en-US" dirty="0">
              <a:solidFill>
                <a:schemeClr val="bg1"/>
              </a:solidFill>
            </a:endParaRPr>
          </a:p>
          <a:p>
            <a:r>
              <a:rPr lang="en-US" dirty="0">
                <a:solidFill>
                  <a:schemeClr val="bg1"/>
                </a:solidFill>
              </a:rPr>
              <a:t>c:\windows\regedit.exe started on DESKTOP-9CRRB09 with process ID 6504.</a:t>
            </a:r>
          </a:p>
        </p:txBody>
      </p:sp>
      <p:sp>
        <p:nvSpPr>
          <p:cNvPr id="5" name="Rectangle 4"/>
          <p:cNvSpPr/>
          <p:nvPr/>
        </p:nvSpPr>
        <p:spPr>
          <a:xfrm>
            <a:off x="3745623" y="1535668"/>
            <a:ext cx="1672254" cy="369332"/>
          </a:xfrm>
          <a:prstGeom prst="rect">
            <a:avLst/>
          </a:prstGeom>
          <a:solidFill>
            <a:schemeClr val="bg1">
              <a:lumMod val="95000"/>
            </a:schemeClr>
          </a:solidFill>
        </p:spPr>
        <p:txBody>
          <a:bodyPr wrap="none">
            <a:spAutoFit/>
          </a:bodyPr>
          <a:lstStyle/>
          <a:p>
            <a:pPr algn="ctr"/>
            <a:r>
              <a:rPr lang="en-US" b="1" dirty="0">
                <a:solidFill>
                  <a:srgbClr val="000000"/>
                </a:solidFill>
                <a:latin typeface="Pragmatica"/>
                <a:ea typeface="Calibri" panose="020F0502020204030204" pitchFamily="34" charset="0"/>
                <a:cs typeface="Pragmatica"/>
              </a:rPr>
              <a:t>SAM Security</a:t>
            </a:r>
            <a:endParaRPr lang="en-US" b="1" dirty="0"/>
          </a:p>
        </p:txBody>
      </p:sp>
      <p:sp>
        <p:nvSpPr>
          <p:cNvPr id="7" name="Rectangle 6"/>
          <p:cNvSpPr/>
          <p:nvPr/>
        </p:nvSpPr>
        <p:spPr>
          <a:xfrm>
            <a:off x="924150" y="2000071"/>
            <a:ext cx="7295700" cy="646331"/>
          </a:xfrm>
          <a:prstGeom prst="rect">
            <a:avLst/>
          </a:prstGeom>
          <a:solidFill>
            <a:schemeClr val="bg1">
              <a:lumMod val="95000"/>
            </a:schemeClr>
          </a:solidFill>
        </p:spPr>
        <p:txBody>
          <a:bodyPr wrap="square">
            <a:spAutoFit/>
          </a:bodyPr>
          <a:lstStyle/>
          <a:p>
            <a:r>
              <a:rPr lang="en-US" dirty="0"/>
              <a:t>The Security Account Manager (SAM) is a database </a:t>
            </a:r>
            <a:r>
              <a:rPr lang="en-US" dirty="0" smtClean="0"/>
              <a:t>file </a:t>
            </a:r>
            <a:r>
              <a:rPr lang="en-US" dirty="0"/>
              <a:t>in Windows </a:t>
            </a:r>
            <a:r>
              <a:rPr lang="en-US" dirty="0" smtClean="0"/>
              <a:t>that </a:t>
            </a:r>
            <a:r>
              <a:rPr lang="en-US" dirty="0"/>
              <a:t>stores users' passwords.</a:t>
            </a:r>
          </a:p>
        </p:txBody>
      </p:sp>
    </p:spTree>
    <p:extLst>
      <p:ext uri="{BB962C8B-B14F-4D97-AF65-F5344CB8AC3E}">
        <p14:creationId xmlns:p14="http://schemas.microsoft.com/office/powerpoint/2010/main" val="210740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כותרת תחתונה 4"/>
          <p:cNvSpPr>
            <a:spLocks noGrp="1"/>
          </p:cNvSpPr>
          <p:nvPr>
            <p:ph type="ftr" sz="quarter" idx="11"/>
          </p:nvPr>
        </p:nvSpPr>
        <p:spPr>
          <a:xfrm>
            <a:off x="3657600" y="6443663"/>
            <a:ext cx="1676400"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9113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D7D8F1-2C69-4014-8510-847F0EE2562A}" type="slidenum">
              <a:rPr lang="en-US" altLang="en-US" sz="1400" smtClean="0"/>
              <a:pPr>
                <a:spcBef>
                  <a:spcPct val="0"/>
                </a:spcBef>
                <a:buFontTx/>
                <a:buNone/>
              </a:pPr>
              <a:t>23</a:t>
            </a:fld>
            <a:endParaRPr lang="en-US" altLang="en-US" sz="1400" smtClean="0"/>
          </a:p>
        </p:txBody>
      </p:sp>
      <p:sp>
        <p:nvSpPr>
          <p:cNvPr id="9114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114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1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114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8" name="Picture 7"/>
          <p:cNvPicPr>
            <a:picLocks noChangeAspect="1"/>
          </p:cNvPicPr>
          <p:nvPr/>
        </p:nvPicPr>
        <p:blipFill>
          <a:blip r:embed="rId3"/>
          <a:stretch>
            <a:fillRect/>
          </a:stretch>
        </p:blipFill>
        <p:spPr>
          <a:xfrm>
            <a:off x="901641" y="1756888"/>
            <a:ext cx="7340718" cy="3272312"/>
          </a:xfrm>
          <a:prstGeom prst="rect">
            <a:avLst/>
          </a:prstGeom>
        </p:spPr>
      </p:pic>
    </p:spTree>
    <p:extLst>
      <p:ext uri="{BB962C8B-B14F-4D97-AF65-F5344CB8AC3E}">
        <p14:creationId xmlns:p14="http://schemas.microsoft.com/office/powerpoint/2010/main" val="2052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מציין מיקום של כותרת תחתונה 4"/>
          <p:cNvSpPr>
            <a:spLocks noGrp="1"/>
          </p:cNvSpPr>
          <p:nvPr>
            <p:ph type="ftr" sz="quarter" idx="11"/>
          </p:nvPr>
        </p:nvSpPr>
        <p:spPr>
          <a:xfrm>
            <a:off x="3810000" y="6400799"/>
            <a:ext cx="15240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7171"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DA94CD0-BBA2-42B2-ABAD-276EFF09B98B}" type="slidenum">
              <a:rPr lang="en-US" altLang="en-US" sz="1400" smtClean="0"/>
              <a:pPr>
                <a:spcBef>
                  <a:spcPct val="0"/>
                </a:spcBef>
                <a:buFontTx/>
                <a:buNone/>
              </a:pPr>
              <a:t>3</a:t>
            </a:fld>
            <a:endParaRPr lang="en-US" altLang="en-US" sz="1400" smtClean="0"/>
          </a:p>
        </p:txBody>
      </p:sp>
      <p:sp>
        <p:nvSpPr>
          <p:cNvPr id="7172"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173"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174"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175"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2"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925532" y="3006662"/>
            <a:ext cx="7304068" cy="32417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749362"/>
            <a:ext cx="762000" cy="762000"/>
          </a:xfrm>
          <a:prstGeom prst="rect">
            <a:avLst/>
          </a:prstGeom>
        </p:spPr>
      </p:pic>
      <p:sp>
        <p:nvSpPr>
          <p:cNvPr id="5" name="TextBox 4"/>
          <p:cNvSpPr txBox="1"/>
          <p:nvPr/>
        </p:nvSpPr>
        <p:spPr>
          <a:xfrm>
            <a:off x="3591150" y="1945696"/>
            <a:ext cx="1981200" cy="369332"/>
          </a:xfrm>
          <a:prstGeom prst="rect">
            <a:avLst/>
          </a:prstGeom>
          <a:solidFill>
            <a:schemeClr val="bg1">
              <a:lumMod val="95000"/>
            </a:schemeClr>
          </a:solidFill>
        </p:spPr>
        <p:txBody>
          <a:bodyPr wrap="square" rtlCol="0">
            <a:spAutoFit/>
          </a:bodyPr>
          <a:lstStyle/>
          <a:p>
            <a:pPr algn="ctr"/>
            <a:r>
              <a:rPr lang="en-US" b="1" dirty="0" smtClean="0"/>
              <a:t>Registry Editor</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כותרת תחתונה 4"/>
          <p:cNvSpPr>
            <a:spLocks noGrp="1"/>
          </p:cNvSpPr>
          <p:nvPr>
            <p:ph type="ftr" sz="quarter" idx="11"/>
          </p:nvPr>
        </p:nvSpPr>
        <p:spPr>
          <a:xfrm>
            <a:off x="3810000" y="6443663"/>
            <a:ext cx="15240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921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580B2E6-9AC2-4389-987C-0A00875FB872}" type="slidenum">
              <a:rPr lang="en-US" altLang="en-US" sz="1400" smtClean="0"/>
              <a:pPr>
                <a:spcBef>
                  <a:spcPct val="0"/>
                </a:spcBef>
                <a:buFontTx/>
                <a:buNone/>
              </a:pPr>
              <a:t>4</a:t>
            </a:fld>
            <a:endParaRPr lang="en-US" altLang="en-US" sz="1400" smtClean="0"/>
          </a:p>
        </p:txBody>
      </p:sp>
      <p:sp>
        <p:nvSpPr>
          <p:cNvPr id="922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22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22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922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2"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771525" y="2249942"/>
            <a:ext cx="7600950" cy="33735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כותרת תחתונה 4"/>
          <p:cNvSpPr>
            <a:spLocks noGrp="1"/>
          </p:cNvSpPr>
          <p:nvPr>
            <p:ph type="ftr" sz="quarter" idx="11"/>
          </p:nvPr>
        </p:nvSpPr>
        <p:spPr>
          <a:xfrm>
            <a:off x="3810000" y="6400799"/>
            <a:ext cx="15240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11267"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A4EB2D-21A9-4634-9933-3B0B01762BAC}" type="slidenum">
              <a:rPr lang="en-US" altLang="en-US" sz="1400" smtClean="0"/>
              <a:pPr>
                <a:spcBef>
                  <a:spcPct val="0"/>
                </a:spcBef>
                <a:buFontTx/>
                <a:buNone/>
              </a:pPr>
              <a:t>5</a:t>
            </a:fld>
            <a:endParaRPr lang="en-US" altLang="en-US" sz="1400" smtClean="0"/>
          </a:p>
        </p:txBody>
      </p:sp>
      <p:sp>
        <p:nvSpPr>
          <p:cNvPr id="11268"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1269"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1270"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1271"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pic>
        <p:nvPicPr>
          <p:cNvPr id="11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844" y="1600200"/>
            <a:ext cx="61928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של כותרת תחתונה 4"/>
          <p:cNvSpPr>
            <a:spLocks noGrp="1"/>
          </p:cNvSpPr>
          <p:nvPr>
            <p:ph type="ftr" sz="quarter" idx="11"/>
          </p:nvPr>
        </p:nvSpPr>
        <p:spPr>
          <a:xfrm>
            <a:off x="3810000" y="6400799"/>
            <a:ext cx="15240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13315"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A29A75-7F61-4E8B-A2D3-A30B935A084B}" type="slidenum">
              <a:rPr lang="en-US" altLang="en-US" sz="1400" smtClean="0"/>
              <a:pPr>
                <a:spcBef>
                  <a:spcPct val="0"/>
                </a:spcBef>
                <a:buFontTx/>
                <a:buNone/>
              </a:pPr>
              <a:t>6</a:t>
            </a:fld>
            <a:endParaRPr lang="en-US" altLang="en-US" sz="1400" smtClean="0"/>
          </a:p>
        </p:txBody>
      </p:sp>
      <p:sp>
        <p:nvSpPr>
          <p:cNvPr id="13316"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3317"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3318"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3319"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6257" name="Rectangle 1"/>
          <p:cNvSpPr>
            <a:spLocks noChangeArrowheads="1"/>
          </p:cNvSpPr>
          <p:nvPr/>
        </p:nvSpPr>
        <p:spPr bwMode="auto">
          <a:xfrm>
            <a:off x="3048000" y="1524000"/>
            <a:ext cx="3048000" cy="369888"/>
          </a:xfrm>
          <a:prstGeom prst="rect">
            <a:avLst/>
          </a:prstGeom>
          <a:solidFill>
            <a:schemeClr val="bg1">
              <a:lumMod val="95000"/>
            </a:schemeClr>
          </a:solidFill>
          <a:ln w="9525">
            <a:noFill/>
            <a:miter lim="800000"/>
            <a:headEnd/>
            <a:tailEnd/>
          </a:ln>
          <a:effectLst/>
        </p:spPr>
        <p:txBody>
          <a:bodyPr anchor="ctr">
            <a:spAutoFit/>
          </a:bodyPr>
          <a:lstStyle/>
          <a:p>
            <a:pPr algn="ctr">
              <a:defRPr/>
            </a:pPr>
            <a:r>
              <a:rPr lang="en-US" b="1" dirty="0">
                <a:ea typeface="Times New Roman" pitchFamily="18" charset="0"/>
              </a:rPr>
              <a:t>HKEY_LOCAL_MACHINE</a:t>
            </a:r>
            <a:endParaRPr lang="en-US" b="1" dirty="0"/>
          </a:p>
        </p:txBody>
      </p:sp>
      <p:sp>
        <p:nvSpPr>
          <p:cNvPr id="13" name="Rectangle 12"/>
          <p:cNvSpPr/>
          <p:nvPr/>
        </p:nvSpPr>
        <p:spPr>
          <a:xfrm>
            <a:off x="914400" y="1981200"/>
            <a:ext cx="7315200" cy="923925"/>
          </a:xfrm>
          <a:prstGeom prst="rect">
            <a:avLst/>
          </a:prstGeom>
          <a:solidFill>
            <a:schemeClr val="bg1">
              <a:lumMod val="95000"/>
            </a:schemeClr>
          </a:solidFill>
        </p:spPr>
        <p:txBody>
          <a:bodyPr wrap="square">
            <a:spAutoFit/>
          </a:bodyPr>
          <a:lstStyle/>
          <a:p>
            <a:pPr eaLnBrk="1" hangingPunct="1">
              <a:defRPr/>
            </a:pPr>
            <a:r>
              <a:rPr lang="en-US" dirty="0">
                <a:latin typeface="Arial" charset="0"/>
                <a:cs typeface="Arial" charset="0"/>
              </a:rPr>
              <a:t>Contains information about the local computer system, including hardware and operating system data, such as bus type, system memory, device drivers, and startup control parameters.</a:t>
            </a:r>
            <a:endParaRPr lang="en-US" dirty="0">
              <a:latin typeface="Arial" charset="0"/>
              <a:cs typeface="Miriam" pitchFamily="2" charset="-79"/>
            </a:endParaRP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906466" y="3048000"/>
            <a:ext cx="7331068" cy="32727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כותרת תחתונה 4"/>
          <p:cNvSpPr>
            <a:spLocks noGrp="1"/>
          </p:cNvSpPr>
          <p:nvPr>
            <p:ph type="ftr" sz="quarter" idx="11"/>
          </p:nvPr>
        </p:nvSpPr>
        <p:spPr>
          <a:xfrm>
            <a:off x="3810000" y="6443663"/>
            <a:ext cx="15240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15363"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9453A72-6BD9-404F-9337-B5AFCBDF544A}" type="slidenum">
              <a:rPr lang="en-US" altLang="en-US" sz="1400" smtClean="0"/>
              <a:pPr>
                <a:spcBef>
                  <a:spcPct val="0"/>
                </a:spcBef>
                <a:buFontTx/>
                <a:buNone/>
              </a:pPr>
              <a:t>7</a:t>
            </a:fld>
            <a:endParaRPr lang="en-US" altLang="en-US" sz="1400" smtClean="0"/>
          </a:p>
        </p:txBody>
      </p:sp>
      <p:sp>
        <p:nvSpPr>
          <p:cNvPr id="15364"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65"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66"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67"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96257" name="Rectangle 1"/>
          <p:cNvSpPr>
            <a:spLocks noChangeArrowheads="1"/>
          </p:cNvSpPr>
          <p:nvPr/>
        </p:nvSpPr>
        <p:spPr bwMode="auto">
          <a:xfrm>
            <a:off x="3615424" y="1535112"/>
            <a:ext cx="1905000" cy="369888"/>
          </a:xfrm>
          <a:prstGeom prst="rect">
            <a:avLst/>
          </a:prstGeom>
          <a:solidFill>
            <a:schemeClr val="bg1">
              <a:lumMod val="95000"/>
            </a:schemeClr>
          </a:solidFill>
          <a:ln w="9525">
            <a:noFill/>
            <a:miter lim="800000"/>
            <a:headEnd/>
            <a:tailEnd/>
          </a:ln>
          <a:effectLst/>
        </p:spPr>
        <p:txBody>
          <a:bodyPr anchor="ctr">
            <a:spAutoFit/>
          </a:bodyPr>
          <a:lstStyle/>
          <a:p>
            <a:pPr algn="ctr" eaLnBrk="1" hangingPunct="1">
              <a:defRPr/>
            </a:pPr>
            <a:r>
              <a:rPr lang="en-US" b="1" dirty="0">
                <a:latin typeface="Arial" charset="0"/>
                <a:cs typeface="Arial" charset="0"/>
              </a:rPr>
              <a:t>HKEY_USERS</a:t>
            </a:r>
          </a:p>
        </p:txBody>
      </p:sp>
      <p:sp>
        <p:nvSpPr>
          <p:cNvPr id="13" name="Rectangle 12"/>
          <p:cNvSpPr/>
          <p:nvPr/>
        </p:nvSpPr>
        <p:spPr>
          <a:xfrm>
            <a:off x="914400" y="2057400"/>
            <a:ext cx="7315200" cy="369888"/>
          </a:xfrm>
          <a:prstGeom prst="rect">
            <a:avLst/>
          </a:prstGeom>
          <a:solidFill>
            <a:schemeClr val="bg1">
              <a:lumMod val="95000"/>
            </a:schemeClr>
          </a:solidFill>
        </p:spPr>
        <p:txBody>
          <a:bodyPr wrap="square">
            <a:spAutoFit/>
          </a:bodyPr>
          <a:lstStyle/>
          <a:p>
            <a:pPr eaLnBrk="1" hangingPunct="1">
              <a:defRPr/>
            </a:pPr>
            <a:r>
              <a:rPr lang="en-US" dirty="0">
                <a:latin typeface="Arial" charset="0"/>
                <a:cs typeface="Arial" charset="0"/>
              </a:rPr>
              <a:t>Contains all actively loaded user profiles</a:t>
            </a:r>
            <a:endParaRPr lang="en-US" dirty="0">
              <a:latin typeface="Arial" charset="0"/>
              <a:cs typeface="Miriam" pitchFamily="2" charset="-79"/>
            </a:endParaRP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925613" y="2590800"/>
            <a:ext cx="7292774" cy="316212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510075"/>
            <a:ext cx="3457600" cy="1738325"/>
          </a:xfrm>
          <a:prstGeom prst="rect">
            <a:avLst/>
          </a:prstGeom>
        </p:spPr>
      </p:pic>
    </p:spTree>
    <p:extLst>
      <p:ext uri="{BB962C8B-B14F-4D97-AF65-F5344CB8AC3E}">
        <p14:creationId xmlns:p14="http://schemas.microsoft.com/office/powerpoint/2010/main" val="376283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כותרת תחתונה 4"/>
          <p:cNvSpPr>
            <a:spLocks noGrp="1"/>
          </p:cNvSpPr>
          <p:nvPr>
            <p:ph type="ftr" sz="quarter" idx="11"/>
          </p:nvPr>
        </p:nvSpPr>
        <p:spPr>
          <a:xfrm>
            <a:off x="3733800" y="6400800"/>
            <a:ext cx="16764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smtClean="0">
                <a:solidFill>
                  <a:srgbClr val="C0C0C0"/>
                </a:solidFill>
              </a:rPr>
              <a:t>Peymer Anatoly</a:t>
            </a:r>
          </a:p>
        </p:txBody>
      </p:sp>
      <p:sp>
        <p:nvSpPr>
          <p:cNvPr id="17411"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CF5AFA8-7C4C-4186-A751-4FEF1243DF93}" type="slidenum">
              <a:rPr lang="en-US" altLang="en-US" sz="1400" smtClean="0"/>
              <a:pPr>
                <a:spcBef>
                  <a:spcPct val="0"/>
                </a:spcBef>
                <a:buFontTx/>
                <a:buNone/>
              </a:pPr>
              <a:t>8</a:t>
            </a:fld>
            <a:endParaRPr lang="en-US" altLang="en-US" sz="1400" smtClean="0"/>
          </a:p>
        </p:txBody>
      </p:sp>
      <p:sp>
        <p:nvSpPr>
          <p:cNvPr id="17412"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7413"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7414"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7415"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15713" name="Rectangle 1"/>
          <p:cNvSpPr>
            <a:spLocks noChangeArrowheads="1"/>
          </p:cNvSpPr>
          <p:nvPr/>
        </p:nvSpPr>
        <p:spPr bwMode="auto">
          <a:xfrm>
            <a:off x="3019650" y="1447800"/>
            <a:ext cx="3124200" cy="369888"/>
          </a:xfrm>
          <a:prstGeom prst="rect">
            <a:avLst/>
          </a:prstGeom>
          <a:solidFill>
            <a:schemeClr val="bg1">
              <a:lumMod val="95000"/>
            </a:schemeClr>
          </a:solidFill>
          <a:ln w="9525">
            <a:noFill/>
            <a:miter lim="800000"/>
            <a:headEnd/>
            <a:tailEnd/>
          </a:ln>
          <a:effectLst/>
        </p:spPr>
        <p:txBody>
          <a:bodyPr anchor="ctr">
            <a:spAutoFit/>
          </a:bodyPr>
          <a:lstStyle/>
          <a:p>
            <a:pPr algn="ctr">
              <a:defRPr/>
            </a:pPr>
            <a:r>
              <a:rPr lang="en-US" b="1" dirty="0">
                <a:latin typeface="Arial" charset="0"/>
                <a:cs typeface="Arial" charset="0"/>
              </a:rPr>
              <a:t>HKEY_CURRENT_CONFIG</a:t>
            </a:r>
          </a:p>
        </p:txBody>
      </p:sp>
      <p:sp>
        <p:nvSpPr>
          <p:cNvPr id="16" name="Rectangle 15"/>
          <p:cNvSpPr/>
          <p:nvPr/>
        </p:nvSpPr>
        <p:spPr>
          <a:xfrm>
            <a:off x="914400" y="1886341"/>
            <a:ext cx="7315200" cy="369888"/>
          </a:xfrm>
          <a:prstGeom prst="rect">
            <a:avLst/>
          </a:prstGeom>
          <a:solidFill>
            <a:schemeClr val="bg1">
              <a:lumMod val="95000"/>
            </a:schemeClr>
          </a:solidFill>
          <a:ln w="9525">
            <a:noFill/>
            <a:miter lim="800000"/>
            <a:headEnd/>
            <a:tailEnd/>
          </a:ln>
          <a:effectLst/>
        </p:spPr>
        <p:txBody>
          <a:bodyPr wrap="square" anchor="ctr">
            <a:spAutoFit/>
          </a:bodyPr>
          <a:lstStyle/>
          <a:p>
            <a:pPr>
              <a:defRPr/>
            </a:pPr>
            <a:r>
              <a:rPr lang="en-US" dirty="0">
                <a:latin typeface="Arial" charset="0"/>
                <a:cs typeface="Arial" charset="0"/>
              </a:rPr>
              <a:t>Stores configuration data for the current hardware profile</a:t>
            </a: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sp>
        <p:nvSpPr>
          <p:cNvPr id="3" name="Rectangle 2"/>
          <p:cNvSpPr/>
          <p:nvPr/>
        </p:nvSpPr>
        <p:spPr>
          <a:xfrm>
            <a:off x="914400" y="2374251"/>
            <a:ext cx="7315200" cy="338554"/>
          </a:xfrm>
          <a:prstGeom prst="rect">
            <a:avLst/>
          </a:prstGeom>
          <a:solidFill>
            <a:schemeClr val="bg1">
              <a:lumMod val="95000"/>
            </a:schemeClr>
          </a:solidFill>
        </p:spPr>
        <p:txBody>
          <a:bodyPr wrap="square">
            <a:spAutoFit/>
          </a:bodyPr>
          <a:lstStyle/>
          <a:p>
            <a:r>
              <a:rPr lang="en-US" sz="1600" b="1" dirty="0"/>
              <a:t>HKEY_CURRENT_CONFIG</a:t>
            </a:r>
            <a:r>
              <a:rPr lang="en-US" sz="1600" dirty="0"/>
              <a:t> is a shortcut to the </a:t>
            </a:r>
            <a:r>
              <a:rPr lang="en-US" sz="1600" b="1" dirty="0" smtClean="0"/>
              <a:t>HKEY_LOCAL_MACHINE</a:t>
            </a:r>
            <a:r>
              <a:rPr lang="en-US" sz="1600" dirty="0" smtClean="0"/>
              <a:t>. </a:t>
            </a:r>
          </a:p>
        </p:txBody>
      </p:sp>
      <p:pic>
        <p:nvPicPr>
          <p:cNvPr id="19" name="Picture 18"/>
          <p:cNvPicPr>
            <a:picLocks noChangeAspect="1"/>
          </p:cNvPicPr>
          <p:nvPr/>
        </p:nvPicPr>
        <p:blipFill>
          <a:blip r:embed="rId3"/>
          <a:stretch>
            <a:fillRect/>
          </a:stretch>
        </p:blipFill>
        <p:spPr>
          <a:xfrm>
            <a:off x="914400" y="2791738"/>
            <a:ext cx="7334700" cy="36090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xfrm>
            <a:off x="3810000" y="6443662"/>
            <a:ext cx="1543500" cy="283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smtClean="0">
                <a:solidFill>
                  <a:srgbClr val="C0C0C0"/>
                </a:solidFill>
              </a:rPr>
              <a:t>Peymer Anatoly</a:t>
            </a:r>
          </a:p>
        </p:txBody>
      </p:sp>
      <p:sp>
        <p:nvSpPr>
          <p:cNvPr id="19459" name="מציין מיקום של מספר שקופית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DC9B763-013A-4428-B092-1F13301222B8}" type="slidenum">
              <a:rPr lang="en-US" altLang="en-US" sz="1400" smtClean="0"/>
              <a:pPr>
                <a:spcBef>
                  <a:spcPct val="0"/>
                </a:spcBef>
                <a:buFontTx/>
                <a:buNone/>
              </a:pPr>
              <a:t>9</a:t>
            </a:fld>
            <a:endParaRPr lang="en-US" altLang="en-US" sz="1400" smtClean="0"/>
          </a:p>
        </p:txBody>
      </p:sp>
      <p:sp>
        <p:nvSpPr>
          <p:cNvPr id="19460" name="AutoShape 2"/>
          <p:cNvSpPr>
            <a:spLocks noChangeArrowheads="1"/>
          </p:cNvSpPr>
          <p:nvPr/>
        </p:nvSpPr>
        <p:spPr bwMode="auto">
          <a:xfrm>
            <a:off x="152400" y="457200"/>
            <a:ext cx="8839200" cy="6248400"/>
          </a:xfrm>
          <a:prstGeom prst="roundRect">
            <a:avLst>
              <a:gd name="adj" fmla="val 16667"/>
            </a:avLst>
          </a:prstGeom>
          <a:noFill/>
          <a:ln w="38100">
            <a:solidFill>
              <a:srgbClr val="66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9461" name="Rectangle 3"/>
          <p:cNvSpPr>
            <a:spLocks noChangeArrowheads="1"/>
          </p:cNvSpPr>
          <p:nvPr/>
        </p:nvSpPr>
        <p:spPr bwMode="auto">
          <a:xfrm>
            <a:off x="0" y="152400"/>
            <a:ext cx="8077200" cy="1219200"/>
          </a:xfrm>
          <a:prstGeom prst="rect">
            <a:avLst/>
          </a:prstGeom>
          <a:solidFill>
            <a:srgbClr val="66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9462" name="Oval 4"/>
          <p:cNvSpPr>
            <a:spLocks noChangeArrowheads="1"/>
          </p:cNvSpPr>
          <p:nvPr/>
        </p:nvSpPr>
        <p:spPr bwMode="auto">
          <a:xfrm>
            <a:off x="7467600" y="152400"/>
            <a:ext cx="1219200" cy="1219200"/>
          </a:xfrm>
          <a:prstGeom prst="ellipse">
            <a:avLst/>
          </a:pr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9463" name="Line 5"/>
          <p:cNvSpPr>
            <a:spLocks noChangeShapeType="1"/>
          </p:cNvSpPr>
          <p:nvPr/>
        </p:nvSpPr>
        <p:spPr bwMode="auto">
          <a:xfrm>
            <a:off x="0" y="1219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WordArt 13"/>
          <p:cNvSpPr>
            <a:spLocks noChangeArrowheads="1" noChangeShapeType="1" noTextEdit="1"/>
          </p:cNvSpPr>
          <p:nvPr/>
        </p:nvSpPr>
        <p:spPr bwMode="auto">
          <a:xfrm>
            <a:off x="152400" y="228600"/>
            <a:ext cx="914400" cy="838200"/>
          </a:xfrm>
          <a:prstGeom prst="rect">
            <a:avLst/>
          </a:prstGeom>
        </p:spPr>
        <p:txBody>
          <a:bodyPr wrap="none" fromWordArt="1">
            <a:prstTxWarp prst="textCascadeUp">
              <a:avLst>
                <a:gd name="adj" fmla="val 100000"/>
              </a:avLst>
            </a:prstTxWarp>
            <a:scene3d>
              <a:camera prst="legacyPerspectiveFront">
                <a:rot lat="2051995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OS</a:t>
            </a:r>
          </a:p>
        </p:txBody>
      </p:sp>
      <p:sp>
        <p:nvSpPr>
          <p:cNvPr id="115713" name="Rectangle 1"/>
          <p:cNvSpPr>
            <a:spLocks noChangeArrowheads="1"/>
          </p:cNvSpPr>
          <p:nvPr/>
        </p:nvSpPr>
        <p:spPr bwMode="auto">
          <a:xfrm>
            <a:off x="3009723" y="1458912"/>
            <a:ext cx="3124200" cy="369888"/>
          </a:xfrm>
          <a:prstGeom prst="rect">
            <a:avLst/>
          </a:prstGeom>
          <a:solidFill>
            <a:schemeClr val="bg1">
              <a:lumMod val="95000"/>
            </a:schemeClr>
          </a:solidFill>
          <a:ln w="9525">
            <a:noFill/>
            <a:miter lim="800000"/>
            <a:headEnd/>
            <a:tailEnd/>
          </a:ln>
          <a:effectLst/>
        </p:spPr>
        <p:txBody>
          <a:bodyPr anchor="ctr">
            <a:spAutoFit/>
          </a:bodyPr>
          <a:lstStyle/>
          <a:p>
            <a:pPr algn="ctr">
              <a:defRPr/>
            </a:pPr>
            <a:r>
              <a:rPr lang="en-US" b="1" dirty="0">
                <a:latin typeface="Arial" charset="0"/>
                <a:cs typeface="Arial" charset="0"/>
              </a:rPr>
              <a:t>HKEY_CLASSES_ROOT</a:t>
            </a:r>
          </a:p>
        </p:txBody>
      </p:sp>
      <p:sp>
        <p:nvSpPr>
          <p:cNvPr id="16" name="Rectangle 15"/>
          <p:cNvSpPr/>
          <p:nvPr/>
        </p:nvSpPr>
        <p:spPr>
          <a:xfrm>
            <a:off x="914400" y="2068512"/>
            <a:ext cx="7315200" cy="369888"/>
          </a:xfrm>
          <a:prstGeom prst="rect">
            <a:avLst/>
          </a:prstGeom>
          <a:solidFill>
            <a:schemeClr val="bg1">
              <a:lumMod val="95000"/>
            </a:schemeClr>
          </a:solidFill>
          <a:ln w="9525">
            <a:noFill/>
            <a:miter lim="800000"/>
            <a:headEnd/>
            <a:tailEnd/>
          </a:ln>
          <a:effectLst/>
        </p:spPr>
        <p:txBody>
          <a:bodyPr wrap="square" anchor="ctr">
            <a:spAutoFit/>
          </a:bodyPr>
          <a:lstStyle/>
          <a:p>
            <a:pPr>
              <a:defRPr/>
            </a:pPr>
            <a:r>
              <a:rPr lang="en-US" dirty="0">
                <a:latin typeface="Arial" charset="0"/>
                <a:cs typeface="Arial" charset="0"/>
              </a:rPr>
              <a:t>Data that associates file types with programs</a:t>
            </a:r>
          </a:p>
        </p:txBody>
      </p:sp>
      <p:sp>
        <p:nvSpPr>
          <p:cNvPr id="14" name="Rectangle 7"/>
          <p:cNvSpPr>
            <a:spLocks noChangeArrowheads="1"/>
          </p:cNvSpPr>
          <p:nvPr/>
        </p:nvSpPr>
        <p:spPr bwMode="auto">
          <a:xfrm>
            <a:off x="1439294" y="228600"/>
            <a:ext cx="628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Microsoft Registry Editor </a:t>
            </a:r>
            <a:endParaRPr lang="en-US" altLang="en-US" sz="4400" b="1" dirty="0">
              <a:solidFill>
                <a:schemeClr val="bg1"/>
              </a:solidFill>
            </a:endParaRPr>
          </a:p>
        </p:txBody>
      </p:sp>
      <p:pic>
        <p:nvPicPr>
          <p:cNvPr id="2" name="Picture 1"/>
          <p:cNvPicPr>
            <a:picLocks noChangeAspect="1"/>
          </p:cNvPicPr>
          <p:nvPr/>
        </p:nvPicPr>
        <p:blipFill>
          <a:blip r:embed="rId3"/>
          <a:stretch>
            <a:fillRect/>
          </a:stretch>
        </p:blipFill>
        <p:spPr>
          <a:xfrm>
            <a:off x="914400" y="2819400"/>
            <a:ext cx="7314846" cy="29839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Introduction1</Template>
  <TotalTime>2151</TotalTime>
  <Words>701</Words>
  <Application>Microsoft Office PowerPoint</Application>
  <PresentationFormat>On-screen Show (4:3)</PresentationFormat>
  <Paragraphs>197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Impact</vt:lpstr>
      <vt:lpstr>Miriam</vt:lpstr>
      <vt:lpstr>Pragmatica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Anatoly Peymer</cp:lastModifiedBy>
  <cp:revision>215</cp:revision>
  <dcterms:created xsi:type="dcterms:W3CDTF">2008-08-03T16:05:36Z</dcterms:created>
  <dcterms:modified xsi:type="dcterms:W3CDTF">2017-09-25T05:07:44Z</dcterms:modified>
</cp:coreProperties>
</file>