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6" r:id="rId3"/>
    <p:sldId id="267" r:id="rId4"/>
    <p:sldId id="268" r:id="rId5"/>
    <p:sldId id="269" r:id="rId6"/>
    <p:sldId id="270" r:id="rId7"/>
    <p:sldId id="271"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EAEAEA"/>
    <a:srgbClr val="0066FF"/>
    <a:srgbClr val="33CC33"/>
    <a:srgbClr val="DDDDDD"/>
    <a:srgbClr val="FFFF99"/>
    <a:srgbClr val="C0C0C0"/>
    <a:srgbClr val="66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75" autoAdjust="0"/>
  </p:normalViewPr>
  <p:slideViewPr>
    <p:cSldViewPr>
      <p:cViewPr varScale="1">
        <p:scale>
          <a:sx n="109" d="100"/>
          <a:sy n="109" d="100"/>
        </p:scale>
        <p:origin x="1602" y="22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cs typeface="Arial" pitchFamily="34"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56B37C9-05F6-41F1-A1EA-2B51D5BF25E6}" type="slidenum">
              <a:rPr lang="en-US"/>
              <a:pPr>
                <a:defRPr/>
              </a:pPr>
              <a:t>‹#›</a:t>
            </a:fld>
            <a:endParaRPr lang="en-US"/>
          </a:p>
        </p:txBody>
      </p:sp>
    </p:spTree>
    <p:extLst>
      <p:ext uri="{BB962C8B-B14F-4D97-AF65-F5344CB8AC3E}">
        <p14:creationId xmlns:p14="http://schemas.microsoft.com/office/powerpoint/2010/main" val="32746573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DE2111A-F973-4499-8DA6-E9D01C866A5A}" type="slidenum">
              <a:rPr lang="en-US" altLang="en-US" smtClean="0"/>
              <a:pPr>
                <a:spcBef>
                  <a:spcPct val="0"/>
                </a:spcBef>
              </a:pPr>
              <a:t>1</a:t>
            </a:fld>
            <a:endParaRPr lang="en-US" alt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939857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30E6068-0597-4AF3-90B8-74CD38641825}" type="slidenum">
              <a:rPr lang="en-US" altLang="en-US" smtClean="0"/>
              <a:pPr>
                <a:spcBef>
                  <a:spcPct val="0"/>
                </a:spcBef>
              </a:pPr>
              <a:t>2</a:t>
            </a:fld>
            <a:endParaRPr lang="en-US" alt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1228748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2E7E78D-9F6D-4E98-8CF4-05A832CA2FD6}" type="slidenum">
              <a:rPr lang="en-US" altLang="en-US" smtClean="0"/>
              <a:pPr>
                <a:spcBef>
                  <a:spcPct val="0"/>
                </a:spcBef>
              </a:pPr>
              <a:t>3</a:t>
            </a:fld>
            <a:endParaRPr lang="en-US" alt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827839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088A454-DEC1-4B5D-843D-3E60DEE15136}" type="slidenum">
              <a:rPr lang="en-US" altLang="en-US" smtClean="0"/>
              <a:pPr>
                <a:spcBef>
                  <a:spcPct val="0"/>
                </a:spcBef>
              </a:pPr>
              <a:t>4</a:t>
            </a:fld>
            <a:endParaRPr lang="en-US" alt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798781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037A518-B508-4E68-A8C7-9E7AB3827E4B}" type="slidenum">
              <a:rPr lang="en-US" altLang="en-US" smtClean="0"/>
              <a:pPr>
                <a:spcBef>
                  <a:spcPct val="0"/>
                </a:spcBef>
              </a:pPr>
              <a:t>5</a:t>
            </a:fld>
            <a:endParaRPr lang="en-US" alt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4182558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035E8AC-AEE6-4073-A043-B9B7BB43DAE8}" type="slidenum">
              <a:rPr lang="en-US" altLang="en-US" smtClean="0"/>
              <a:pPr>
                <a:spcBef>
                  <a:spcPct val="0"/>
                </a:spcBef>
              </a:pPr>
              <a:t>6</a:t>
            </a:fld>
            <a:endParaRPr lang="en-US" alt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941586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BE23C86-EBB2-48B8-B622-ED00C8787F4C}" type="slidenum">
              <a:rPr lang="en-US" altLang="en-US" smtClean="0"/>
              <a:pPr>
                <a:spcBef>
                  <a:spcPct val="0"/>
                </a:spcBef>
              </a:pPr>
              <a:t>7</a:t>
            </a:fld>
            <a:endParaRPr lang="en-US" alt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1504664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e-IL" smtClean="0"/>
              <a:t>לחץ כדי לערוך סגנון כותרת משנה של תבנית בסיס</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177E7220-2245-4DF1-B8D6-3067BA40BDCA}" type="slidenum">
              <a:rPr lang="en-US"/>
              <a:pPr>
                <a:defRPr/>
              </a:pPr>
              <a:t>‹#›</a:t>
            </a:fld>
            <a:endParaRPr lang="en-US"/>
          </a:p>
        </p:txBody>
      </p:sp>
    </p:spTree>
    <p:extLst>
      <p:ext uri="{BB962C8B-B14F-4D97-AF65-F5344CB8AC3E}">
        <p14:creationId xmlns:p14="http://schemas.microsoft.com/office/powerpoint/2010/main" val="2928598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BAE7B6B0-05EE-47CC-86F8-E533124396C7}" type="slidenum">
              <a:rPr lang="en-US"/>
              <a:pPr>
                <a:defRPr/>
              </a:pPr>
              <a:t>‹#›</a:t>
            </a:fld>
            <a:endParaRPr lang="en-US"/>
          </a:p>
        </p:txBody>
      </p:sp>
    </p:spTree>
    <p:extLst>
      <p:ext uri="{BB962C8B-B14F-4D97-AF65-F5344CB8AC3E}">
        <p14:creationId xmlns:p14="http://schemas.microsoft.com/office/powerpoint/2010/main" val="2940735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78450DD7-2113-4016-B88F-8B639A7DB4D6}" type="slidenum">
              <a:rPr lang="en-US"/>
              <a:pPr>
                <a:defRPr/>
              </a:pPr>
              <a:t>‹#›</a:t>
            </a:fld>
            <a:endParaRPr lang="en-US"/>
          </a:p>
        </p:txBody>
      </p:sp>
    </p:spTree>
    <p:extLst>
      <p:ext uri="{BB962C8B-B14F-4D97-AF65-F5344CB8AC3E}">
        <p14:creationId xmlns:p14="http://schemas.microsoft.com/office/powerpoint/2010/main" val="2989226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5D339A63-0160-4C51-BBE3-BD2BCAB72848}" type="slidenum">
              <a:rPr lang="en-US"/>
              <a:pPr>
                <a:defRPr/>
              </a:pPr>
              <a:t>‹#›</a:t>
            </a:fld>
            <a:endParaRPr lang="en-US"/>
          </a:p>
        </p:txBody>
      </p:sp>
    </p:spTree>
    <p:extLst>
      <p:ext uri="{BB962C8B-B14F-4D97-AF65-F5344CB8AC3E}">
        <p14:creationId xmlns:p14="http://schemas.microsoft.com/office/powerpoint/2010/main" val="48965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smtClean="0"/>
              <a:t>לחץ כדי לערוך סגנונות טקסט של תבנית בסיס</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4C0717BA-7C81-4DBA-921C-81A2F45090BA}" type="slidenum">
              <a:rPr lang="en-US"/>
              <a:pPr>
                <a:defRPr/>
              </a:pPr>
              <a:t>‹#›</a:t>
            </a:fld>
            <a:endParaRPr lang="en-US"/>
          </a:p>
        </p:txBody>
      </p:sp>
    </p:spTree>
    <p:extLst>
      <p:ext uri="{BB962C8B-B14F-4D97-AF65-F5344CB8AC3E}">
        <p14:creationId xmlns:p14="http://schemas.microsoft.com/office/powerpoint/2010/main" val="2878307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1C7FD6C1-8EC7-48BF-B33A-ECBDE7453870}" type="slidenum">
              <a:rPr lang="en-US"/>
              <a:pPr>
                <a:defRPr/>
              </a:pPr>
              <a:t>‹#›</a:t>
            </a:fld>
            <a:endParaRPr lang="en-US"/>
          </a:p>
        </p:txBody>
      </p:sp>
    </p:spTree>
    <p:extLst>
      <p:ext uri="{BB962C8B-B14F-4D97-AF65-F5344CB8AC3E}">
        <p14:creationId xmlns:p14="http://schemas.microsoft.com/office/powerpoint/2010/main" val="226707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E578BD97-4FB4-4586-9126-23CBEE6CBFD6}" type="slidenum">
              <a:rPr lang="en-US"/>
              <a:pPr>
                <a:defRPr/>
              </a:pPr>
              <a:t>‹#›</a:t>
            </a:fld>
            <a:endParaRPr lang="en-US"/>
          </a:p>
        </p:txBody>
      </p:sp>
    </p:spTree>
    <p:extLst>
      <p:ext uri="{BB962C8B-B14F-4D97-AF65-F5344CB8AC3E}">
        <p14:creationId xmlns:p14="http://schemas.microsoft.com/office/powerpoint/2010/main" val="85400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5729626A-A43E-4E78-8F77-3F3983A20734}" type="slidenum">
              <a:rPr lang="en-US"/>
              <a:pPr>
                <a:defRPr/>
              </a:pPr>
              <a:t>‹#›</a:t>
            </a:fld>
            <a:endParaRPr lang="en-US"/>
          </a:p>
        </p:txBody>
      </p:sp>
    </p:spTree>
    <p:extLst>
      <p:ext uri="{BB962C8B-B14F-4D97-AF65-F5344CB8AC3E}">
        <p14:creationId xmlns:p14="http://schemas.microsoft.com/office/powerpoint/2010/main" val="2371337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24D8B02E-281A-4C80-A4F9-9BA12126B325}" type="slidenum">
              <a:rPr lang="en-US"/>
              <a:pPr>
                <a:defRPr/>
              </a:pPr>
              <a:t>‹#›</a:t>
            </a:fld>
            <a:endParaRPr lang="en-US"/>
          </a:p>
        </p:txBody>
      </p:sp>
    </p:spTree>
    <p:extLst>
      <p:ext uri="{BB962C8B-B14F-4D97-AF65-F5344CB8AC3E}">
        <p14:creationId xmlns:p14="http://schemas.microsoft.com/office/powerpoint/2010/main" val="236572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7A0D9D15-A533-4A7F-B7DC-50E48B732338}" type="slidenum">
              <a:rPr lang="en-US"/>
              <a:pPr>
                <a:defRPr/>
              </a:pPr>
              <a:t>‹#›</a:t>
            </a:fld>
            <a:endParaRPr lang="en-US"/>
          </a:p>
        </p:txBody>
      </p:sp>
    </p:spTree>
    <p:extLst>
      <p:ext uri="{BB962C8B-B14F-4D97-AF65-F5344CB8AC3E}">
        <p14:creationId xmlns:p14="http://schemas.microsoft.com/office/powerpoint/2010/main" val="2778565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smtClean="0"/>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751ECC36-3B63-43D6-BF9A-3738FA84A54B}" type="slidenum">
              <a:rPr lang="en-US"/>
              <a:pPr>
                <a:defRPr/>
              </a:pPr>
              <a:t>‹#›</a:t>
            </a:fld>
            <a:endParaRPr lang="en-US"/>
          </a:p>
        </p:txBody>
      </p:sp>
    </p:spTree>
    <p:extLst>
      <p:ext uri="{BB962C8B-B14F-4D97-AF65-F5344CB8AC3E}">
        <p14:creationId xmlns:p14="http://schemas.microsoft.com/office/powerpoint/2010/main" val="2545166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pitchFamily="34" charset="0"/>
                <a:cs typeface="Arial" pitchFamily="34"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9310B41-E0F2-42C7-A891-83D81998B0B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מציין מיקום של כותרת תחתונה 4"/>
          <p:cNvSpPr>
            <a:spLocks noGrp="1"/>
          </p:cNvSpPr>
          <p:nvPr>
            <p:ph type="ftr" sz="quarter" idx="11"/>
          </p:nvPr>
        </p:nvSpPr>
        <p:spPr>
          <a:xfrm>
            <a:off x="3733800" y="6459538"/>
            <a:ext cx="1676400" cy="246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3174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C50CB76-2B3A-4B5E-AB17-DF9F4376C111}" type="slidenum">
              <a:rPr lang="en-US" altLang="en-US" sz="1400" smtClean="0"/>
              <a:pPr>
                <a:spcBef>
                  <a:spcPct val="0"/>
                </a:spcBef>
                <a:buFontTx/>
                <a:buNone/>
              </a:pPr>
              <a:t>1</a:t>
            </a:fld>
            <a:endParaRPr lang="en-US" altLang="en-US" sz="1400" smtClean="0"/>
          </a:p>
        </p:txBody>
      </p:sp>
      <p:sp>
        <p:nvSpPr>
          <p:cNvPr id="3174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174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175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175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3" name="Rectangle 7"/>
          <p:cNvSpPr>
            <a:spLocks noChangeArrowheads="1"/>
          </p:cNvSpPr>
          <p:nvPr/>
        </p:nvSpPr>
        <p:spPr bwMode="auto">
          <a:xfrm>
            <a:off x="1828801" y="152400"/>
            <a:ext cx="54863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management</a:t>
            </a:r>
            <a:endParaRPr lang="en-US" altLang="en-US" sz="4400" dirty="0">
              <a:solidFill>
                <a:schemeClr val="tx2"/>
              </a:solidFill>
            </a:endParaRPr>
          </a:p>
        </p:txBody>
      </p:sp>
      <p:sp>
        <p:nvSpPr>
          <p:cNvPr id="3175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31755" name="AutoShape 2"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56" name="AutoShape 4"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57" name="AutoShape 6"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58" name="AutoShape 8"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59" name="AutoShape 10"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60" name="AutoShape 12" descr="mk:@MSITStore:H:\OS\Books\_ebook__Modern_Operating_Systems_2Nd_Ed_By_Tanenbaum__Prentice_Hall_.chm::/2-6.png"/>
          <p:cNvSpPr>
            <a:spLocks noChangeAspect="1" noChangeArrowheads="1"/>
          </p:cNvSpPr>
          <p:nvPr/>
        </p:nvSpPr>
        <p:spPr bwMode="auto">
          <a:xfrm>
            <a:off x="155575" y="-5295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61" name="AutoShape 14" descr="mk:@MSITStore:H:\OS\Books\_ebook__Modern_Operating_Systems_2Nd_Ed_By_Tanenbaum__Prentice_Hall_.chm::/2-8.png"/>
          <p:cNvSpPr>
            <a:spLocks noChangeAspect="1" noChangeArrowheads="1"/>
          </p:cNvSpPr>
          <p:nvPr/>
        </p:nvSpPr>
        <p:spPr bwMode="auto">
          <a:xfrm>
            <a:off x="155575" y="-1195388"/>
            <a:ext cx="4495800" cy="2495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62" name="Rectangle 19"/>
          <p:cNvSpPr>
            <a:spLocks noChangeArrowheads="1"/>
          </p:cNvSpPr>
          <p:nvPr/>
        </p:nvSpPr>
        <p:spPr bwMode="auto">
          <a:xfrm>
            <a:off x="3601243" y="1454649"/>
            <a:ext cx="1941513"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a:t>Critical Regions</a:t>
            </a:r>
            <a:endParaRPr lang="en-US" altLang="en-US" sz="1800" dirty="0"/>
          </a:p>
        </p:txBody>
      </p:sp>
      <p:sp>
        <p:nvSpPr>
          <p:cNvPr id="31763" name="Rectangle 20"/>
          <p:cNvSpPr>
            <a:spLocks noChangeArrowheads="1"/>
          </p:cNvSpPr>
          <p:nvPr/>
        </p:nvSpPr>
        <p:spPr bwMode="auto">
          <a:xfrm>
            <a:off x="914400" y="2057400"/>
            <a:ext cx="7315200" cy="64611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dirty="0"/>
              <a:t>In 1981, G.L. Peterson discovered a much simpler way to achieve mutual exclusion</a:t>
            </a:r>
          </a:p>
        </p:txBody>
      </p:sp>
      <p:sp>
        <p:nvSpPr>
          <p:cNvPr id="31764" name="Rectangle 21"/>
          <p:cNvSpPr>
            <a:spLocks noChangeArrowheads="1"/>
          </p:cNvSpPr>
          <p:nvPr/>
        </p:nvSpPr>
        <p:spPr bwMode="auto">
          <a:xfrm>
            <a:off x="914400" y="2864643"/>
            <a:ext cx="73152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dirty="0"/>
              <a:t>The TSL (</a:t>
            </a:r>
            <a:r>
              <a:rPr lang="en-US" altLang="en-US" sz="1800" dirty="0"/>
              <a:t>Test and Set Lock)</a:t>
            </a:r>
            <a:r>
              <a:rPr lang="en-US" altLang="en-US" sz="1800" b="1" dirty="0"/>
              <a:t> Instruction</a:t>
            </a:r>
            <a:endParaRPr lang="en-US" altLang="en-US" sz="1800" dirty="0"/>
          </a:p>
        </p:txBody>
      </p:sp>
      <p:sp>
        <p:nvSpPr>
          <p:cNvPr id="31765" name="Rectangle 22"/>
          <p:cNvSpPr>
            <a:spLocks noChangeArrowheads="1"/>
          </p:cNvSpPr>
          <p:nvPr/>
        </p:nvSpPr>
        <p:spPr bwMode="auto">
          <a:xfrm>
            <a:off x="914400" y="3429000"/>
            <a:ext cx="7315200" cy="203132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dirty="0"/>
              <a:t>Semaphores</a:t>
            </a:r>
          </a:p>
          <a:p>
            <a:pPr eaLnBrk="1" hangingPunct="1">
              <a:spcBef>
                <a:spcPct val="0"/>
              </a:spcBef>
              <a:buFontTx/>
              <a:buNone/>
            </a:pPr>
            <a:r>
              <a:rPr lang="en-US" altLang="en-US" sz="1800" dirty="0"/>
              <a:t>This was the situation in 1965, when E. W. </a:t>
            </a:r>
            <a:r>
              <a:rPr lang="en-US" altLang="en-US" sz="1800" dirty="0" err="1"/>
              <a:t>Dijkstra</a:t>
            </a:r>
            <a:r>
              <a:rPr lang="en-US" altLang="en-US" sz="1800" dirty="0"/>
              <a:t> (1965) suggested using an integer variable to count the number of wakeups saved for future use. In his proposal, a new variable type, called a semaphore, was introduced. A semaphore could have the value 0, indicating that no wakeups were saved, or some positive value if one or more wakeups were pending.</a:t>
            </a:r>
          </a:p>
        </p:txBody>
      </p:sp>
      <p:sp>
        <p:nvSpPr>
          <p:cNvPr id="2" name="Rectangle 1"/>
          <p:cNvSpPr/>
          <p:nvPr/>
        </p:nvSpPr>
        <p:spPr>
          <a:xfrm>
            <a:off x="914400" y="5710535"/>
            <a:ext cx="7550150" cy="461665"/>
          </a:xfrm>
          <a:prstGeom prst="rect">
            <a:avLst/>
          </a:prstGeom>
        </p:spPr>
        <p:txBody>
          <a:bodyPr wrap="square">
            <a:spAutoFit/>
          </a:bodyPr>
          <a:lstStyle/>
          <a:p>
            <a:r>
              <a:rPr lang="en-US" sz="1200" dirty="0"/>
              <a:t>https://he.wikipedia.org/wiki/%D7%A1%D7%9E%D7%A4%D7%95%D7%A8_(%D7%9E%D7%93%D7%A2%D7%99_%D7%94%D7%9E%D7%97%D7%A9%D7%91)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מציין מיקום של כותרת תחתונה 4"/>
          <p:cNvSpPr>
            <a:spLocks noGrp="1"/>
          </p:cNvSpPr>
          <p:nvPr>
            <p:ph type="ftr" sz="quarter" idx="11"/>
          </p:nvPr>
        </p:nvSpPr>
        <p:spPr>
          <a:xfrm>
            <a:off x="3733800" y="6459538"/>
            <a:ext cx="1676400" cy="246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33795"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DD67376-212C-4EA3-A387-9A8DC3E173F4}" type="slidenum">
              <a:rPr lang="en-US" altLang="en-US" sz="1400" smtClean="0"/>
              <a:pPr>
                <a:spcBef>
                  <a:spcPct val="0"/>
                </a:spcBef>
                <a:buFontTx/>
                <a:buNone/>
              </a:pPr>
              <a:t>2</a:t>
            </a:fld>
            <a:endParaRPr lang="en-US" altLang="en-US" sz="1400" smtClean="0"/>
          </a:p>
        </p:txBody>
      </p:sp>
      <p:sp>
        <p:nvSpPr>
          <p:cNvPr id="3379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379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379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379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802"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33803" name="AutoShape 2"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804" name="AutoShape 4"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805" name="AutoShape 6"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806" name="AutoShape 8"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807" name="AutoShape 10"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808" name="AutoShape 12" descr="mk:@MSITStore:H:\OS\Books\_ebook__Modern_Operating_Systems_2Nd_Ed_By_Tanenbaum__Prentice_Hall_.chm::/2-6.png"/>
          <p:cNvSpPr>
            <a:spLocks noChangeAspect="1" noChangeArrowheads="1"/>
          </p:cNvSpPr>
          <p:nvPr/>
        </p:nvSpPr>
        <p:spPr bwMode="auto">
          <a:xfrm>
            <a:off x="155575" y="-5295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809" name="AutoShape 14" descr="mk:@MSITStore:H:\OS\Books\_ebook__Modern_Operating_Systems_2Nd_Ed_By_Tanenbaum__Prentice_Hall_.chm::/2-8.png"/>
          <p:cNvSpPr>
            <a:spLocks noChangeAspect="1" noChangeArrowheads="1"/>
          </p:cNvSpPr>
          <p:nvPr/>
        </p:nvSpPr>
        <p:spPr bwMode="auto">
          <a:xfrm>
            <a:off x="155575" y="-1195388"/>
            <a:ext cx="4495800" cy="2495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810" name="Rectangle 22"/>
          <p:cNvSpPr>
            <a:spLocks noChangeArrowheads="1"/>
          </p:cNvSpPr>
          <p:nvPr/>
        </p:nvSpPr>
        <p:spPr bwMode="auto">
          <a:xfrm>
            <a:off x="921224" y="1650373"/>
            <a:ext cx="7301552" cy="203132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dirty="0" err="1"/>
              <a:t>Mutexes</a:t>
            </a:r>
            <a:endParaRPr lang="en-US" altLang="en-US" sz="1800" b="1" dirty="0"/>
          </a:p>
          <a:p>
            <a:pPr eaLnBrk="1" hangingPunct="1">
              <a:spcBef>
                <a:spcPct val="0"/>
              </a:spcBef>
              <a:buFontTx/>
              <a:buNone/>
            </a:pPr>
            <a:r>
              <a:rPr lang="en-US" altLang="en-US" sz="1800" dirty="0"/>
              <a:t>When the semaphore’s ability to count is not needed, a simplified version of the semaphore, called a </a:t>
            </a:r>
            <a:r>
              <a:rPr lang="en-US" altLang="en-US" sz="1800" dirty="0" err="1"/>
              <a:t>mutex</a:t>
            </a:r>
            <a:r>
              <a:rPr lang="en-US" altLang="en-US" sz="1800" dirty="0"/>
              <a:t>, is sometimes used. </a:t>
            </a:r>
            <a:r>
              <a:rPr lang="en-US" altLang="en-US" sz="1800" dirty="0" err="1"/>
              <a:t>Mutexes</a:t>
            </a:r>
            <a:r>
              <a:rPr lang="en-US" altLang="en-US" sz="1800" dirty="0"/>
              <a:t> are good only for managing </a:t>
            </a:r>
            <a:r>
              <a:rPr lang="en-US" altLang="en-US" sz="1800" b="1" dirty="0"/>
              <a:t>mutual exclusion </a:t>
            </a:r>
            <a:r>
              <a:rPr lang="en-US" altLang="en-US" sz="1800" dirty="0"/>
              <a:t>to some shared resource or piece of code. They are easy and efficient to implement, which makes them especially useful in thread packages that are implemented entirely in user space.</a:t>
            </a:r>
          </a:p>
        </p:txBody>
      </p:sp>
      <p:sp>
        <p:nvSpPr>
          <p:cNvPr id="33811" name="Rectangle 23"/>
          <p:cNvSpPr>
            <a:spLocks noChangeArrowheads="1"/>
          </p:cNvSpPr>
          <p:nvPr/>
        </p:nvSpPr>
        <p:spPr bwMode="auto">
          <a:xfrm>
            <a:off x="905256" y="4343400"/>
            <a:ext cx="7326573" cy="1200329"/>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dirty="0"/>
              <a:t>Monitors</a:t>
            </a:r>
          </a:p>
          <a:p>
            <a:pPr eaLnBrk="1" hangingPunct="1">
              <a:spcBef>
                <a:spcPct val="0"/>
              </a:spcBef>
              <a:buFontTx/>
              <a:buNone/>
            </a:pPr>
            <a:r>
              <a:rPr lang="en-US" altLang="en-US" sz="1800" dirty="0"/>
              <a:t>To make it easier to write correct programs, Hoare (1974) and </a:t>
            </a:r>
            <a:r>
              <a:rPr lang="en-US" altLang="en-US" sz="1800" dirty="0" err="1"/>
              <a:t>Brinch</a:t>
            </a:r>
            <a:r>
              <a:rPr lang="en-US" altLang="en-US" sz="1800" dirty="0"/>
              <a:t> Hansen (1975) proposed a higher-level synchronization primitive called a </a:t>
            </a:r>
            <a:r>
              <a:rPr lang="en-US" altLang="en-US" sz="1800" b="1" dirty="0"/>
              <a:t>monitor</a:t>
            </a:r>
            <a:r>
              <a:rPr lang="en-US" altLang="en-US" sz="1800" dirty="0"/>
              <a:t>.</a:t>
            </a:r>
          </a:p>
        </p:txBody>
      </p:sp>
      <p:sp>
        <p:nvSpPr>
          <p:cNvPr id="19" name="Rectangle 7"/>
          <p:cNvSpPr>
            <a:spLocks noChangeArrowheads="1"/>
          </p:cNvSpPr>
          <p:nvPr/>
        </p:nvSpPr>
        <p:spPr bwMode="auto">
          <a:xfrm>
            <a:off x="1828801" y="152400"/>
            <a:ext cx="54863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management</a:t>
            </a:r>
            <a:endParaRPr lang="en-US" altLang="en-US" sz="4400" dirty="0">
              <a:solidFill>
                <a:schemeClr val="tx2"/>
              </a:solidFill>
            </a:endParaRPr>
          </a:p>
        </p:txBody>
      </p:sp>
      <p:sp>
        <p:nvSpPr>
          <p:cNvPr id="2" name="Rectangle 1"/>
          <p:cNvSpPr/>
          <p:nvPr/>
        </p:nvSpPr>
        <p:spPr>
          <a:xfrm>
            <a:off x="921224" y="3745468"/>
            <a:ext cx="7301552" cy="523220"/>
          </a:xfrm>
          <a:prstGeom prst="rect">
            <a:avLst/>
          </a:prstGeom>
        </p:spPr>
        <p:txBody>
          <a:bodyPr wrap="square">
            <a:spAutoFit/>
          </a:bodyPr>
          <a:lstStyle/>
          <a:p>
            <a:r>
              <a:rPr lang="en-US" sz="1400" dirty="0"/>
              <a:t>https://he.wikipedia.org/wiki/%D7%9E%D7%A0%D7%A2%D7%95%D7%9C_(%D7%AA%D7%95%D7%9B%D7%A0%D7%94)</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מציין מיקום של כותרת תחתונה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5843"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12AE8F2-220D-4EE3-A612-51EE96FBD113}" type="slidenum">
              <a:rPr lang="en-US" altLang="en-US" sz="1400" smtClean="0"/>
              <a:pPr>
                <a:spcBef>
                  <a:spcPct val="0"/>
                </a:spcBef>
                <a:buFontTx/>
                <a:buNone/>
              </a:pPr>
              <a:t>3</a:t>
            </a:fld>
            <a:endParaRPr lang="en-US" altLang="en-US" sz="1400" smtClean="0"/>
          </a:p>
        </p:txBody>
      </p:sp>
      <p:sp>
        <p:nvSpPr>
          <p:cNvPr id="35844"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5845"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5846"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5847"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0"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35851" name="AutoShape 2"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5852" name="AutoShape 4"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5853" name="AutoShape 6"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5854" name="AutoShape 8"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5855" name="AutoShape 10"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5856" name="AutoShape 12" descr="mk:@MSITStore:H:\OS\Books\_ebook__Modern_Operating_Systems_2Nd_Ed_By_Tanenbaum__Prentice_Hall_.chm::/2-6.png"/>
          <p:cNvSpPr>
            <a:spLocks noChangeAspect="1" noChangeArrowheads="1"/>
          </p:cNvSpPr>
          <p:nvPr/>
        </p:nvSpPr>
        <p:spPr bwMode="auto">
          <a:xfrm>
            <a:off x="155575" y="-5295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5857" name="AutoShape 14" descr="mk:@MSITStore:H:\OS\Books\_ebook__Modern_Operating_Systems_2Nd_Ed_By_Tanenbaum__Prentice_Hall_.chm::/2-8.png"/>
          <p:cNvSpPr>
            <a:spLocks noChangeAspect="1" noChangeArrowheads="1"/>
          </p:cNvSpPr>
          <p:nvPr/>
        </p:nvSpPr>
        <p:spPr bwMode="auto">
          <a:xfrm>
            <a:off x="155575" y="-1195388"/>
            <a:ext cx="4495800" cy="2495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5858" name="Rectangle 24"/>
          <p:cNvSpPr>
            <a:spLocks noChangeArrowheads="1"/>
          </p:cNvSpPr>
          <p:nvPr/>
        </p:nvSpPr>
        <p:spPr bwMode="auto">
          <a:xfrm>
            <a:off x="914400" y="1600200"/>
            <a:ext cx="7315200" cy="258532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dirty="0"/>
              <a:t>Barriers</a:t>
            </a:r>
          </a:p>
          <a:p>
            <a:pPr eaLnBrk="1" hangingPunct="1">
              <a:spcBef>
                <a:spcPct val="0"/>
              </a:spcBef>
              <a:buFontTx/>
              <a:buNone/>
            </a:pPr>
            <a:r>
              <a:rPr lang="en-US" altLang="en-US" sz="1800" dirty="0"/>
              <a:t>Our last synchronization mechanism is intended for groups of processes rather than two-process producer-consumer type situations. Some applications are divided into phases and have the rule that no process may proceed into the next phase until all processes are ready to proceed to the next phase. This behavior may be achieved by placing a </a:t>
            </a:r>
            <a:r>
              <a:rPr lang="en-US" altLang="en-US" sz="1800" b="1" dirty="0"/>
              <a:t>barrier</a:t>
            </a:r>
            <a:r>
              <a:rPr lang="en-US" altLang="en-US" sz="1800" dirty="0"/>
              <a:t> at the end of each phase. When a process reaches the barrier, it is blocked until all processes have reached the barrier.</a:t>
            </a:r>
          </a:p>
        </p:txBody>
      </p:sp>
      <p:sp>
        <p:nvSpPr>
          <p:cNvPr id="18" name="Rectangle 7"/>
          <p:cNvSpPr>
            <a:spLocks noChangeArrowheads="1"/>
          </p:cNvSpPr>
          <p:nvPr/>
        </p:nvSpPr>
        <p:spPr bwMode="auto">
          <a:xfrm>
            <a:off x="1828801" y="152400"/>
            <a:ext cx="54863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management</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מציין מיקום של כותרת תחתונה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7891"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F1E83A7-E7FF-4499-A512-B5E24528396F}" type="slidenum">
              <a:rPr lang="en-US" altLang="en-US" sz="1400" smtClean="0"/>
              <a:pPr>
                <a:spcBef>
                  <a:spcPct val="0"/>
                </a:spcBef>
                <a:buFontTx/>
                <a:buNone/>
              </a:pPr>
              <a:t>4</a:t>
            </a:fld>
            <a:endParaRPr lang="en-US" altLang="en-US" sz="1400" smtClean="0"/>
          </a:p>
        </p:txBody>
      </p:sp>
      <p:sp>
        <p:nvSpPr>
          <p:cNvPr id="37892"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7893"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7894"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7895"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8"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37899" name="AutoShape 2"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0" name="AutoShape 4"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1" name="AutoShape 6"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2" name="AutoShape 8"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3" name="AutoShape 10"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4" name="AutoShape 12" descr="mk:@MSITStore:H:\OS\Books\_ebook__Modern_Operating_Systems_2Nd_Ed_By_Tanenbaum__Prentice_Hall_.chm::/2-6.png"/>
          <p:cNvSpPr>
            <a:spLocks noChangeAspect="1" noChangeArrowheads="1"/>
          </p:cNvSpPr>
          <p:nvPr/>
        </p:nvSpPr>
        <p:spPr bwMode="auto">
          <a:xfrm>
            <a:off x="155575" y="-5295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5" name="AutoShape 14" descr="mk:@MSITStore:H:\OS\Books\_ebook__Modern_Operating_Systems_2Nd_Ed_By_Tanenbaum__Prentice_Hall_.chm::/2-8.png"/>
          <p:cNvSpPr>
            <a:spLocks noChangeAspect="1" noChangeArrowheads="1"/>
          </p:cNvSpPr>
          <p:nvPr/>
        </p:nvSpPr>
        <p:spPr bwMode="auto">
          <a:xfrm>
            <a:off x="155575" y="-1195388"/>
            <a:ext cx="4495800" cy="2495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6" name="Rectangle 20"/>
          <p:cNvSpPr>
            <a:spLocks noChangeArrowheads="1"/>
          </p:cNvSpPr>
          <p:nvPr/>
        </p:nvSpPr>
        <p:spPr bwMode="auto">
          <a:xfrm>
            <a:off x="2909248" y="1572620"/>
            <a:ext cx="3322638"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CLASSICAL IPC PROBLEMS</a:t>
            </a:r>
            <a:endParaRPr lang="en-US" altLang="en-US" sz="1800"/>
          </a:p>
        </p:txBody>
      </p:sp>
      <p:sp>
        <p:nvSpPr>
          <p:cNvPr id="37907" name="Rectangle 19"/>
          <p:cNvSpPr>
            <a:spLocks noChangeArrowheads="1"/>
          </p:cNvSpPr>
          <p:nvPr/>
        </p:nvSpPr>
        <p:spPr bwMode="auto">
          <a:xfrm>
            <a:off x="914400" y="2132012"/>
            <a:ext cx="3890963"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dirty="0"/>
              <a:t>The Dining Philosophers Problem</a:t>
            </a:r>
            <a:endParaRPr lang="en-US" altLang="en-US" sz="1800" dirty="0"/>
          </a:p>
        </p:txBody>
      </p:sp>
      <p:sp>
        <p:nvSpPr>
          <p:cNvPr id="37908" name="AutoShape 2" descr="mk:@MSITStore:H:\OS\Books\_ebook__Modern_Operating_Systems_2Nd_Ed_By_Tanenbaum__Prentice_Hall_.chm::/2-31.png"/>
          <p:cNvSpPr>
            <a:spLocks noChangeAspect="1" noChangeArrowheads="1"/>
          </p:cNvSpPr>
          <p:nvPr/>
        </p:nvSpPr>
        <p:spPr bwMode="auto">
          <a:xfrm>
            <a:off x="155575" y="-1531938"/>
            <a:ext cx="3190875" cy="319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7909" name="Rectangle 23"/>
          <p:cNvSpPr>
            <a:spLocks noChangeArrowheads="1"/>
          </p:cNvSpPr>
          <p:nvPr/>
        </p:nvSpPr>
        <p:spPr bwMode="auto">
          <a:xfrm>
            <a:off x="914400" y="3055938"/>
            <a:ext cx="3429000" cy="1200329"/>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dirty="0"/>
              <a:t>In 1965, Dijkstra posed and solved a synchronization problem he called the </a:t>
            </a:r>
            <a:r>
              <a:rPr lang="en-US" altLang="en-US" sz="1800" b="1" dirty="0"/>
              <a:t>dining philosophers problem</a:t>
            </a:r>
            <a:r>
              <a:rPr lang="en-US" altLang="en-US" sz="1800" dirty="0"/>
              <a:t>.</a:t>
            </a:r>
          </a:p>
        </p:txBody>
      </p:sp>
      <p:pic>
        <p:nvPicPr>
          <p:cNvPr id="37910" name="Picture 4"/>
          <p:cNvPicPr>
            <a:picLocks noChangeAspect="1" noChangeArrowheads="1"/>
          </p:cNvPicPr>
          <p:nvPr/>
        </p:nvPicPr>
        <p:blipFill>
          <a:blip r:embed="rId3">
            <a:extLst>
              <a:ext uri="{28A0092B-C50C-407E-A947-70E740481C1C}">
                <a14:useLocalDpi xmlns:a14="http://schemas.microsoft.com/office/drawing/2010/main" val="0"/>
              </a:ext>
            </a:extLst>
          </a:blip>
          <a:srcRect l="25140" t="41667" r="22881" b="12500"/>
          <a:stretch>
            <a:fillRect/>
          </a:stretch>
        </p:blipFill>
        <p:spPr bwMode="auto">
          <a:xfrm>
            <a:off x="4648200" y="2590800"/>
            <a:ext cx="3505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7"/>
          <p:cNvSpPr>
            <a:spLocks noChangeArrowheads="1"/>
          </p:cNvSpPr>
          <p:nvPr/>
        </p:nvSpPr>
        <p:spPr bwMode="auto">
          <a:xfrm>
            <a:off x="1828801" y="152400"/>
            <a:ext cx="54863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management</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מציין מיקום של כותרת תחתונה 4"/>
          <p:cNvSpPr>
            <a:spLocks noGrp="1"/>
          </p:cNvSpPr>
          <p:nvPr>
            <p:ph type="ftr" sz="quarter" idx="11"/>
          </p:nvPr>
        </p:nvSpPr>
        <p:spPr>
          <a:xfrm>
            <a:off x="3733800" y="6459538"/>
            <a:ext cx="1676400" cy="246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39939"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8F5811D-8C0E-47A9-B0CA-F5DCF062B4A3}" type="slidenum">
              <a:rPr lang="en-US" altLang="en-US" sz="1400" smtClean="0"/>
              <a:pPr>
                <a:spcBef>
                  <a:spcPct val="0"/>
                </a:spcBef>
                <a:buFontTx/>
                <a:buNone/>
              </a:pPr>
              <a:t>5</a:t>
            </a:fld>
            <a:endParaRPr lang="en-US" altLang="en-US" sz="1400" smtClean="0"/>
          </a:p>
        </p:txBody>
      </p:sp>
      <p:sp>
        <p:nvSpPr>
          <p:cNvPr id="39940"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9941"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9942"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9943"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46"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39947" name="AutoShape 2"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48" name="AutoShape 4"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49" name="AutoShape 6"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50" name="AutoShape 8"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51" name="AutoShape 10"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52" name="AutoShape 12" descr="mk:@MSITStore:H:\OS\Books\_ebook__Modern_Operating_Systems_2Nd_Ed_By_Tanenbaum__Prentice_Hall_.chm::/2-6.png"/>
          <p:cNvSpPr>
            <a:spLocks noChangeAspect="1" noChangeArrowheads="1"/>
          </p:cNvSpPr>
          <p:nvPr/>
        </p:nvSpPr>
        <p:spPr bwMode="auto">
          <a:xfrm>
            <a:off x="155575" y="-5295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53" name="AutoShape 14" descr="mk:@MSITStore:H:\OS\Books\_ebook__Modern_Operating_Systems_2Nd_Ed_By_Tanenbaum__Prentice_Hall_.chm::/2-8.png"/>
          <p:cNvSpPr>
            <a:spLocks noChangeAspect="1" noChangeArrowheads="1"/>
          </p:cNvSpPr>
          <p:nvPr/>
        </p:nvSpPr>
        <p:spPr bwMode="auto">
          <a:xfrm>
            <a:off x="155575" y="-1195388"/>
            <a:ext cx="4495800" cy="2495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54" name="Rectangle 20"/>
          <p:cNvSpPr>
            <a:spLocks noChangeArrowheads="1"/>
          </p:cNvSpPr>
          <p:nvPr/>
        </p:nvSpPr>
        <p:spPr bwMode="auto">
          <a:xfrm>
            <a:off x="2904154" y="1600200"/>
            <a:ext cx="3322638"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CLASSICAL IPC PROBLEMS</a:t>
            </a:r>
            <a:endParaRPr lang="en-US" altLang="en-US" sz="1800"/>
          </a:p>
        </p:txBody>
      </p:sp>
      <p:sp>
        <p:nvSpPr>
          <p:cNvPr id="39955" name="Rectangle 19"/>
          <p:cNvSpPr>
            <a:spLocks noChangeArrowheads="1"/>
          </p:cNvSpPr>
          <p:nvPr/>
        </p:nvSpPr>
        <p:spPr bwMode="auto">
          <a:xfrm>
            <a:off x="915538" y="2237096"/>
            <a:ext cx="3890963"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dirty="0"/>
              <a:t>The Readers and Writers Problem</a:t>
            </a:r>
            <a:endParaRPr lang="en-US" altLang="en-US" sz="1800" dirty="0"/>
          </a:p>
        </p:txBody>
      </p:sp>
      <p:sp>
        <p:nvSpPr>
          <p:cNvPr id="39956" name="AutoShape 2" descr="mk:@MSITStore:H:\OS\Books\_ebook__Modern_Operating_Systems_2Nd_Ed_By_Tanenbaum__Prentice_Hall_.chm::/2-31.png"/>
          <p:cNvSpPr>
            <a:spLocks noChangeAspect="1" noChangeArrowheads="1"/>
          </p:cNvSpPr>
          <p:nvPr/>
        </p:nvSpPr>
        <p:spPr bwMode="auto">
          <a:xfrm>
            <a:off x="155575" y="-1531938"/>
            <a:ext cx="3190875" cy="319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9957" name="Rectangle 23"/>
          <p:cNvSpPr>
            <a:spLocks noChangeArrowheads="1"/>
          </p:cNvSpPr>
          <p:nvPr/>
        </p:nvSpPr>
        <p:spPr bwMode="auto">
          <a:xfrm>
            <a:off x="915538" y="2895600"/>
            <a:ext cx="7314062" cy="203132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dirty="0"/>
              <a:t>Another famous problem is the readers and writers problem which models access to a database. Imagine, for example, an airline reservation system, with many competing processes wishing to read and write it. It is acceptable to have multiple processes reading the database at the same time, but if one process is updating (writing) the database, no other processes may have access to the database, not even readers. </a:t>
            </a:r>
          </a:p>
        </p:txBody>
      </p:sp>
      <p:sp>
        <p:nvSpPr>
          <p:cNvPr id="21" name="Rectangle 7"/>
          <p:cNvSpPr>
            <a:spLocks noChangeArrowheads="1"/>
          </p:cNvSpPr>
          <p:nvPr/>
        </p:nvSpPr>
        <p:spPr bwMode="auto">
          <a:xfrm>
            <a:off x="1828801" y="152400"/>
            <a:ext cx="54863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management</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4198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E013EE2-5683-4E34-BB6D-FD1B07369DEB}" type="slidenum">
              <a:rPr lang="en-US" altLang="en-US" sz="1400" smtClean="0"/>
              <a:pPr>
                <a:spcBef>
                  <a:spcPct val="0"/>
                </a:spcBef>
                <a:buFontTx/>
                <a:buNone/>
              </a:pPr>
              <a:t>6</a:t>
            </a:fld>
            <a:endParaRPr lang="en-US" altLang="en-US" sz="1400" smtClean="0"/>
          </a:p>
        </p:txBody>
      </p:sp>
      <p:sp>
        <p:nvSpPr>
          <p:cNvPr id="4198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4198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4199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4199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41995" name="AutoShape 2"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6" name="AutoShape 4"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7" name="AutoShape 6"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8" name="AutoShape 8"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9" name="AutoShape 10"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2000" name="AutoShape 12" descr="mk:@MSITStore:H:\OS\Books\_ebook__Modern_Operating_Systems_2Nd_Ed_By_Tanenbaum__Prentice_Hall_.chm::/2-6.png"/>
          <p:cNvSpPr>
            <a:spLocks noChangeAspect="1" noChangeArrowheads="1"/>
          </p:cNvSpPr>
          <p:nvPr/>
        </p:nvSpPr>
        <p:spPr bwMode="auto">
          <a:xfrm>
            <a:off x="155575" y="-5295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2001" name="AutoShape 14" descr="mk:@MSITStore:H:\OS\Books\_ebook__Modern_Operating_Systems_2Nd_Ed_By_Tanenbaum__Prentice_Hall_.chm::/2-8.png"/>
          <p:cNvSpPr>
            <a:spLocks noChangeAspect="1" noChangeArrowheads="1"/>
          </p:cNvSpPr>
          <p:nvPr/>
        </p:nvSpPr>
        <p:spPr bwMode="auto">
          <a:xfrm>
            <a:off x="155575" y="-1195388"/>
            <a:ext cx="4495800" cy="2495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2002" name="Rectangle 20"/>
          <p:cNvSpPr>
            <a:spLocks noChangeArrowheads="1"/>
          </p:cNvSpPr>
          <p:nvPr/>
        </p:nvSpPr>
        <p:spPr bwMode="auto">
          <a:xfrm>
            <a:off x="2667000" y="1600200"/>
            <a:ext cx="3322638"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CLASSICAL IPC PROBLEMS</a:t>
            </a:r>
            <a:endParaRPr lang="en-US" altLang="en-US" sz="1800"/>
          </a:p>
        </p:txBody>
      </p:sp>
      <p:sp>
        <p:nvSpPr>
          <p:cNvPr id="42003" name="Rectangle 19"/>
          <p:cNvSpPr>
            <a:spLocks noChangeArrowheads="1"/>
          </p:cNvSpPr>
          <p:nvPr/>
        </p:nvSpPr>
        <p:spPr bwMode="auto">
          <a:xfrm>
            <a:off x="912019" y="2209800"/>
            <a:ext cx="34163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The Sleeping Barber Problem</a:t>
            </a:r>
            <a:endParaRPr lang="en-US" altLang="en-US" sz="1800"/>
          </a:p>
        </p:txBody>
      </p:sp>
      <p:sp>
        <p:nvSpPr>
          <p:cNvPr id="42004" name="AutoShape 2" descr="mk:@MSITStore:H:\OS\Books\_ebook__Modern_Operating_Systems_2Nd_Ed_By_Tanenbaum__Prentice_Hall_.chm::/2-31.png"/>
          <p:cNvSpPr>
            <a:spLocks noChangeAspect="1" noChangeArrowheads="1"/>
          </p:cNvSpPr>
          <p:nvPr/>
        </p:nvSpPr>
        <p:spPr bwMode="auto">
          <a:xfrm>
            <a:off x="155575" y="-1531938"/>
            <a:ext cx="3190875" cy="319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2" name="Rectangle 23"/>
          <p:cNvSpPr>
            <a:spLocks noChangeArrowheads="1"/>
          </p:cNvSpPr>
          <p:nvPr/>
        </p:nvSpPr>
        <p:spPr bwMode="auto">
          <a:xfrm>
            <a:off x="912019" y="2776537"/>
            <a:ext cx="7317581" cy="120015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dirty="0"/>
              <a:t>Another classical IPC problem takes place in a barber shop. The barber shop has one barber, one barber chair, and </a:t>
            </a:r>
            <a:r>
              <a:rPr lang="en-US" altLang="en-US" sz="1800" i="1" dirty="0"/>
              <a:t>n </a:t>
            </a:r>
            <a:r>
              <a:rPr lang="en-US" altLang="en-US" sz="1800" dirty="0"/>
              <a:t>chairs for waiting customers, if any, to sit on. If there are no customers present, the barber sits down in the barber chair and falls asleep.</a:t>
            </a:r>
          </a:p>
        </p:txBody>
      </p:sp>
      <p:sp>
        <p:nvSpPr>
          <p:cNvPr id="21" name="Rectangle 7"/>
          <p:cNvSpPr>
            <a:spLocks noChangeArrowheads="1"/>
          </p:cNvSpPr>
          <p:nvPr/>
        </p:nvSpPr>
        <p:spPr bwMode="auto">
          <a:xfrm>
            <a:off x="1828801" y="152400"/>
            <a:ext cx="54863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management</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מציין מיקום של כותרת תחתונה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44035"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62B407E-7744-4194-B7C1-32120BA166FD}" type="slidenum">
              <a:rPr lang="en-US" altLang="en-US" sz="1400" smtClean="0"/>
              <a:pPr>
                <a:spcBef>
                  <a:spcPct val="0"/>
                </a:spcBef>
                <a:buFontTx/>
                <a:buNone/>
              </a:pPr>
              <a:t>7</a:t>
            </a:fld>
            <a:endParaRPr lang="en-US" altLang="en-US" sz="1400" smtClean="0"/>
          </a:p>
        </p:txBody>
      </p:sp>
      <p:sp>
        <p:nvSpPr>
          <p:cNvPr id="4403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4403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4403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4403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2"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44043" name="AutoShape 2"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4044" name="AutoShape 4"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4045" name="AutoShape 6"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4046" name="AutoShape 8"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4047" name="AutoShape 10" descr="mk:@MSITStore:H:\OS\Books\_ebook__Modern_Operating_Systems_2Nd_Ed_By_Tanenbaum__Prentice_Hall_.chm::/2-6.png"/>
          <p:cNvSpPr>
            <a:spLocks noChangeAspect="1" noChangeArrowheads="1"/>
          </p:cNvSpPr>
          <p:nvPr/>
        </p:nvSpPr>
        <p:spPr bwMode="auto">
          <a:xfrm>
            <a:off x="155575" y="-1104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4048" name="AutoShape 12" descr="mk:@MSITStore:H:\OS\Books\_ebook__Modern_Operating_Systems_2Nd_Ed_By_Tanenbaum__Prentice_Hall_.chm::/2-6.png"/>
          <p:cNvSpPr>
            <a:spLocks noChangeAspect="1" noChangeArrowheads="1"/>
          </p:cNvSpPr>
          <p:nvPr/>
        </p:nvSpPr>
        <p:spPr bwMode="auto">
          <a:xfrm>
            <a:off x="155575" y="-5295900"/>
            <a:ext cx="57245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4049" name="AutoShape 14" descr="mk:@MSITStore:H:\OS\Books\_ebook__Modern_Operating_Systems_2Nd_Ed_By_Tanenbaum__Prentice_Hall_.chm::/2-8.png"/>
          <p:cNvSpPr>
            <a:spLocks noChangeAspect="1" noChangeArrowheads="1"/>
          </p:cNvSpPr>
          <p:nvPr/>
        </p:nvSpPr>
        <p:spPr bwMode="auto">
          <a:xfrm>
            <a:off x="155575" y="-1195388"/>
            <a:ext cx="4495800" cy="2495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4050" name="AutoShape 2" descr="mk:@MSITStore:H:\OS\Books\_ebook__Modern_Operating_Systems_2Nd_Ed_By_Tanenbaum__Prentice_Hall_.chm::/2-31.png"/>
          <p:cNvSpPr>
            <a:spLocks noChangeAspect="1" noChangeArrowheads="1"/>
          </p:cNvSpPr>
          <p:nvPr/>
        </p:nvSpPr>
        <p:spPr bwMode="auto">
          <a:xfrm>
            <a:off x="155575" y="-1531938"/>
            <a:ext cx="3190875" cy="319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pic>
        <p:nvPicPr>
          <p:cNvPr id="44051" name="Picture 2"/>
          <p:cNvPicPr>
            <a:picLocks noChangeAspect="1" noChangeArrowheads="1"/>
          </p:cNvPicPr>
          <p:nvPr/>
        </p:nvPicPr>
        <p:blipFill>
          <a:blip r:embed="rId3">
            <a:extLst>
              <a:ext uri="{28A0092B-C50C-407E-A947-70E740481C1C}">
                <a14:useLocalDpi xmlns:a14="http://schemas.microsoft.com/office/drawing/2010/main" val="0"/>
              </a:ext>
            </a:extLst>
          </a:blip>
          <a:srcRect l="7062" t="13542" r="4802" b="19792"/>
          <a:stretch>
            <a:fillRect/>
          </a:stretch>
        </p:blipFill>
        <p:spPr bwMode="auto">
          <a:xfrm>
            <a:off x="1981200" y="1600200"/>
            <a:ext cx="5486400" cy="450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7"/>
          <p:cNvSpPr>
            <a:spLocks noChangeArrowheads="1"/>
          </p:cNvSpPr>
          <p:nvPr/>
        </p:nvSpPr>
        <p:spPr bwMode="auto">
          <a:xfrm>
            <a:off x="1828801" y="152400"/>
            <a:ext cx="54863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management</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Introduction1</Template>
  <TotalTime>1506</TotalTime>
  <Words>520</Words>
  <Application>Microsoft Office PowerPoint</Application>
  <PresentationFormat>On-screen Show (4:3)</PresentationFormat>
  <Paragraphs>57</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Impact</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Anatoly Peymer</cp:lastModifiedBy>
  <cp:revision>119</cp:revision>
  <dcterms:created xsi:type="dcterms:W3CDTF">2008-08-03T16:05:36Z</dcterms:created>
  <dcterms:modified xsi:type="dcterms:W3CDTF">2018-02-08T17:44:21Z</dcterms:modified>
</cp:coreProperties>
</file>