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90" r:id="rId2"/>
    <p:sldId id="291" r:id="rId3"/>
    <p:sldId id="293" r:id="rId4"/>
    <p:sldId id="295" r:id="rId5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  <a:srgbClr val="DDDDDD"/>
    <a:srgbClr val="FFFF99"/>
    <a:srgbClr val="C0C0C0"/>
    <a:srgbClr val="669999"/>
    <a:srgbClr val="6666CC"/>
    <a:srgbClr val="33CC33"/>
    <a:srgbClr val="EAEAE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170" autoAdjust="0"/>
    <p:restoredTop sz="94660" autoAdjust="0"/>
  </p:normalViewPr>
  <p:slideViewPr>
    <p:cSldViewPr>
      <p:cViewPr varScale="1">
        <p:scale>
          <a:sx n="109" d="100"/>
          <a:sy n="109" d="100"/>
        </p:scale>
        <p:origin x="1572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E3118FA1-E17B-4552-BCE5-07606D944BF9}" type="datetimeFigureOut">
              <a:rPr lang="en-US"/>
              <a:pPr>
                <a:defRPr/>
              </a:pPr>
              <a:t>9/19/2017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B27FB5D8-598E-4E49-82FA-FEA1BB434B1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4647714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67018C16-00CF-417B-9543-426AA2F9F33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5753325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4548F51D-E35D-47B0-A200-2A47042D93B3}" type="slidenum">
              <a:rPr lang="en-US" altLang="en-US" smtClean="0"/>
              <a:pPr>
                <a:spcBef>
                  <a:spcPct val="0"/>
                </a:spcBef>
              </a:pPr>
              <a:t>1</a:t>
            </a:fld>
            <a:endParaRPr lang="en-US" altLang="en-US" smtClean="0"/>
          </a:p>
        </p:txBody>
      </p:sp>
      <p:sp>
        <p:nvSpPr>
          <p:cNvPr id="61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he-IL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5030403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4548F51D-E35D-47B0-A200-2A47042D93B3}" type="slidenum">
              <a:rPr lang="en-US" altLang="en-US" smtClean="0"/>
              <a:pPr>
                <a:spcBef>
                  <a:spcPct val="0"/>
                </a:spcBef>
              </a:pPr>
              <a:t>2</a:t>
            </a:fld>
            <a:endParaRPr lang="en-US" altLang="en-US" smtClean="0"/>
          </a:p>
        </p:txBody>
      </p:sp>
      <p:sp>
        <p:nvSpPr>
          <p:cNvPr id="61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he-IL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336708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4548F51D-E35D-47B0-A200-2A47042D93B3}" type="slidenum">
              <a:rPr lang="en-US" altLang="en-US" smtClean="0"/>
              <a:pPr>
                <a:spcBef>
                  <a:spcPct val="0"/>
                </a:spcBef>
              </a:pPr>
              <a:t>3</a:t>
            </a:fld>
            <a:endParaRPr lang="en-US" altLang="en-US" smtClean="0"/>
          </a:p>
        </p:txBody>
      </p:sp>
      <p:sp>
        <p:nvSpPr>
          <p:cNvPr id="61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he-IL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7234629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4548F51D-E35D-47B0-A200-2A47042D93B3}" type="slidenum">
              <a:rPr lang="en-US" altLang="en-US" smtClean="0"/>
              <a:pPr>
                <a:spcBef>
                  <a:spcPct val="0"/>
                </a:spcBef>
              </a:pPr>
              <a:t>4</a:t>
            </a:fld>
            <a:endParaRPr lang="en-US" altLang="en-US" smtClean="0"/>
          </a:p>
        </p:txBody>
      </p:sp>
      <p:sp>
        <p:nvSpPr>
          <p:cNvPr id="61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he-IL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6664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213C87-6124-4E9A-905A-D79495038421}" type="datetime10">
              <a:rPr lang="en-US"/>
              <a:pPr>
                <a:defRPr/>
              </a:pPr>
              <a:t>09:07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4C352C-5491-4ADD-B0DA-1C8EDAE4398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4524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D0FDCF-F5FC-4D1C-B3D3-4A0CA3AFEB0C}" type="datetime10">
              <a:rPr lang="en-US"/>
              <a:pPr>
                <a:defRPr/>
              </a:pPr>
              <a:t>09:07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ED720C-28F2-4BDB-9A42-923CE76BD0D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96095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BF710F-2A33-416B-AC7A-E18A9B5EFC03}" type="datetime10">
              <a:rPr lang="en-US"/>
              <a:pPr>
                <a:defRPr/>
              </a:pPr>
              <a:t>09:07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21A056-219A-4A02-ABE4-8BDAFEA5C3F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770342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85C57D-903E-4B17-8212-8C47C178408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34781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4D31E4-C644-42DD-97A3-BEF7027F7DEE}" type="datetime10">
              <a:rPr lang="en-US"/>
              <a:pPr>
                <a:defRPr/>
              </a:pPr>
              <a:t>09:07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0BC192-3F2B-4D46-ACCA-C2A9E46637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34208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F3F31D-2C17-466E-882A-299072A8F3BC}" type="datetime10">
              <a:rPr lang="en-US"/>
              <a:pPr>
                <a:defRPr/>
              </a:pPr>
              <a:t>09:07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245F76-29DE-4BE8-AC87-2034FF80C67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52141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753D64-EFC5-4D43-A40D-6D86AA87474A}" type="datetime10">
              <a:rPr lang="en-US"/>
              <a:pPr>
                <a:defRPr/>
              </a:pPr>
              <a:t>09:07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45554C-EFDD-4785-89CC-98CC52CB2ED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05162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43EF66-D630-4FA3-8C0D-00B825BD0001}" type="datetime10">
              <a:rPr lang="en-US"/>
              <a:pPr>
                <a:defRPr/>
              </a:pPr>
              <a:t>09:07</a:t>
            </a:fld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1F6043-DBEA-4CF6-8282-F79235B1BB8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8534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D45D80-E61D-4CF0-BFA3-CE091B78413C}" type="datetime10">
              <a:rPr lang="en-US"/>
              <a:pPr>
                <a:defRPr/>
              </a:pPr>
              <a:t>09:07</a:t>
            </a:fld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E34279-C50C-426C-9D9A-3952B81D66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49505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F40CB7-6B24-4D9B-B8EF-D74BCA4B242B}" type="datetime10">
              <a:rPr lang="en-US"/>
              <a:pPr>
                <a:defRPr/>
              </a:pPr>
              <a:t>09:07</a:t>
            </a:fld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30E2E9-5ED0-4F21-96D2-EB30F7B14E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63024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CAAFF8-1446-48D0-8422-0A1308BA5A34}" type="datetime10">
              <a:rPr lang="en-US"/>
              <a:pPr>
                <a:defRPr/>
              </a:pPr>
              <a:t>09:07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06E793-E183-44EA-8095-9BA380386C6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5171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F670AE-2E75-4EC1-8B27-A684B7CAF735}" type="datetime10">
              <a:rPr lang="en-US"/>
              <a:pPr>
                <a:defRPr/>
              </a:pPr>
              <a:t>09:07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A2F7A9-B09A-406C-981A-761BF6E4C7C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43306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0D7CD466-0DA7-4797-B279-E746ED781372}" type="datetime10">
              <a:rPr lang="en-US"/>
              <a:pPr>
                <a:defRPr/>
              </a:pPr>
              <a:t>09:07</a:t>
            </a:fld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solidFill>
                  <a:srgbClr val="C0C0C0"/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413750" y="6443663"/>
            <a:ext cx="609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EB68C628-B54E-48ED-AE2A-AA982F1D1D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09" r:id="rId1"/>
    <p:sldLayoutId id="2147483910" r:id="rId2"/>
    <p:sldLayoutId id="2147483911" r:id="rId3"/>
    <p:sldLayoutId id="2147483912" r:id="rId4"/>
    <p:sldLayoutId id="2147483913" r:id="rId5"/>
    <p:sldLayoutId id="2147483914" r:id="rId6"/>
    <p:sldLayoutId id="2147483915" r:id="rId7"/>
    <p:sldLayoutId id="2147483916" r:id="rId8"/>
    <p:sldLayoutId id="2147483917" r:id="rId9"/>
    <p:sldLayoutId id="2147483918" r:id="rId10"/>
    <p:sldLayoutId id="2147483919" r:id="rId11"/>
    <p:sldLayoutId id="2147483920" r:id="rId12"/>
  </p:sldLayoutIdLst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cyber.org.il/python/python.pdf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733800" y="6400800"/>
            <a:ext cx="1676400" cy="3206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smtClean="0">
                <a:solidFill>
                  <a:srgbClr val="C0C0C0"/>
                </a:solidFill>
              </a:rPr>
              <a:t>Peymer Anatoly</a:t>
            </a:r>
          </a:p>
        </p:txBody>
      </p:sp>
      <p:sp>
        <p:nvSpPr>
          <p:cNvPr id="5123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39C30B11-87F1-47DF-88EF-24E1719ABE71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1</a:t>
            </a:fld>
            <a:endParaRPr lang="en-US" altLang="en-US" sz="1400" smtClean="0"/>
          </a:p>
        </p:txBody>
      </p:sp>
      <p:sp>
        <p:nvSpPr>
          <p:cNvPr id="5124" name="AutoShape 13"/>
          <p:cNvSpPr>
            <a:spLocks noChangeArrowheads="1"/>
          </p:cNvSpPr>
          <p:nvPr/>
        </p:nvSpPr>
        <p:spPr bwMode="auto">
          <a:xfrm>
            <a:off x="152400" y="457200"/>
            <a:ext cx="8839200" cy="62484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6699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5125" name="Rectangle 10"/>
          <p:cNvSpPr>
            <a:spLocks noChangeArrowheads="1"/>
          </p:cNvSpPr>
          <p:nvPr/>
        </p:nvSpPr>
        <p:spPr bwMode="auto">
          <a:xfrm>
            <a:off x="0" y="152400"/>
            <a:ext cx="8077200" cy="1219200"/>
          </a:xfrm>
          <a:prstGeom prst="rect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5126" name="Oval 5"/>
          <p:cNvSpPr>
            <a:spLocks noChangeArrowheads="1"/>
          </p:cNvSpPr>
          <p:nvPr/>
        </p:nvSpPr>
        <p:spPr bwMode="auto">
          <a:xfrm>
            <a:off x="7467600" y="152400"/>
            <a:ext cx="1219200" cy="1219200"/>
          </a:xfrm>
          <a:prstGeom prst="ellipse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5127" name="Line 11"/>
          <p:cNvSpPr>
            <a:spLocks noChangeShapeType="1"/>
          </p:cNvSpPr>
          <p:nvPr/>
        </p:nvSpPr>
        <p:spPr bwMode="auto">
          <a:xfrm>
            <a:off x="0" y="1219200"/>
            <a:ext cx="80772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8" name="Text Box 15"/>
          <p:cNvSpPr txBox="1">
            <a:spLocks noChangeArrowheads="1"/>
          </p:cNvSpPr>
          <p:nvPr/>
        </p:nvSpPr>
        <p:spPr bwMode="auto">
          <a:xfrm>
            <a:off x="2286000" y="228600"/>
            <a:ext cx="5791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he-IL" altLang="en-US" sz="1800"/>
          </a:p>
        </p:txBody>
      </p:sp>
      <p:sp>
        <p:nvSpPr>
          <p:cNvPr id="5129" name="Rectangle 16"/>
          <p:cNvSpPr>
            <a:spLocks noChangeArrowheads="1"/>
          </p:cNvSpPr>
          <p:nvPr/>
        </p:nvSpPr>
        <p:spPr bwMode="auto">
          <a:xfrm>
            <a:off x="2981325" y="263525"/>
            <a:ext cx="32004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 anchorCtr="1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400" b="1" dirty="0" err="1" smtClean="0">
                <a:solidFill>
                  <a:schemeClr val="bg1"/>
                </a:solidFill>
              </a:rPr>
              <a:t>SubProcess</a:t>
            </a:r>
            <a:endParaRPr lang="en-US" altLang="en-US" sz="4400" b="1" dirty="0">
              <a:solidFill>
                <a:schemeClr val="tx2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152400" y="228600"/>
            <a:ext cx="1295400" cy="923330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en-US" sz="54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charset="0"/>
                <a:cs typeface="Arial" charset="0"/>
              </a:rPr>
              <a:t>OS</a:t>
            </a:r>
          </a:p>
        </p:txBody>
      </p:sp>
      <p:sp>
        <p:nvSpPr>
          <p:cNvPr id="3" name="Rectangle 2"/>
          <p:cNvSpPr/>
          <p:nvPr/>
        </p:nvSpPr>
        <p:spPr>
          <a:xfrm>
            <a:off x="2590800" y="1524000"/>
            <a:ext cx="3962400" cy="369332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en-US" b="1" dirty="0" smtClean="0"/>
              <a:t>Inter-process </a:t>
            </a:r>
            <a:r>
              <a:rPr lang="en-US" b="1" dirty="0"/>
              <a:t>Communications</a:t>
            </a:r>
          </a:p>
        </p:txBody>
      </p:sp>
      <p:sp>
        <p:nvSpPr>
          <p:cNvPr id="2" name="Rectangle 1"/>
          <p:cNvSpPr/>
          <p:nvPr/>
        </p:nvSpPr>
        <p:spPr>
          <a:xfrm>
            <a:off x="914400" y="2045732"/>
            <a:ext cx="7315200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r>
              <a:rPr lang="en-US" dirty="0"/>
              <a:t>The </a:t>
            </a:r>
            <a:r>
              <a:rPr lang="en-US" dirty="0" err="1"/>
              <a:t>subprocess</a:t>
            </a:r>
            <a:r>
              <a:rPr lang="en-US" dirty="0"/>
              <a:t> module allows you to spawn new processes, connect to their input/output/error pipes, and obtain their return codes.</a:t>
            </a:r>
          </a:p>
        </p:txBody>
      </p:sp>
      <p:sp>
        <p:nvSpPr>
          <p:cNvPr id="16" name="Rectangle 15"/>
          <p:cNvSpPr/>
          <p:nvPr/>
        </p:nvSpPr>
        <p:spPr>
          <a:xfrm>
            <a:off x="923925" y="2907650"/>
            <a:ext cx="7315200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r>
              <a:rPr lang="en-US" dirty="0">
                <a:hlinkClick r:id="rId3"/>
              </a:rPr>
              <a:t>http://</a:t>
            </a:r>
            <a:r>
              <a:rPr lang="en-US" dirty="0" smtClean="0">
                <a:hlinkClick r:id="rId3"/>
              </a:rPr>
              <a:t>cyber.org.il/python/python.pdf</a:t>
            </a:r>
            <a:r>
              <a:rPr lang="en-US" dirty="0" smtClean="0"/>
              <a:t>  (page 123) 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733800" y="6400800"/>
            <a:ext cx="1676400" cy="3206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smtClean="0">
                <a:solidFill>
                  <a:srgbClr val="C0C0C0"/>
                </a:solidFill>
              </a:rPr>
              <a:t>Peymer Anatoly</a:t>
            </a:r>
          </a:p>
        </p:txBody>
      </p:sp>
      <p:sp>
        <p:nvSpPr>
          <p:cNvPr id="5123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39C30B11-87F1-47DF-88EF-24E1719ABE71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2</a:t>
            </a:fld>
            <a:endParaRPr lang="en-US" altLang="en-US" sz="1400" smtClean="0"/>
          </a:p>
        </p:txBody>
      </p:sp>
      <p:sp>
        <p:nvSpPr>
          <p:cNvPr id="5124" name="AutoShape 13"/>
          <p:cNvSpPr>
            <a:spLocks noChangeArrowheads="1"/>
          </p:cNvSpPr>
          <p:nvPr/>
        </p:nvSpPr>
        <p:spPr bwMode="auto">
          <a:xfrm>
            <a:off x="152400" y="457200"/>
            <a:ext cx="8839200" cy="62484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6699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5125" name="Rectangle 10"/>
          <p:cNvSpPr>
            <a:spLocks noChangeArrowheads="1"/>
          </p:cNvSpPr>
          <p:nvPr/>
        </p:nvSpPr>
        <p:spPr bwMode="auto">
          <a:xfrm>
            <a:off x="0" y="152400"/>
            <a:ext cx="8077200" cy="1219200"/>
          </a:xfrm>
          <a:prstGeom prst="rect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5126" name="Oval 5"/>
          <p:cNvSpPr>
            <a:spLocks noChangeArrowheads="1"/>
          </p:cNvSpPr>
          <p:nvPr/>
        </p:nvSpPr>
        <p:spPr bwMode="auto">
          <a:xfrm>
            <a:off x="7467600" y="152400"/>
            <a:ext cx="1219200" cy="1219200"/>
          </a:xfrm>
          <a:prstGeom prst="ellipse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5127" name="Line 11"/>
          <p:cNvSpPr>
            <a:spLocks noChangeShapeType="1"/>
          </p:cNvSpPr>
          <p:nvPr/>
        </p:nvSpPr>
        <p:spPr bwMode="auto">
          <a:xfrm>
            <a:off x="0" y="1219200"/>
            <a:ext cx="80772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8" name="Text Box 15"/>
          <p:cNvSpPr txBox="1">
            <a:spLocks noChangeArrowheads="1"/>
          </p:cNvSpPr>
          <p:nvPr/>
        </p:nvSpPr>
        <p:spPr bwMode="auto">
          <a:xfrm>
            <a:off x="2286000" y="228600"/>
            <a:ext cx="5791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he-IL" altLang="en-US" sz="1800"/>
          </a:p>
        </p:txBody>
      </p:sp>
      <p:sp>
        <p:nvSpPr>
          <p:cNvPr id="5129" name="Rectangle 16"/>
          <p:cNvSpPr>
            <a:spLocks noChangeArrowheads="1"/>
          </p:cNvSpPr>
          <p:nvPr/>
        </p:nvSpPr>
        <p:spPr bwMode="auto">
          <a:xfrm>
            <a:off x="2981325" y="263525"/>
            <a:ext cx="32004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 anchorCtr="1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400" b="1" dirty="0" err="1" smtClean="0">
                <a:solidFill>
                  <a:schemeClr val="bg1"/>
                </a:solidFill>
              </a:rPr>
              <a:t>SubProcess</a:t>
            </a:r>
            <a:endParaRPr lang="en-US" altLang="en-US" sz="4400" b="1" dirty="0">
              <a:solidFill>
                <a:schemeClr val="tx2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152400" y="228600"/>
            <a:ext cx="1295400" cy="923330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en-US" sz="54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charset="0"/>
                <a:cs typeface="Arial" charset="0"/>
              </a:rPr>
              <a:t>OS</a:t>
            </a:r>
          </a:p>
        </p:txBody>
      </p:sp>
      <p:sp>
        <p:nvSpPr>
          <p:cNvPr id="3" name="Rectangle 2"/>
          <p:cNvSpPr/>
          <p:nvPr/>
        </p:nvSpPr>
        <p:spPr>
          <a:xfrm>
            <a:off x="3505200" y="1524000"/>
            <a:ext cx="2133600" cy="369332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en-US" b="1" dirty="0" err="1"/>
              <a:t>Example_Pipe</a:t>
            </a:r>
            <a:endParaRPr lang="en-US" b="1" dirty="0"/>
          </a:p>
        </p:txBody>
      </p:sp>
      <p:sp>
        <p:nvSpPr>
          <p:cNvPr id="4" name="TextBox 3"/>
          <p:cNvSpPr txBox="1"/>
          <p:nvPr/>
        </p:nvSpPr>
        <p:spPr>
          <a:xfrm>
            <a:off x="1981200" y="4980007"/>
            <a:ext cx="1676400" cy="369332"/>
          </a:xfrm>
          <a:prstGeom prst="rect">
            <a:avLst/>
          </a:prstGeom>
          <a:solidFill>
            <a:schemeClr val="accent1"/>
          </a:solidFill>
          <a:ln w="9525">
            <a:solidFill>
              <a:srgbClr val="000000"/>
            </a:solidFill>
            <a:miter lim="800000"/>
            <a:headEnd/>
            <a:tailEnd/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/>
          <a:lstStyle>
            <a:defPPr>
              <a:defRPr lang="en-US"/>
            </a:defPPr>
            <a:lvl1pPr algn="ctr" rtl="1" eaLnBrk="1" hangingPunct="1">
              <a:defRPr>
                <a:latin typeface="Arial" charset="0"/>
                <a:cs typeface="Arial" charset="0"/>
              </a:defRPr>
            </a:lvl1pPr>
          </a:lstStyle>
          <a:p>
            <a:r>
              <a:rPr lang="en-US" dirty="0"/>
              <a:t>parent.py</a:t>
            </a:r>
          </a:p>
        </p:txBody>
      </p:sp>
      <p:sp>
        <p:nvSpPr>
          <p:cNvPr id="15" name="Text Box 2"/>
          <p:cNvSpPr txBox="1">
            <a:spLocks noChangeArrowheads="1"/>
          </p:cNvSpPr>
          <p:nvPr/>
        </p:nvSpPr>
        <p:spPr bwMode="auto">
          <a:xfrm>
            <a:off x="5513387" y="4080947"/>
            <a:ext cx="1954213" cy="412750"/>
          </a:xfrm>
          <a:prstGeom prst="rect">
            <a:avLst/>
          </a:prstGeom>
          <a:solidFill>
            <a:schemeClr val="accent1"/>
          </a:solidFill>
          <a:ln w="9525">
            <a:solidFill>
              <a:srgbClr val="000000"/>
            </a:solidFill>
            <a:miter lim="800000"/>
            <a:headEnd/>
            <a:tailEnd/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/>
          <a:lstStyle/>
          <a:p>
            <a:pPr algn="ctr" rtl="1" eaLnBrk="1" hangingPunct="1">
              <a:defRPr/>
            </a:pPr>
            <a:r>
              <a:rPr lang="en-US" dirty="0" smtClean="0">
                <a:latin typeface="Arial" charset="0"/>
                <a:cs typeface="Arial" charset="0"/>
              </a:rPr>
              <a:t>child.py</a:t>
            </a:r>
            <a:endParaRPr lang="en-US" dirty="0">
              <a:cs typeface="Miriam" pitchFamily="2" charset="-79"/>
            </a:endParaRPr>
          </a:p>
          <a:p>
            <a:pPr eaLnBrk="1" hangingPunct="1">
              <a:defRPr/>
            </a:pPr>
            <a:endParaRPr lang="en-US" dirty="0">
              <a:cs typeface="Miriam" pitchFamily="2" charset="-79"/>
            </a:endParaRPr>
          </a:p>
        </p:txBody>
      </p:sp>
      <p:sp>
        <p:nvSpPr>
          <p:cNvPr id="18" name="Text Box 2"/>
          <p:cNvSpPr txBox="1">
            <a:spLocks noChangeArrowheads="1"/>
          </p:cNvSpPr>
          <p:nvPr/>
        </p:nvSpPr>
        <p:spPr bwMode="auto">
          <a:xfrm>
            <a:off x="5513387" y="5835650"/>
            <a:ext cx="1954213" cy="412750"/>
          </a:xfrm>
          <a:prstGeom prst="rect">
            <a:avLst/>
          </a:prstGeom>
          <a:solidFill>
            <a:schemeClr val="accent1"/>
          </a:solidFill>
          <a:ln w="9525">
            <a:solidFill>
              <a:srgbClr val="000000"/>
            </a:solidFill>
            <a:miter lim="800000"/>
            <a:headEnd/>
            <a:tailEnd/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/>
          <a:lstStyle/>
          <a:p>
            <a:pPr algn="ctr" rtl="1" eaLnBrk="1" hangingPunct="1">
              <a:defRPr/>
            </a:pPr>
            <a:r>
              <a:rPr lang="en-US" dirty="0" smtClean="0">
                <a:latin typeface="Arial" charset="0"/>
                <a:cs typeface="Arial" charset="0"/>
              </a:rPr>
              <a:t>child.py</a:t>
            </a:r>
            <a:endParaRPr lang="en-US" dirty="0">
              <a:cs typeface="Miriam" pitchFamily="2" charset="-79"/>
            </a:endParaRPr>
          </a:p>
          <a:p>
            <a:pPr eaLnBrk="1" hangingPunct="1">
              <a:defRPr/>
            </a:pPr>
            <a:endParaRPr lang="en-US" dirty="0">
              <a:cs typeface="Miriam" pitchFamily="2" charset="-79"/>
            </a:endParaRPr>
          </a:p>
        </p:txBody>
      </p:sp>
      <p:sp>
        <p:nvSpPr>
          <p:cNvPr id="5" name="Right Arrow 4"/>
          <p:cNvSpPr/>
          <p:nvPr/>
        </p:nvSpPr>
        <p:spPr>
          <a:xfrm>
            <a:off x="3681984" y="5027361"/>
            <a:ext cx="1011618" cy="26879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ight Arrow 18"/>
          <p:cNvSpPr/>
          <p:nvPr/>
        </p:nvSpPr>
        <p:spPr>
          <a:xfrm>
            <a:off x="4876799" y="4144515"/>
            <a:ext cx="636587" cy="27568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ight Arrow 19"/>
          <p:cNvSpPr/>
          <p:nvPr/>
        </p:nvSpPr>
        <p:spPr>
          <a:xfrm>
            <a:off x="4864928" y="5908608"/>
            <a:ext cx="636587" cy="27568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4705793" y="4199855"/>
            <a:ext cx="158815" cy="192535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5808255" y="3625850"/>
            <a:ext cx="1364476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none">
            <a:spAutoFit/>
          </a:bodyPr>
          <a:lstStyle/>
          <a:p>
            <a:r>
              <a:rPr lang="en-US" dirty="0" err="1">
                <a:solidFill>
                  <a:srgbClr val="222222"/>
                </a:solidFill>
                <a:ea typeface="Times New Roman" panose="02020603050405020304" pitchFamily="18" charset="0"/>
              </a:rPr>
              <a:t>subprocess</a:t>
            </a:r>
            <a:endParaRPr lang="en-US" dirty="0"/>
          </a:p>
        </p:txBody>
      </p:sp>
      <p:sp>
        <p:nvSpPr>
          <p:cNvPr id="24" name="Rectangle 23"/>
          <p:cNvSpPr/>
          <p:nvPr/>
        </p:nvSpPr>
        <p:spPr>
          <a:xfrm>
            <a:off x="5808255" y="5380466"/>
            <a:ext cx="1364476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none">
            <a:spAutoFit/>
          </a:bodyPr>
          <a:lstStyle/>
          <a:p>
            <a:r>
              <a:rPr lang="en-US" dirty="0" err="1">
                <a:solidFill>
                  <a:srgbClr val="222222"/>
                </a:solidFill>
                <a:ea typeface="Times New Roman" panose="02020603050405020304" pitchFamily="18" charset="0"/>
              </a:rPr>
              <a:t>subprocess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914400" y="2056725"/>
            <a:ext cx="7315200" cy="92333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algn="r" rtl="1"/>
            <a:r>
              <a:rPr lang="en-US" dirty="0" smtClean="0">
                <a:latin typeface="David" panose="020E0502060401010101" pitchFamily="34" charset="-79"/>
                <a:cs typeface="David" panose="020E0502060401010101" pitchFamily="34" charset="-79"/>
              </a:rPr>
              <a:t>parent.py</a:t>
            </a:r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 מפעיל שני תהליכים </a:t>
            </a:r>
            <a:r>
              <a:rPr lang="en-US" dirty="0" smtClean="0">
                <a:latin typeface="David" panose="020E0502060401010101" pitchFamily="34" charset="-79"/>
                <a:cs typeface="David" panose="020E0502060401010101" pitchFamily="34" charset="-79"/>
              </a:rPr>
              <a:t>child.py</a:t>
            </a:r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. מעביר לשני תהליכים שמות הקבצים ומילה לחיפוש.</a:t>
            </a:r>
          </a:p>
          <a:p>
            <a:pPr algn="r" rtl="1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תהליכים פותכים קבצים ומחפשים בקבצים מילה </a:t>
            </a:r>
            <a:r>
              <a:rPr lang="en-US" dirty="0" smtClean="0">
                <a:latin typeface="David" panose="020E0502060401010101" pitchFamily="34" charset="-79"/>
                <a:cs typeface="David" panose="020E0502060401010101" pitchFamily="34" charset="-79"/>
              </a:rPr>
              <a:t>“</a:t>
            </a:r>
            <a:r>
              <a:rPr lang="en-US" dirty="0" smtClean="0">
                <a:latin typeface="David" panose="020E0502060401010101" pitchFamily="34" charset="-79"/>
                <a:cs typeface="David" panose="020E0502060401010101" pitchFamily="34" charset="-79"/>
              </a:rPr>
              <a:t>word”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5266104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733800" y="6400800"/>
            <a:ext cx="1676400" cy="3206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smtClean="0">
                <a:solidFill>
                  <a:srgbClr val="C0C0C0"/>
                </a:solidFill>
              </a:rPr>
              <a:t>Peymer Anatoly</a:t>
            </a:r>
          </a:p>
        </p:txBody>
      </p:sp>
      <p:sp>
        <p:nvSpPr>
          <p:cNvPr id="5123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39C30B11-87F1-47DF-88EF-24E1719ABE71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3</a:t>
            </a:fld>
            <a:endParaRPr lang="en-US" altLang="en-US" sz="1400" smtClean="0"/>
          </a:p>
        </p:txBody>
      </p:sp>
      <p:sp>
        <p:nvSpPr>
          <p:cNvPr id="5124" name="AutoShape 13"/>
          <p:cNvSpPr>
            <a:spLocks noChangeArrowheads="1"/>
          </p:cNvSpPr>
          <p:nvPr/>
        </p:nvSpPr>
        <p:spPr bwMode="auto">
          <a:xfrm>
            <a:off x="152400" y="457200"/>
            <a:ext cx="8839200" cy="62484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6699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5125" name="Rectangle 10"/>
          <p:cNvSpPr>
            <a:spLocks noChangeArrowheads="1"/>
          </p:cNvSpPr>
          <p:nvPr/>
        </p:nvSpPr>
        <p:spPr bwMode="auto">
          <a:xfrm>
            <a:off x="0" y="152400"/>
            <a:ext cx="8077200" cy="1219200"/>
          </a:xfrm>
          <a:prstGeom prst="rect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5126" name="Oval 5"/>
          <p:cNvSpPr>
            <a:spLocks noChangeArrowheads="1"/>
          </p:cNvSpPr>
          <p:nvPr/>
        </p:nvSpPr>
        <p:spPr bwMode="auto">
          <a:xfrm>
            <a:off x="7467600" y="152400"/>
            <a:ext cx="1219200" cy="1219200"/>
          </a:xfrm>
          <a:prstGeom prst="ellipse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5127" name="Line 11"/>
          <p:cNvSpPr>
            <a:spLocks noChangeShapeType="1"/>
          </p:cNvSpPr>
          <p:nvPr/>
        </p:nvSpPr>
        <p:spPr bwMode="auto">
          <a:xfrm>
            <a:off x="0" y="1219200"/>
            <a:ext cx="80772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8" name="Text Box 15"/>
          <p:cNvSpPr txBox="1">
            <a:spLocks noChangeArrowheads="1"/>
          </p:cNvSpPr>
          <p:nvPr/>
        </p:nvSpPr>
        <p:spPr bwMode="auto">
          <a:xfrm>
            <a:off x="2286000" y="228600"/>
            <a:ext cx="5791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he-IL" altLang="en-US" sz="1800"/>
          </a:p>
        </p:txBody>
      </p:sp>
      <p:sp>
        <p:nvSpPr>
          <p:cNvPr id="5129" name="Rectangle 16"/>
          <p:cNvSpPr>
            <a:spLocks noChangeArrowheads="1"/>
          </p:cNvSpPr>
          <p:nvPr/>
        </p:nvSpPr>
        <p:spPr bwMode="auto">
          <a:xfrm>
            <a:off x="2981325" y="263525"/>
            <a:ext cx="32004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 anchorCtr="1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400" b="1" dirty="0" err="1" smtClean="0">
                <a:solidFill>
                  <a:schemeClr val="bg1"/>
                </a:solidFill>
              </a:rPr>
              <a:t>SubProcess</a:t>
            </a:r>
            <a:endParaRPr lang="en-US" altLang="en-US" sz="4400" b="1" dirty="0">
              <a:solidFill>
                <a:schemeClr val="tx2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152400" y="228600"/>
            <a:ext cx="1295400" cy="923330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en-US" sz="54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charset="0"/>
                <a:cs typeface="Arial" charset="0"/>
              </a:rPr>
              <a:t>OS</a:t>
            </a:r>
          </a:p>
        </p:txBody>
      </p:sp>
      <p:sp>
        <p:nvSpPr>
          <p:cNvPr id="2" name="Rectangle 1"/>
          <p:cNvSpPr/>
          <p:nvPr/>
        </p:nvSpPr>
        <p:spPr>
          <a:xfrm>
            <a:off x="914400" y="1828800"/>
            <a:ext cx="7315200" cy="4616648"/>
          </a:xfrm>
          <a:prstGeom prst="rect">
            <a:avLst/>
          </a:prstGeom>
          <a:solidFill>
            <a:srgbClr val="FFFFCC"/>
          </a:solidFill>
        </p:spPr>
        <p:txBody>
          <a:bodyPr wrap="square">
            <a:spAutoFit/>
          </a:bodyPr>
          <a:lstStyle/>
          <a:p>
            <a:r>
              <a:rPr lang="en-US" sz="1400" dirty="0">
                <a:solidFill>
                  <a:srgbClr val="0000FF"/>
                </a:solidFill>
                <a:highlight>
                  <a:srgbClr val="FFFFFF"/>
                </a:highlight>
                <a:latin typeface="+mn-lt"/>
              </a:rPr>
              <a:t>import</a:t>
            </a:r>
            <a:r>
              <a:rPr lang="en-US" sz="1400" dirty="0">
                <a:solidFill>
                  <a:srgbClr val="000000"/>
                </a:solidFill>
                <a:highlight>
                  <a:srgbClr val="FFFFFF"/>
                </a:highlight>
                <a:latin typeface="+mn-lt"/>
              </a:rPr>
              <a:t> </a:t>
            </a:r>
            <a:r>
              <a:rPr lang="en-US" sz="1400" dirty="0" err="1">
                <a:solidFill>
                  <a:srgbClr val="000000"/>
                </a:solidFill>
                <a:highlight>
                  <a:srgbClr val="FFFFFF"/>
                </a:highlight>
                <a:latin typeface="+mn-lt"/>
              </a:rPr>
              <a:t>os</a:t>
            </a:r>
            <a:endParaRPr lang="en-US" sz="1400" dirty="0">
              <a:solidFill>
                <a:srgbClr val="000000"/>
              </a:solidFill>
              <a:highlight>
                <a:srgbClr val="FFFFFF"/>
              </a:highlight>
              <a:latin typeface="+mn-lt"/>
            </a:endParaRPr>
          </a:p>
          <a:p>
            <a:r>
              <a:rPr lang="en-US" sz="1400" dirty="0">
                <a:solidFill>
                  <a:srgbClr val="0000FF"/>
                </a:solidFill>
                <a:highlight>
                  <a:srgbClr val="FFFFFF"/>
                </a:highlight>
                <a:latin typeface="+mn-lt"/>
              </a:rPr>
              <a:t>import</a:t>
            </a:r>
            <a:r>
              <a:rPr lang="en-US" sz="1400" dirty="0">
                <a:solidFill>
                  <a:srgbClr val="000000"/>
                </a:solidFill>
                <a:highlight>
                  <a:srgbClr val="FFFFFF"/>
                </a:highlight>
                <a:latin typeface="+mn-lt"/>
              </a:rPr>
              <a:t> </a:t>
            </a:r>
            <a:r>
              <a:rPr lang="en-US" sz="1400" dirty="0" err="1">
                <a:solidFill>
                  <a:srgbClr val="000000"/>
                </a:solidFill>
                <a:highlight>
                  <a:srgbClr val="FFFFFF"/>
                </a:highlight>
                <a:latin typeface="+mn-lt"/>
              </a:rPr>
              <a:t>subprocess</a:t>
            </a:r>
            <a:endParaRPr lang="en-US" sz="1400" dirty="0">
              <a:solidFill>
                <a:srgbClr val="000000"/>
              </a:solidFill>
              <a:highlight>
                <a:srgbClr val="FFFFFF"/>
              </a:highlight>
              <a:latin typeface="+mn-lt"/>
            </a:endParaRPr>
          </a:p>
          <a:p>
            <a:r>
              <a:rPr lang="en-US" sz="1400" dirty="0">
                <a:solidFill>
                  <a:srgbClr val="0000FF"/>
                </a:solidFill>
                <a:highlight>
                  <a:srgbClr val="FFFFFF"/>
                </a:highlight>
                <a:latin typeface="+mn-lt"/>
              </a:rPr>
              <a:t>import</a:t>
            </a:r>
            <a:r>
              <a:rPr lang="en-US" sz="1400" dirty="0">
                <a:solidFill>
                  <a:srgbClr val="000000"/>
                </a:solidFill>
                <a:highlight>
                  <a:srgbClr val="FFFFFF"/>
                </a:highlight>
                <a:latin typeface="+mn-lt"/>
              </a:rPr>
              <a:t> sys</a:t>
            </a:r>
          </a:p>
          <a:p>
            <a:endParaRPr lang="en-US" sz="1400" dirty="0">
              <a:solidFill>
                <a:srgbClr val="000000"/>
              </a:solidFill>
              <a:highlight>
                <a:srgbClr val="FFFFFF"/>
              </a:highlight>
              <a:latin typeface="+mn-lt"/>
            </a:endParaRPr>
          </a:p>
          <a:p>
            <a:endParaRPr lang="en-US" sz="1400" dirty="0">
              <a:solidFill>
                <a:srgbClr val="000000"/>
              </a:solidFill>
              <a:highlight>
                <a:srgbClr val="FFFFFF"/>
              </a:highlight>
              <a:latin typeface="+mn-lt"/>
            </a:endParaRPr>
          </a:p>
          <a:p>
            <a:r>
              <a:rPr lang="en-US" sz="1400" dirty="0">
                <a:solidFill>
                  <a:srgbClr val="000000"/>
                </a:solidFill>
                <a:highlight>
                  <a:srgbClr val="FFFFFF"/>
                </a:highlight>
                <a:latin typeface="+mn-lt"/>
              </a:rPr>
              <a:t>child = </a:t>
            </a:r>
            <a:r>
              <a:rPr lang="en-US" sz="1400" dirty="0" err="1">
                <a:solidFill>
                  <a:srgbClr val="000000"/>
                </a:solidFill>
                <a:highlight>
                  <a:srgbClr val="FFFFFF"/>
                </a:highlight>
                <a:latin typeface="+mn-lt"/>
              </a:rPr>
              <a:t>os.path.join</a:t>
            </a:r>
            <a:r>
              <a:rPr lang="en-US" sz="1400" dirty="0">
                <a:solidFill>
                  <a:srgbClr val="000000"/>
                </a:solidFill>
                <a:highlight>
                  <a:srgbClr val="FFFFFF"/>
                </a:highlight>
                <a:latin typeface="+mn-lt"/>
              </a:rPr>
              <a:t>(</a:t>
            </a:r>
            <a:r>
              <a:rPr lang="en-US" sz="1400" dirty="0" err="1">
                <a:solidFill>
                  <a:srgbClr val="000000"/>
                </a:solidFill>
                <a:highlight>
                  <a:srgbClr val="FFFFFF"/>
                </a:highlight>
                <a:latin typeface="+mn-lt"/>
              </a:rPr>
              <a:t>os.path.dirname</a:t>
            </a:r>
            <a:r>
              <a:rPr lang="en-US" sz="1400" dirty="0">
                <a:solidFill>
                  <a:srgbClr val="000000"/>
                </a:solidFill>
                <a:highlight>
                  <a:srgbClr val="FFFFFF"/>
                </a:highlight>
                <a:latin typeface="+mn-lt"/>
              </a:rPr>
              <a:t>(__file__), </a:t>
            </a:r>
            <a:r>
              <a:rPr lang="en-US" sz="1400" dirty="0">
                <a:solidFill>
                  <a:srgbClr val="A31515"/>
                </a:solidFill>
                <a:highlight>
                  <a:srgbClr val="FFFFFF"/>
                </a:highlight>
                <a:latin typeface="+mn-lt"/>
              </a:rPr>
              <a:t>"./child.py"</a:t>
            </a:r>
            <a:r>
              <a:rPr lang="en-US" sz="1400" dirty="0">
                <a:solidFill>
                  <a:srgbClr val="000000"/>
                </a:solidFill>
                <a:highlight>
                  <a:srgbClr val="FFFFFF"/>
                </a:highlight>
                <a:latin typeface="+mn-lt"/>
              </a:rPr>
              <a:t>)</a:t>
            </a:r>
          </a:p>
          <a:p>
            <a:r>
              <a:rPr lang="en-US" sz="1400" dirty="0">
                <a:solidFill>
                  <a:srgbClr val="000000"/>
                </a:solidFill>
                <a:highlight>
                  <a:srgbClr val="FFFFFF"/>
                </a:highlight>
                <a:latin typeface="+mn-lt"/>
              </a:rPr>
              <a:t>word  = </a:t>
            </a:r>
            <a:r>
              <a:rPr lang="en-US" sz="1400" dirty="0">
                <a:solidFill>
                  <a:srgbClr val="A31515"/>
                </a:solidFill>
                <a:highlight>
                  <a:srgbClr val="FFFFFF"/>
                </a:highlight>
                <a:latin typeface="+mn-lt"/>
              </a:rPr>
              <a:t>'word'</a:t>
            </a:r>
            <a:endParaRPr lang="en-US" sz="1400" dirty="0">
              <a:solidFill>
                <a:srgbClr val="000000"/>
              </a:solidFill>
              <a:highlight>
                <a:srgbClr val="FFFFFF"/>
              </a:highlight>
              <a:latin typeface="+mn-lt"/>
            </a:endParaRPr>
          </a:p>
          <a:p>
            <a:r>
              <a:rPr lang="en-US" sz="1400" dirty="0">
                <a:solidFill>
                  <a:srgbClr val="000000"/>
                </a:solidFill>
                <a:highlight>
                  <a:srgbClr val="FFFFFF"/>
                </a:highlight>
                <a:latin typeface="+mn-lt"/>
              </a:rPr>
              <a:t>file = [</a:t>
            </a:r>
            <a:r>
              <a:rPr lang="en-US" sz="1400" dirty="0">
                <a:solidFill>
                  <a:srgbClr val="A31515"/>
                </a:solidFill>
                <a:highlight>
                  <a:srgbClr val="FFFFFF"/>
                </a:highlight>
                <a:latin typeface="+mn-lt"/>
              </a:rPr>
              <a:t>'./parent.py'</a:t>
            </a:r>
            <a:r>
              <a:rPr lang="en-US" sz="1400" dirty="0">
                <a:solidFill>
                  <a:srgbClr val="000000"/>
                </a:solidFill>
                <a:highlight>
                  <a:srgbClr val="FFFFFF"/>
                </a:highlight>
                <a:latin typeface="+mn-lt"/>
              </a:rPr>
              <a:t>,</a:t>
            </a:r>
            <a:r>
              <a:rPr lang="en-US" sz="1400" dirty="0">
                <a:solidFill>
                  <a:srgbClr val="A31515"/>
                </a:solidFill>
                <a:highlight>
                  <a:srgbClr val="FFFFFF"/>
                </a:highlight>
                <a:latin typeface="+mn-lt"/>
              </a:rPr>
              <a:t>'./child.py'</a:t>
            </a:r>
            <a:r>
              <a:rPr lang="en-US" sz="1400" dirty="0">
                <a:solidFill>
                  <a:srgbClr val="000000"/>
                </a:solidFill>
                <a:highlight>
                  <a:srgbClr val="FFFFFF"/>
                </a:highlight>
                <a:latin typeface="+mn-lt"/>
              </a:rPr>
              <a:t>]</a:t>
            </a:r>
          </a:p>
          <a:p>
            <a:endParaRPr lang="en-US" sz="1400" dirty="0">
              <a:solidFill>
                <a:srgbClr val="000000"/>
              </a:solidFill>
              <a:highlight>
                <a:srgbClr val="FFFFFF"/>
              </a:highlight>
              <a:latin typeface="+mn-lt"/>
            </a:endParaRPr>
          </a:p>
          <a:p>
            <a:r>
              <a:rPr lang="en-US" sz="1400" dirty="0">
                <a:solidFill>
                  <a:srgbClr val="000000"/>
                </a:solidFill>
                <a:highlight>
                  <a:srgbClr val="FFFFFF"/>
                </a:highlight>
                <a:latin typeface="+mn-lt"/>
              </a:rPr>
              <a:t>pipes = []</a:t>
            </a:r>
          </a:p>
          <a:p>
            <a:r>
              <a:rPr lang="en-US" sz="1400" dirty="0">
                <a:solidFill>
                  <a:srgbClr val="0000FF"/>
                </a:solidFill>
                <a:highlight>
                  <a:srgbClr val="FFFFFF"/>
                </a:highlight>
                <a:latin typeface="+mn-lt"/>
              </a:rPr>
              <a:t>for</a:t>
            </a:r>
            <a:r>
              <a:rPr lang="en-US" sz="1400" dirty="0">
                <a:solidFill>
                  <a:srgbClr val="000000"/>
                </a:solidFill>
                <a:highlight>
                  <a:srgbClr val="FFFFFF"/>
                </a:highlight>
                <a:latin typeface="+mn-lt"/>
              </a:rPr>
              <a:t> </a:t>
            </a:r>
            <a:r>
              <a:rPr lang="en-US" sz="1400" dirty="0" err="1">
                <a:solidFill>
                  <a:srgbClr val="000000"/>
                </a:solidFill>
                <a:highlight>
                  <a:srgbClr val="FFFFFF"/>
                </a:highlight>
                <a:latin typeface="+mn-lt"/>
              </a:rPr>
              <a:t>i</a:t>
            </a:r>
            <a:r>
              <a:rPr lang="en-US" sz="1400" dirty="0">
                <a:solidFill>
                  <a:srgbClr val="000000"/>
                </a:solidFill>
                <a:highlight>
                  <a:srgbClr val="FFFFFF"/>
                </a:highlight>
                <a:latin typeface="+mn-lt"/>
              </a:rPr>
              <a:t> </a:t>
            </a:r>
            <a:r>
              <a:rPr lang="en-US" sz="1400" dirty="0">
                <a:solidFill>
                  <a:srgbClr val="0000FF"/>
                </a:solidFill>
                <a:highlight>
                  <a:srgbClr val="FFFFFF"/>
                </a:highlight>
                <a:latin typeface="+mn-lt"/>
              </a:rPr>
              <a:t>in</a:t>
            </a:r>
            <a:r>
              <a:rPr lang="en-US" sz="1400" dirty="0">
                <a:solidFill>
                  <a:srgbClr val="000000"/>
                </a:solidFill>
                <a:highlight>
                  <a:srgbClr val="FFFFFF"/>
                </a:highlight>
                <a:latin typeface="+mn-lt"/>
              </a:rPr>
              <a:t> range(0,2):</a:t>
            </a:r>
          </a:p>
          <a:p>
            <a:r>
              <a:rPr lang="en-US" sz="1400" dirty="0">
                <a:solidFill>
                  <a:srgbClr val="000000"/>
                </a:solidFill>
                <a:highlight>
                  <a:srgbClr val="FFFFFF"/>
                </a:highlight>
                <a:latin typeface="+mn-lt"/>
              </a:rPr>
              <a:t>  command = [</a:t>
            </a:r>
            <a:r>
              <a:rPr lang="en-US" sz="1400" dirty="0" err="1">
                <a:solidFill>
                  <a:srgbClr val="000000"/>
                </a:solidFill>
                <a:highlight>
                  <a:srgbClr val="FFFFFF"/>
                </a:highlight>
                <a:latin typeface="+mn-lt"/>
              </a:rPr>
              <a:t>sys.executable</a:t>
            </a:r>
            <a:r>
              <a:rPr lang="en-US" sz="1400" dirty="0">
                <a:solidFill>
                  <a:srgbClr val="000000"/>
                </a:solidFill>
                <a:highlight>
                  <a:srgbClr val="FFFFFF"/>
                </a:highlight>
                <a:latin typeface="+mn-lt"/>
              </a:rPr>
              <a:t>, child]</a:t>
            </a:r>
          </a:p>
          <a:p>
            <a:r>
              <a:rPr lang="en-US" sz="1400" dirty="0">
                <a:solidFill>
                  <a:srgbClr val="000000"/>
                </a:solidFill>
                <a:highlight>
                  <a:srgbClr val="FFFFFF"/>
                </a:highlight>
                <a:latin typeface="+mn-lt"/>
              </a:rPr>
              <a:t>  pipe = </a:t>
            </a:r>
            <a:r>
              <a:rPr lang="en-US" sz="1400" dirty="0" err="1">
                <a:solidFill>
                  <a:srgbClr val="000000"/>
                </a:solidFill>
                <a:highlight>
                  <a:srgbClr val="FFFFFF"/>
                </a:highlight>
                <a:latin typeface="+mn-lt"/>
              </a:rPr>
              <a:t>subprocess.Popen</a:t>
            </a:r>
            <a:r>
              <a:rPr lang="en-US" sz="1400" dirty="0">
                <a:solidFill>
                  <a:srgbClr val="000000"/>
                </a:solidFill>
                <a:highlight>
                  <a:srgbClr val="FFFFFF"/>
                </a:highlight>
                <a:latin typeface="+mn-lt"/>
              </a:rPr>
              <a:t>(command, </a:t>
            </a:r>
            <a:r>
              <a:rPr lang="en-US" sz="1400" dirty="0" err="1">
                <a:solidFill>
                  <a:srgbClr val="000000"/>
                </a:solidFill>
                <a:highlight>
                  <a:srgbClr val="FFFFFF"/>
                </a:highlight>
                <a:latin typeface="+mn-lt"/>
              </a:rPr>
              <a:t>stdin</a:t>
            </a:r>
            <a:r>
              <a:rPr lang="en-US" sz="1400" dirty="0">
                <a:solidFill>
                  <a:srgbClr val="000000"/>
                </a:solidFill>
                <a:highlight>
                  <a:srgbClr val="FFFFFF"/>
                </a:highlight>
                <a:latin typeface="+mn-lt"/>
              </a:rPr>
              <a:t>=</a:t>
            </a:r>
            <a:r>
              <a:rPr lang="en-US" sz="1400" dirty="0" err="1">
                <a:solidFill>
                  <a:srgbClr val="000000"/>
                </a:solidFill>
                <a:highlight>
                  <a:srgbClr val="FFFFFF"/>
                </a:highlight>
                <a:latin typeface="+mn-lt"/>
              </a:rPr>
              <a:t>subprocess.PIPE</a:t>
            </a:r>
            <a:r>
              <a:rPr lang="en-US" sz="1400" dirty="0">
                <a:solidFill>
                  <a:srgbClr val="000000"/>
                </a:solidFill>
                <a:highlight>
                  <a:srgbClr val="FFFFFF"/>
                </a:highlight>
                <a:latin typeface="+mn-lt"/>
              </a:rPr>
              <a:t>)</a:t>
            </a:r>
          </a:p>
          <a:p>
            <a:r>
              <a:rPr lang="en-US" sz="1400" dirty="0">
                <a:solidFill>
                  <a:srgbClr val="000000"/>
                </a:solidFill>
                <a:highlight>
                  <a:srgbClr val="FFFFFF"/>
                </a:highlight>
                <a:latin typeface="+mn-lt"/>
              </a:rPr>
              <a:t>  </a:t>
            </a:r>
            <a:r>
              <a:rPr lang="en-US" sz="1400" dirty="0" err="1">
                <a:solidFill>
                  <a:srgbClr val="000000"/>
                </a:solidFill>
                <a:highlight>
                  <a:srgbClr val="FFFFFF"/>
                </a:highlight>
                <a:latin typeface="+mn-lt"/>
              </a:rPr>
              <a:t>pipes.append</a:t>
            </a:r>
            <a:r>
              <a:rPr lang="en-US" sz="1400" dirty="0">
                <a:solidFill>
                  <a:srgbClr val="000000"/>
                </a:solidFill>
                <a:highlight>
                  <a:srgbClr val="FFFFFF"/>
                </a:highlight>
                <a:latin typeface="+mn-lt"/>
              </a:rPr>
              <a:t>(pipe)</a:t>
            </a:r>
          </a:p>
          <a:p>
            <a:r>
              <a:rPr lang="en-US" sz="1400" dirty="0">
                <a:solidFill>
                  <a:srgbClr val="000000"/>
                </a:solidFill>
                <a:highlight>
                  <a:srgbClr val="FFFFFF"/>
                </a:highlight>
                <a:latin typeface="+mn-lt"/>
              </a:rPr>
              <a:t>  </a:t>
            </a:r>
            <a:r>
              <a:rPr lang="en-US" sz="1400" dirty="0" err="1">
                <a:solidFill>
                  <a:srgbClr val="000000"/>
                </a:solidFill>
                <a:highlight>
                  <a:srgbClr val="FFFFFF"/>
                </a:highlight>
                <a:latin typeface="+mn-lt"/>
              </a:rPr>
              <a:t>pipe.stdin.write</a:t>
            </a:r>
            <a:r>
              <a:rPr lang="en-US" sz="1400" dirty="0">
                <a:solidFill>
                  <a:srgbClr val="000000"/>
                </a:solidFill>
                <a:highlight>
                  <a:srgbClr val="FFFFFF"/>
                </a:highlight>
                <a:latin typeface="+mn-lt"/>
              </a:rPr>
              <a:t>(</a:t>
            </a:r>
            <a:r>
              <a:rPr lang="en-US" sz="1400" dirty="0" err="1">
                <a:solidFill>
                  <a:srgbClr val="000000"/>
                </a:solidFill>
                <a:highlight>
                  <a:srgbClr val="FFFFFF"/>
                </a:highlight>
                <a:latin typeface="+mn-lt"/>
              </a:rPr>
              <a:t>word.encode</a:t>
            </a:r>
            <a:r>
              <a:rPr lang="en-US" sz="1400" dirty="0">
                <a:solidFill>
                  <a:srgbClr val="000000"/>
                </a:solidFill>
                <a:highlight>
                  <a:srgbClr val="FFFFFF"/>
                </a:highlight>
                <a:latin typeface="+mn-lt"/>
              </a:rPr>
              <a:t>(</a:t>
            </a:r>
            <a:r>
              <a:rPr lang="en-US" sz="1400" dirty="0">
                <a:solidFill>
                  <a:srgbClr val="A31515"/>
                </a:solidFill>
                <a:highlight>
                  <a:srgbClr val="FFFFFF"/>
                </a:highlight>
                <a:latin typeface="+mn-lt"/>
              </a:rPr>
              <a:t>"utf8"</a:t>
            </a:r>
            <a:r>
              <a:rPr lang="en-US" sz="1400" dirty="0">
                <a:solidFill>
                  <a:srgbClr val="000000"/>
                </a:solidFill>
                <a:highlight>
                  <a:srgbClr val="FFFFFF"/>
                </a:highlight>
                <a:latin typeface="+mn-lt"/>
              </a:rPr>
              <a:t>) + </a:t>
            </a:r>
            <a:r>
              <a:rPr lang="en-US" sz="1400" dirty="0">
                <a:solidFill>
                  <a:srgbClr val="A31515"/>
                </a:solidFill>
                <a:highlight>
                  <a:srgbClr val="FFFFFF"/>
                </a:highlight>
                <a:latin typeface="+mn-lt"/>
              </a:rPr>
              <a:t>b"\n"</a:t>
            </a:r>
            <a:r>
              <a:rPr lang="en-US" sz="1400" dirty="0">
                <a:solidFill>
                  <a:srgbClr val="000000"/>
                </a:solidFill>
                <a:highlight>
                  <a:srgbClr val="FFFFFF"/>
                </a:highlight>
                <a:latin typeface="+mn-lt"/>
              </a:rPr>
              <a:t>)</a:t>
            </a:r>
          </a:p>
          <a:p>
            <a:r>
              <a:rPr lang="en-US" sz="1400" dirty="0">
                <a:solidFill>
                  <a:srgbClr val="000000"/>
                </a:solidFill>
                <a:highlight>
                  <a:srgbClr val="FFFFFF"/>
                </a:highlight>
                <a:latin typeface="+mn-lt"/>
              </a:rPr>
              <a:t>  </a:t>
            </a:r>
            <a:r>
              <a:rPr lang="en-US" sz="1400" dirty="0" err="1">
                <a:solidFill>
                  <a:srgbClr val="000000"/>
                </a:solidFill>
                <a:highlight>
                  <a:srgbClr val="FFFFFF"/>
                </a:highlight>
                <a:latin typeface="+mn-lt"/>
              </a:rPr>
              <a:t>pipe.stdin.write</a:t>
            </a:r>
            <a:r>
              <a:rPr lang="en-US" sz="1400" dirty="0">
                <a:solidFill>
                  <a:srgbClr val="000000"/>
                </a:solidFill>
                <a:highlight>
                  <a:srgbClr val="FFFFFF"/>
                </a:highlight>
                <a:latin typeface="+mn-lt"/>
              </a:rPr>
              <a:t>(file[</a:t>
            </a:r>
            <a:r>
              <a:rPr lang="en-US" sz="1400" dirty="0" err="1">
                <a:solidFill>
                  <a:srgbClr val="000000"/>
                </a:solidFill>
                <a:highlight>
                  <a:srgbClr val="FFFFFF"/>
                </a:highlight>
                <a:latin typeface="+mn-lt"/>
              </a:rPr>
              <a:t>i</a:t>
            </a:r>
            <a:r>
              <a:rPr lang="en-US" sz="1400" dirty="0">
                <a:solidFill>
                  <a:srgbClr val="000000"/>
                </a:solidFill>
                <a:highlight>
                  <a:srgbClr val="FFFFFF"/>
                </a:highlight>
                <a:latin typeface="+mn-lt"/>
              </a:rPr>
              <a:t>].encode(</a:t>
            </a:r>
            <a:r>
              <a:rPr lang="en-US" sz="1400" dirty="0">
                <a:solidFill>
                  <a:srgbClr val="A31515"/>
                </a:solidFill>
                <a:highlight>
                  <a:srgbClr val="FFFFFF"/>
                </a:highlight>
                <a:latin typeface="+mn-lt"/>
              </a:rPr>
              <a:t>"utf8"</a:t>
            </a:r>
            <a:r>
              <a:rPr lang="en-US" sz="1400" dirty="0">
                <a:solidFill>
                  <a:srgbClr val="000000"/>
                </a:solidFill>
                <a:highlight>
                  <a:srgbClr val="FFFFFF"/>
                </a:highlight>
                <a:latin typeface="+mn-lt"/>
              </a:rPr>
              <a:t>) + </a:t>
            </a:r>
            <a:r>
              <a:rPr lang="en-US" sz="1400" dirty="0">
                <a:solidFill>
                  <a:srgbClr val="A31515"/>
                </a:solidFill>
                <a:highlight>
                  <a:srgbClr val="FFFFFF"/>
                </a:highlight>
                <a:latin typeface="+mn-lt"/>
              </a:rPr>
              <a:t>b"\n"</a:t>
            </a:r>
            <a:r>
              <a:rPr lang="en-US" sz="1400" dirty="0">
                <a:solidFill>
                  <a:srgbClr val="000000"/>
                </a:solidFill>
                <a:highlight>
                  <a:srgbClr val="FFFFFF"/>
                </a:highlight>
                <a:latin typeface="+mn-lt"/>
              </a:rPr>
              <a:t>)</a:t>
            </a:r>
          </a:p>
          <a:p>
            <a:r>
              <a:rPr lang="en-US" sz="1400" dirty="0">
                <a:solidFill>
                  <a:srgbClr val="000000"/>
                </a:solidFill>
                <a:highlight>
                  <a:srgbClr val="FFFFFF"/>
                </a:highlight>
                <a:latin typeface="+mn-lt"/>
              </a:rPr>
              <a:t>  </a:t>
            </a:r>
            <a:r>
              <a:rPr lang="en-US" sz="1400" dirty="0" err="1">
                <a:solidFill>
                  <a:srgbClr val="000000"/>
                </a:solidFill>
                <a:highlight>
                  <a:srgbClr val="FFFFFF"/>
                </a:highlight>
                <a:latin typeface="+mn-lt"/>
              </a:rPr>
              <a:t>pipe.stdin.close</a:t>
            </a:r>
            <a:r>
              <a:rPr lang="en-US" sz="1400" dirty="0">
                <a:solidFill>
                  <a:srgbClr val="000000"/>
                </a:solidFill>
                <a:highlight>
                  <a:srgbClr val="FFFFFF"/>
                </a:highlight>
                <a:latin typeface="+mn-lt"/>
              </a:rPr>
              <a:t>()</a:t>
            </a:r>
          </a:p>
          <a:p>
            <a:endParaRPr lang="en-US" sz="1400" dirty="0">
              <a:solidFill>
                <a:srgbClr val="000000"/>
              </a:solidFill>
              <a:highlight>
                <a:srgbClr val="FFFFFF"/>
              </a:highlight>
              <a:latin typeface="+mn-lt"/>
            </a:endParaRPr>
          </a:p>
          <a:p>
            <a:r>
              <a:rPr lang="en-US" sz="1400" dirty="0">
                <a:solidFill>
                  <a:srgbClr val="0000FF"/>
                </a:solidFill>
                <a:highlight>
                  <a:srgbClr val="FFFFFF"/>
                </a:highlight>
                <a:latin typeface="+mn-lt"/>
              </a:rPr>
              <a:t>while</a:t>
            </a:r>
            <a:r>
              <a:rPr lang="en-US" sz="1400" dirty="0">
                <a:solidFill>
                  <a:srgbClr val="000000"/>
                </a:solidFill>
                <a:highlight>
                  <a:srgbClr val="FFFFFF"/>
                </a:highlight>
                <a:latin typeface="+mn-lt"/>
              </a:rPr>
              <a:t> pipes:</a:t>
            </a:r>
          </a:p>
          <a:p>
            <a:r>
              <a:rPr lang="en-US" sz="1400" dirty="0">
                <a:solidFill>
                  <a:srgbClr val="000000"/>
                </a:solidFill>
                <a:highlight>
                  <a:srgbClr val="FFFFFF"/>
                </a:highlight>
                <a:latin typeface="+mn-lt"/>
              </a:rPr>
              <a:t>    pipe = </a:t>
            </a:r>
            <a:r>
              <a:rPr lang="en-US" sz="1400" dirty="0" err="1">
                <a:solidFill>
                  <a:srgbClr val="000000"/>
                </a:solidFill>
                <a:highlight>
                  <a:srgbClr val="FFFFFF"/>
                </a:highlight>
                <a:latin typeface="+mn-lt"/>
              </a:rPr>
              <a:t>pipes.pop</a:t>
            </a:r>
            <a:r>
              <a:rPr lang="en-US" sz="1400" dirty="0">
                <a:solidFill>
                  <a:srgbClr val="000000"/>
                </a:solidFill>
                <a:highlight>
                  <a:srgbClr val="FFFFFF"/>
                </a:highlight>
                <a:latin typeface="+mn-lt"/>
              </a:rPr>
              <a:t>()</a:t>
            </a:r>
          </a:p>
          <a:p>
            <a:r>
              <a:rPr lang="en-US" sz="1400" dirty="0">
                <a:solidFill>
                  <a:srgbClr val="000000"/>
                </a:solidFill>
                <a:highlight>
                  <a:srgbClr val="FFFFFF"/>
                </a:highlight>
                <a:latin typeface="+mn-lt"/>
              </a:rPr>
              <a:t>    </a:t>
            </a:r>
            <a:r>
              <a:rPr lang="en-US" sz="1400" dirty="0" err="1">
                <a:solidFill>
                  <a:srgbClr val="000000"/>
                </a:solidFill>
                <a:highlight>
                  <a:srgbClr val="FFFFFF"/>
                </a:highlight>
                <a:latin typeface="+mn-lt"/>
              </a:rPr>
              <a:t>pipe.wait</a:t>
            </a:r>
            <a:r>
              <a:rPr lang="en-US" sz="1400" dirty="0">
                <a:solidFill>
                  <a:srgbClr val="000000"/>
                </a:solidFill>
                <a:highlight>
                  <a:srgbClr val="FFFFFF"/>
                </a:highlight>
                <a:latin typeface="+mn-lt"/>
              </a:rPr>
              <a:t>()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743325" y="1650368"/>
            <a:ext cx="1676400" cy="369332"/>
          </a:xfrm>
          <a:prstGeom prst="rect">
            <a:avLst/>
          </a:prstGeom>
          <a:solidFill>
            <a:schemeClr val="accent1"/>
          </a:solidFill>
          <a:ln w="9525">
            <a:solidFill>
              <a:srgbClr val="000000"/>
            </a:solidFill>
            <a:miter lim="800000"/>
            <a:headEnd/>
            <a:tailEnd/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/>
          <a:lstStyle>
            <a:defPPr>
              <a:defRPr lang="en-US"/>
            </a:defPPr>
            <a:lvl1pPr algn="ctr" rtl="1" eaLnBrk="1" hangingPunct="1">
              <a:defRPr>
                <a:latin typeface="Arial" charset="0"/>
                <a:cs typeface="Arial" charset="0"/>
              </a:defRPr>
            </a:lvl1pPr>
          </a:lstStyle>
          <a:p>
            <a:r>
              <a:rPr lang="en-US" dirty="0"/>
              <a:t>parent.py</a:t>
            </a:r>
          </a:p>
        </p:txBody>
      </p:sp>
    </p:spTree>
    <p:extLst>
      <p:ext uri="{BB962C8B-B14F-4D97-AF65-F5344CB8AC3E}">
        <p14:creationId xmlns:p14="http://schemas.microsoft.com/office/powerpoint/2010/main" val="35203279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733800" y="6400800"/>
            <a:ext cx="1676400" cy="3206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smtClean="0">
                <a:solidFill>
                  <a:srgbClr val="C0C0C0"/>
                </a:solidFill>
              </a:rPr>
              <a:t>Peymer Anatoly</a:t>
            </a:r>
          </a:p>
        </p:txBody>
      </p:sp>
      <p:sp>
        <p:nvSpPr>
          <p:cNvPr id="5123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39C30B11-87F1-47DF-88EF-24E1719ABE71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4</a:t>
            </a:fld>
            <a:endParaRPr lang="en-US" altLang="en-US" sz="1400" smtClean="0"/>
          </a:p>
        </p:txBody>
      </p:sp>
      <p:sp>
        <p:nvSpPr>
          <p:cNvPr id="5124" name="AutoShape 13"/>
          <p:cNvSpPr>
            <a:spLocks noChangeArrowheads="1"/>
          </p:cNvSpPr>
          <p:nvPr/>
        </p:nvSpPr>
        <p:spPr bwMode="auto">
          <a:xfrm>
            <a:off x="152400" y="457200"/>
            <a:ext cx="8839200" cy="62484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6699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5125" name="Rectangle 10"/>
          <p:cNvSpPr>
            <a:spLocks noChangeArrowheads="1"/>
          </p:cNvSpPr>
          <p:nvPr/>
        </p:nvSpPr>
        <p:spPr bwMode="auto">
          <a:xfrm>
            <a:off x="0" y="152400"/>
            <a:ext cx="8077200" cy="1219200"/>
          </a:xfrm>
          <a:prstGeom prst="rect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5126" name="Oval 5"/>
          <p:cNvSpPr>
            <a:spLocks noChangeArrowheads="1"/>
          </p:cNvSpPr>
          <p:nvPr/>
        </p:nvSpPr>
        <p:spPr bwMode="auto">
          <a:xfrm>
            <a:off x="7467600" y="152400"/>
            <a:ext cx="1219200" cy="1219200"/>
          </a:xfrm>
          <a:prstGeom prst="ellipse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5127" name="Line 11"/>
          <p:cNvSpPr>
            <a:spLocks noChangeShapeType="1"/>
          </p:cNvSpPr>
          <p:nvPr/>
        </p:nvSpPr>
        <p:spPr bwMode="auto">
          <a:xfrm>
            <a:off x="0" y="1219200"/>
            <a:ext cx="80772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8" name="Text Box 15"/>
          <p:cNvSpPr txBox="1">
            <a:spLocks noChangeArrowheads="1"/>
          </p:cNvSpPr>
          <p:nvPr/>
        </p:nvSpPr>
        <p:spPr bwMode="auto">
          <a:xfrm>
            <a:off x="2286000" y="228600"/>
            <a:ext cx="5791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he-IL" altLang="en-US" sz="1800"/>
          </a:p>
        </p:txBody>
      </p:sp>
      <p:sp>
        <p:nvSpPr>
          <p:cNvPr id="5129" name="Rectangle 16"/>
          <p:cNvSpPr>
            <a:spLocks noChangeArrowheads="1"/>
          </p:cNvSpPr>
          <p:nvPr/>
        </p:nvSpPr>
        <p:spPr bwMode="auto">
          <a:xfrm>
            <a:off x="2981325" y="263525"/>
            <a:ext cx="32004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 anchorCtr="1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400" b="1" dirty="0" err="1" smtClean="0">
                <a:solidFill>
                  <a:schemeClr val="bg1"/>
                </a:solidFill>
              </a:rPr>
              <a:t>SubProcess</a:t>
            </a:r>
            <a:endParaRPr lang="en-US" altLang="en-US" sz="4400" b="1" dirty="0">
              <a:solidFill>
                <a:schemeClr val="tx2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152400" y="228600"/>
            <a:ext cx="1295400" cy="923330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en-US" sz="54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charset="0"/>
                <a:cs typeface="Arial" charset="0"/>
              </a:rPr>
              <a:t>OS</a:t>
            </a:r>
          </a:p>
        </p:txBody>
      </p:sp>
      <p:sp>
        <p:nvSpPr>
          <p:cNvPr id="2" name="Rectangle 1"/>
          <p:cNvSpPr/>
          <p:nvPr/>
        </p:nvSpPr>
        <p:spPr>
          <a:xfrm>
            <a:off x="914400" y="1828800"/>
            <a:ext cx="7315200" cy="3323987"/>
          </a:xfrm>
          <a:prstGeom prst="rect">
            <a:avLst/>
          </a:prstGeom>
          <a:solidFill>
            <a:srgbClr val="FFFFCC"/>
          </a:solidFill>
        </p:spPr>
        <p:txBody>
          <a:bodyPr wrap="square">
            <a:spAutoFit/>
          </a:bodyPr>
          <a:lstStyle/>
          <a:p>
            <a:r>
              <a:rPr lang="en-US" sz="1400" dirty="0">
                <a:solidFill>
                  <a:srgbClr val="0000FF"/>
                </a:solidFill>
                <a:highlight>
                  <a:srgbClr val="FFFFFF"/>
                </a:highlight>
                <a:latin typeface="+mn-lt"/>
              </a:rPr>
              <a:t>import</a:t>
            </a:r>
            <a:r>
              <a:rPr lang="en-US" sz="1400" dirty="0">
                <a:solidFill>
                  <a:srgbClr val="000000"/>
                </a:solidFill>
                <a:highlight>
                  <a:srgbClr val="FFFFFF"/>
                </a:highlight>
                <a:latin typeface="+mn-lt"/>
              </a:rPr>
              <a:t> </a:t>
            </a:r>
            <a:r>
              <a:rPr lang="en-US" sz="1400" dirty="0">
                <a:solidFill>
                  <a:srgbClr val="6F008A"/>
                </a:solidFill>
                <a:highlight>
                  <a:srgbClr val="FFFFFF"/>
                </a:highlight>
                <a:latin typeface="+mn-lt"/>
              </a:rPr>
              <a:t>sys</a:t>
            </a:r>
            <a:endParaRPr lang="en-US" sz="1400" dirty="0">
              <a:solidFill>
                <a:srgbClr val="000000"/>
              </a:solidFill>
              <a:highlight>
                <a:srgbClr val="FFFFFF"/>
              </a:highlight>
              <a:latin typeface="+mn-lt"/>
            </a:endParaRPr>
          </a:p>
          <a:p>
            <a:endParaRPr lang="en-US" sz="1400" dirty="0">
              <a:solidFill>
                <a:srgbClr val="000000"/>
              </a:solidFill>
              <a:highlight>
                <a:srgbClr val="FFFFFF"/>
              </a:highlight>
              <a:latin typeface="+mn-lt"/>
            </a:endParaRPr>
          </a:p>
          <a:p>
            <a:r>
              <a:rPr lang="en-US" sz="1400" dirty="0">
                <a:solidFill>
                  <a:srgbClr val="000000"/>
                </a:solidFill>
                <a:highlight>
                  <a:srgbClr val="FFFFFF"/>
                </a:highlight>
                <a:latin typeface="+mn-lt"/>
              </a:rPr>
              <a:t>word = </a:t>
            </a:r>
            <a:r>
              <a:rPr lang="en-US" sz="1400" dirty="0" err="1">
                <a:solidFill>
                  <a:srgbClr val="6F008A"/>
                </a:solidFill>
                <a:highlight>
                  <a:srgbClr val="FFFFFF"/>
                </a:highlight>
                <a:latin typeface="+mn-lt"/>
              </a:rPr>
              <a:t>sys</a:t>
            </a:r>
            <a:r>
              <a:rPr lang="en-US" sz="1400" dirty="0" err="1">
                <a:solidFill>
                  <a:srgbClr val="000000"/>
                </a:solidFill>
                <a:highlight>
                  <a:srgbClr val="FFFFFF"/>
                </a:highlight>
                <a:latin typeface="+mn-lt"/>
              </a:rPr>
              <a:t>.stdin.readline</a:t>
            </a:r>
            <a:r>
              <a:rPr lang="en-US" sz="1400" dirty="0">
                <a:solidFill>
                  <a:srgbClr val="000000"/>
                </a:solidFill>
                <a:highlight>
                  <a:srgbClr val="FFFFFF"/>
                </a:highlight>
                <a:latin typeface="+mn-lt"/>
              </a:rPr>
              <a:t>().</a:t>
            </a:r>
            <a:r>
              <a:rPr lang="en-US" sz="1400" dirty="0" err="1">
                <a:solidFill>
                  <a:srgbClr val="000000"/>
                </a:solidFill>
                <a:highlight>
                  <a:srgbClr val="FFFFFF"/>
                </a:highlight>
                <a:latin typeface="+mn-lt"/>
              </a:rPr>
              <a:t>rstrip</a:t>
            </a:r>
            <a:r>
              <a:rPr lang="en-US" sz="1400" dirty="0">
                <a:solidFill>
                  <a:srgbClr val="000000"/>
                </a:solidFill>
                <a:highlight>
                  <a:srgbClr val="FFFFFF"/>
                </a:highlight>
                <a:latin typeface="+mn-lt"/>
              </a:rPr>
              <a:t>()</a:t>
            </a:r>
          </a:p>
          <a:p>
            <a:r>
              <a:rPr lang="en-US" sz="1400" dirty="0">
                <a:solidFill>
                  <a:srgbClr val="000000"/>
                </a:solidFill>
                <a:highlight>
                  <a:srgbClr val="FFFFFF"/>
                </a:highlight>
                <a:latin typeface="+mn-lt"/>
              </a:rPr>
              <a:t>filename = </a:t>
            </a:r>
            <a:r>
              <a:rPr lang="en-US" sz="1400" dirty="0" err="1">
                <a:solidFill>
                  <a:srgbClr val="6F008A"/>
                </a:solidFill>
                <a:highlight>
                  <a:srgbClr val="FFFFFF"/>
                </a:highlight>
                <a:latin typeface="+mn-lt"/>
              </a:rPr>
              <a:t>sys</a:t>
            </a:r>
            <a:r>
              <a:rPr lang="en-US" sz="1400" dirty="0" err="1">
                <a:solidFill>
                  <a:srgbClr val="000000"/>
                </a:solidFill>
                <a:highlight>
                  <a:srgbClr val="FFFFFF"/>
                </a:highlight>
                <a:latin typeface="+mn-lt"/>
              </a:rPr>
              <a:t>.stdin.readline</a:t>
            </a:r>
            <a:r>
              <a:rPr lang="en-US" sz="1400" dirty="0">
                <a:solidFill>
                  <a:srgbClr val="000000"/>
                </a:solidFill>
                <a:highlight>
                  <a:srgbClr val="FFFFFF"/>
                </a:highlight>
                <a:latin typeface="+mn-lt"/>
              </a:rPr>
              <a:t>().</a:t>
            </a:r>
            <a:r>
              <a:rPr lang="en-US" sz="1400" dirty="0" err="1">
                <a:solidFill>
                  <a:srgbClr val="000000"/>
                </a:solidFill>
                <a:highlight>
                  <a:srgbClr val="FFFFFF"/>
                </a:highlight>
                <a:latin typeface="+mn-lt"/>
              </a:rPr>
              <a:t>rstrip</a:t>
            </a:r>
            <a:r>
              <a:rPr lang="en-US" sz="1400" dirty="0">
                <a:solidFill>
                  <a:srgbClr val="000000"/>
                </a:solidFill>
                <a:highlight>
                  <a:srgbClr val="FFFFFF"/>
                </a:highlight>
                <a:latin typeface="+mn-lt"/>
              </a:rPr>
              <a:t>()</a:t>
            </a:r>
          </a:p>
          <a:p>
            <a:endParaRPr lang="en-US" sz="1400" dirty="0">
              <a:solidFill>
                <a:srgbClr val="000000"/>
              </a:solidFill>
              <a:highlight>
                <a:srgbClr val="FFFFFF"/>
              </a:highlight>
              <a:latin typeface="+mn-lt"/>
            </a:endParaRPr>
          </a:p>
          <a:p>
            <a:r>
              <a:rPr lang="en-US" sz="1400" dirty="0">
                <a:solidFill>
                  <a:srgbClr val="0000FF"/>
                </a:solidFill>
                <a:highlight>
                  <a:srgbClr val="FFFFFF"/>
                </a:highlight>
                <a:latin typeface="+mn-lt"/>
              </a:rPr>
              <a:t>try</a:t>
            </a:r>
            <a:r>
              <a:rPr lang="en-US" sz="1400" dirty="0">
                <a:solidFill>
                  <a:srgbClr val="000000"/>
                </a:solidFill>
                <a:highlight>
                  <a:srgbClr val="FFFFFF"/>
                </a:highlight>
                <a:latin typeface="+mn-lt"/>
              </a:rPr>
              <a:t>:</a:t>
            </a:r>
          </a:p>
          <a:p>
            <a:r>
              <a:rPr lang="en-US" sz="1400" dirty="0">
                <a:solidFill>
                  <a:srgbClr val="000000"/>
                </a:solidFill>
                <a:highlight>
                  <a:srgbClr val="FFFFFF"/>
                </a:highlight>
                <a:latin typeface="+mn-lt"/>
              </a:rPr>
              <a:t>  </a:t>
            </a:r>
            <a:r>
              <a:rPr lang="en-US" sz="1400" dirty="0">
                <a:solidFill>
                  <a:srgbClr val="0000FF"/>
                </a:solidFill>
                <a:highlight>
                  <a:srgbClr val="FFFFFF"/>
                </a:highlight>
                <a:latin typeface="+mn-lt"/>
              </a:rPr>
              <a:t>with</a:t>
            </a:r>
            <a:r>
              <a:rPr lang="en-US" sz="1400" dirty="0">
                <a:solidFill>
                  <a:srgbClr val="000000"/>
                </a:solidFill>
                <a:highlight>
                  <a:srgbClr val="FFFFFF"/>
                </a:highlight>
                <a:latin typeface="+mn-lt"/>
              </a:rPr>
              <a:t> open(filename, </a:t>
            </a:r>
            <a:r>
              <a:rPr lang="en-US" sz="1400" dirty="0">
                <a:solidFill>
                  <a:srgbClr val="A31515"/>
                </a:solidFill>
                <a:highlight>
                  <a:srgbClr val="FFFFFF"/>
                </a:highlight>
                <a:latin typeface="+mn-lt"/>
              </a:rPr>
              <a:t>"</a:t>
            </a:r>
            <a:r>
              <a:rPr lang="en-US" sz="1400" dirty="0" err="1">
                <a:solidFill>
                  <a:srgbClr val="A31515"/>
                </a:solidFill>
                <a:highlight>
                  <a:srgbClr val="FFFFFF"/>
                </a:highlight>
                <a:latin typeface="+mn-lt"/>
              </a:rPr>
              <a:t>rb</a:t>
            </a:r>
            <a:r>
              <a:rPr lang="en-US" sz="1400" dirty="0">
                <a:solidFill>
                  <a:srgbClr val="A31515"/>
                </a:solidFill>
                <a:highlight>
                  <a:srgbClr val="FFFFFF"/>
                </a:highlight>
                <a:latin typeface="+mn-lt"/>
              </a:rPr>
              <a:t>"</a:t>
            </a:r>
            <a:r>
              <a:rPr lang="en-US" sz="1400" dirty="0">
                <a:solidFill>
                  <a:srgbClr val="000000"/>
                </a:solidFill>
                <a:highlight>
                  <a:srgbClr val="FFFFFF"/>
                </a:highlight>
                <a:latin typeface="+mn-lt"/>
              </a:rPr>
              <a:t>) </a:t>
            </a:r>
            <a:r>
              <a:rPr lang="en-US" sz="1400" dirty="0">
                <a:solidFill>
                  <a:srgbClr val="0000FF"/>
                </a:solidFill>
                <a:highlight>
                  <a:srgbClr val="FFFFFF"/>
                </a:highlight>
                <a:latin typeface="+mn-lt"/>
              </a:rPr>
              <a:t>as</a:t>
            </a:r>
            <a:r>
              <a:rPr lang="en-US" sz="1400" dirty="0">
                <a:solidFill>
                  <a:srgbClr val="000000"/>
                </a:solidFill>
                <a:highlight>
                  <a:srgbClr val="FFFFFF"/>
                </a:highlight>
                <a:latin typeface="+mn-lt"/>
              </a:rPr>
              <a:t> </a:t>
            </a:r>
            <a:r>
              <a:rPr lang="en-US" sz="1400" dirty="0" err="1">
                <a:solidFill>
                  <a:srgbClr val="000000"/>
                </a:solidFill>
                <a:highlight>
                  <a:srgbClr val="FFFFFF"/>
                </a:highlight>
                <a:latin typeface="+mn-lt"/>
              </a:rPr>
              <a:t>fh</a:t>
            </a:r>
            <a:r>
              <a:rPr lang="en-US" sz="1400" dirty="0">
                <a:solidFill>
                  <a:srgbClr val="000000"/>
                </a:solidFill>
                <a:highlight>
                  <a:srgbClr val="FFFFFF"/>
                </a:highlight>
                <a:latin typeface="+mn-lt"/>
              </a:rPr>
              <a:t>:</a:t>
            </a:r>
          </a:p>
          <a:p>
            <a:r>
              <a:rPr lang="en-US" sz="1400" dirty="0">
                <a:solidFill>
                  <a:srgbClr val="000000"/>
                </a:solidFill>
                <a:highlight>
                  <a:srgbClr val="FFFFFF"/>
                </a:highlight>
                <a:latin typeface="+mn-lt"/>
              </a:rPr>
              <a:t>    </a:t>
            </a:r>
            <a:r>
              <a:rPr lang="en-US" sz="1400" dirty="0">
                <a:solidFill>
                  <a:srgbClr val="0000FF"/>
                </a:solidFill>
                <a:highlight>
                  <a:srgbClr val="FFFFFF"/>
                </a:highlight>
                <a:latin typeface="+mn-lt"/>
              </a:rPr>
              <a:t>while</a:t>
            </a:r>
            <a:r>
              <a:rPr lang="en-US" sz="1400" dirty="0">
                <a:solidFill>
                  <a:srgbClr val="000000"/>
                </a:solidFill>
                <a:highlight>
                  <a:srgbClr val="FFFFFF"/>
                </a:highlight>
                <a:latin typeface="+mn-lt"/>
              </a:rPr>
              <a:t> True:</a:t>
            </a:r>
          </a:p>
          <a:p>
            <a:r>
              <a:rPr lang="en-US" sz="1400" dirty="0">
                <a:solidFill>
                  <a:srgbClr val="000000"/>
                </a:solidFill>
                <a:highlight>
                  <a:srgbClr val="FFFFFF"/>
                </a:highlight>
                <a:latin typeface="+mn-lt"/>
              </a:rPr>
              <a:t>      current = </a:t>
            </a:r>
            <a:r>
              <a:rPr lang="en-US" sz="1400" dirty="0" err="1">
                <a:solidFill>
                  <a:srgbClr val="000000"/>
                </a:solidFill>
                <a:highlight>
                  <a:srgbClr val="FFFFFF"/>
                </a:highlight>
                <a:latin typeface="+mn-lt"/>
              </a:rPr>
              <a:t>fh.readline</a:t>
            </a:r>
            <a:r>
              <a:rPr lang="en-US" sz="1400" dirty="0">
                <a:solidFill>
                  <a:srgbClr val="000000"/>
                </a:solidFill>
                <a:highlight>
                  <a:srgbClr val="FFFFFF"/>
                </a:highlight>
                <a:latin typeface="+mn-lt"/>
              </a:rPr>
              <a:t>()</a:t>
            </a:r>
          </a:p>
          <a:p>
            <a:r>
              <a:rPr lang="en-US" sz="1400" dirty="0">
                <a:solidFill>
                  <a:srgbClr val="000000"/>
                </a:solidFill>
                <a:highlight>
                  <a:srgbClr val="FFFFFF"/>
                </a:highlight>
                <a:latin typeface="+mn-lt"/>
              </a:rPr>
              <a:t>      </a:t>
            </a:r>
            <a:r>
              <a:rPr lang="en-US" sz="1400" dirty="0">
                <a:solidFill>
                  <a:srgbClr val="0000FF"/>
                </a:solidFill>
                <a:highlight>
                  <a:srgbClr val="FFFFFF"/>
                </a:highlight>
                <a:latin typeface="+mn-lt"/>
              </a:rPr>
              <a:t>if</a:t>
            </a:r>
            <a:r>
              <a:rPr lang="en-US" sz="1400" dirty="0">
                <a:solidFill>
                  <a:srgbClr val="000000"/>
                </a:solidFill>
                <a:highlight>
                  <a:srgbClr val="FFFFFF"/>
                </a:highlight>
                <a:latin typeface="+mn-lt"/>
              </a:rPr>
              <a:t> </a:t>
            </a:r>
            <a:r>
              <a:rPr lang="en-US" sz="1400" dirty="0">
                <a:solidFill>
                  <a:srgbClr val="0000FF"/>
                </a:solidFill>
                <a:highlight>
                  <a:srgbClr val="FFFFFF"/>
                </a:highlight>
                <a:latin typeface="+mn-lt"/>
              </a:rPr>
              <a:t>not</a:t>
            </a:r>
            <a:r>
              <a:rPr lang="en-US" sz="1400" dirty="0">
                <a:solidFill>
                  <a:srgbClr val="000000"/>
                </a:solidFill>
                <a:highlight>
                  <a:srgbClr val="FFFFFF"/>
                </a:highlight>
                <a:latin typeface="+mn-lt"/>
              </a:rPr>
              <a:t> current:</a:t>
            </a:r>
          </a:p>
          <a:p>
            <a:r>
              <a:rPr lang="en-US" sz="1400" dirty="0">
                <a:solidFill>
                  <a:srgbClr val="000000"/>
                </a:solidFill>
                <a:highlight>
                  <a:srgbClr val="FFFFFF"/>
                </a:highlight>
                <a:latin typeface="+mn-lt"/>
              </a:rPr>
              <a:t>          </a:t>
            </a:r>
            <a:r>
              <a:rPr lang="en-US" sz="1400" dirty="0">
                <a:solidFill>
                  <a:srgbClr val="0000FF"/>
                </a:solidFill>
                <a:highlight>
                  <a:srgbClr val="FFFFFF"/>
                </a:highlight>
                <a:latin typeface="+mn-lt"/>
              </a:rPr>
              <a:t>break</a:t>
            </a:r>
            <a:endParaRPr lang="en-US" sz="1400" dirty="0">
              <a:solidFill>
                <a:srgbClr val="000000"/>
              </a:solidFill>
              <a:highlight>
                <a:srgbClr val="FFFFFF"/>
              </a:highlight>
              <a:latin typeface="+mn-lt"/>
            </a:endParaRPr>
          </a:p>
          <a:p>
            <a:r>
              <a:rPr lang="en-US" sz="1400" dirty="0">
                <a:solidFill>
                  <a:srgbClr val="000000"/>
                </a:solidFill>
                <a:highlight>
                  <a:srgbClr val="FFFFFF"/>
                </a:highlight>
                <a:latin typeface="+mn-lt"/>
              </a:rPr>
              <a:t>      </a:t>
            </a:r>
            <a:r>
              <a:rPr lang="en-US" sz="1400" dirty="0">
                <a:solidFill>
                  <a:srgbClr val="0000FF"/>
                </a:solidFill>
                <a:highlight>
                  <a:srgbClr val="FFFFFF"/>
                </a:highlight>
                <a:latin typeface="+mn-lt"/>
              </a:rPr>
              <a:t>if</a:t>
            </a:r>
            <a:r>
              <a:rPr lang="en-US" sz="1400" dirty="0">
                <a:solidFill>
                  <a:srgbClr val="000000"/>
                </a:solidFill>
                <a:highlight>
                  <a:srgbClr val="FFFFFF"/>
                </a:highlight>
                <a:latin typeface="+mn-lt"/>
              </a:rPr>
              <a:t> (word </a:t>
            </a:r>
            <a:r>
              <a:rPr lang="en-US" sz="1400" dirty="0">
                <a:solidFill>
                  <a:srgbClr val="0000FF"/>
                </a:solidFill>
                <a:highlight>
                  <a:srgbClr val="FFFFFF"/>
                </a:highlight>
                <a:latin typeface="+mn-lt"/>
              </a:rPr>
              <a:t>in</a:t>
            </a:r>
            <a:r>
              <a:rPr lang="en-US" sz="1400" dirty="0">
                <a:solidFill>
                  <a:srgbClr val="000000"/>
                </a:solidFill>
                <a:highlight>
                  <a:srgbClr val="FFFFFF"/>
                </a:highlight>
                <a:latin typeface="+mn-lt"/>
              </a:rPr>
              <a:t> current ):</a:t>
            </a:r>
          </a:p>
          <a:p>
            <a:r>
              <a:rPr lang="en-US" sz="1400" dirty="0">
                <a:solidFill>
                  <a:srgbClr val="000000"/>
                </a:solidFill>
                <a:highlight>
                  <a:srgbClr val="FFFFFF"/>
                </a:highlight>
                <a:latin typeface="+mn-lt"/>
              </a:rPr>
              <a:t>          </a:t>
            </a:r>
            <a:r>
              <a:rPr lang="en-US" sz="1400" dirty="0">
                <a:solidFill>
                  <a:srgbClr val="0000FF"/>
                </a:solidFill>
                <a:highlight>
                  <a:srgbClr val="FFFFFF"/>
                </a:highlight>
                <a:latin typeface="+mn-lt"/>
              </a:rPr>
              <a:t>print</a:t>
            </a:r>
            <a:r>
              <a:rPr lang="en-US" sz="1400" dirty="0">
                <a:solidFill>
                  <a:srgbClr val="000000"/>
                </a:solidFill>
                <a:highlight>
                  <a:srgbClr val="FFFFFF"/>
                </a:highlight>
                <a:latin typeface="+mn-lt"/>
              </a:rPr>
              <a:t>(</a:t>
            </a:r>
            <a:r>
              <a:rPr lang="en-US" sz="1400" dirty="0">
                <a:solidFill>
                  <a:srgbClr val="A31515"/>
                </a:solidFill>
                <a:highlight>
                  <a:srgbClr val="FFFFFF"/>
                </a:highlight>
                <a:latin typeface="+mn-lt"/>
              </a:rPr>
              <a:t>"find: {0} {1}"</a:t>
            </a:r>
            <a:r>
              <a:rPr lang="en-US" sz="1400" dirty="0">
                <a:solidFill>
                  <a:srgbClr val="000000"/>
                </a:solidFill>
                <a:highlight>
                  <a:srgbClr val="FFFFFF"/>
                </a:highlight>
                <a:latin typeface="+mn-lt"/>
              </a:rPr>
              <a:t>.format(</a:t>
            </a:r>
            <a:r>
              <a:rPr lang="en-US" sz="1400" dirty="0" err="1">
                <a:solidFill>
                  <a:srgbClr val="000000"/>
                </a:solidFill>
                <a:highlight>
                  <a:srgbClr val="FFFFFF"/>
                </a:highlight>
                <a:latin typeface="+mn-lt"/>
              </a:rPr>
              <a:t>filename,word</a:t>
            </a:r>
            <a:r>
              <a:rPr lang="en-US" sz="1400" dirty="0">
                <a:solidFill>
                  <a:srgbClr val="000000"/>
                </a:solidFill>
                <a:highlight>
                  <a:srgbClr val="FFFFFF"/>
                </a:highlight>
                <a:latin typeface="+mn-lt"/>
              </a:rPr>
              <a:t>))</a:t>
            </a:r>
          </a:p>
          <a:p>
            <a:r>
              <a:rPr lang="en-US" sz="1400" dirty="0">
                <a:solidFill>
                  <a:srgbClr val="0000FF"/>
                </a:solidFill>
                <a:highlight>
                  <a:srgbClr val="FFFFFF"/>
                </a:highlight>
                <a:latin typeface="+mn-lt"/>
              </a:rPr>
              <a:t>except</a:t>
            </a:r>
            <a:r>
              <a:rPr lang="en-US" sz="1400" dirty="0">
                <a:solidFill>
                  <a:srgbClr val="000000"/>
                </a:solidFill>
                <a:highlight>
                  <a:srgbClr val="FFFFFF"/>
                </a:highlight>
                <a:latin typeface="+mn-lt"/>
              </a:rPr>
              <a:t> :</a:t>
            </a:r>
          </a:p>
          <a:p>
            <a:r>
              <a:rPr lang="en-US" sz="1400" dirty="0">
                <a:solidFill>
                  <a:srgbClr val="000000"/>
                </a:solidFill>
                <a:highlight>
                  <a:srgbClr val="FFFFFF"/>
                </a:highlight>
                <a:latin typeface="+mn-lt"/>
              </a:rPr>
              <a:t>    </a:t>
            </a:r>
            <a:r>
              <a:rPr lang="en-US" sz="1400" dirty="0">
                <a:solidFill>
                  <a:srgbClr val="0000FF"/>
                </a:solidFill>
                <a:highlight>
                  <a:srgbClr val="FFFFFF"/>
                </a:highlight>
                <a:latin typeface="+mn-lt"/>
              </a:rPr>
              <a:t>pass</a:t>
            </a:r>
            <a:endParaRPr lang="en-US" sz="1400" dirty="0">
              <a:solidFill>
                <a:srgbClr val="000000"/>
              </a:solidFill>
              <a:highlight>
                <a:srgbClr val="FFFFFF"/>
              </a:highlight>
              <a:latin typeface="+mn-lt"/>
            </a:endParaRPr>
          </a:p>
        </p:txBody>
      </p:sp>
      <p:sp>
        <p:nvSpPr>
          <p:cNvPr id="13" name="Text Box 2"/>
          <p:cNvSpPr txBox="1">
            <a:spLocks noChangeArrowheads="1"/>
          </p:cNvSpPr>
          <p:nvPr/>
        </p:nvSpPr>
        <p:spPr bwMode="auto">
          <a:xfrm>
            <a:off x="3600650" y="1609825"/>
            <a:ext cx="1954213" cy="412750"/>
          </a:xfrm>
          <a:prstGeom prst="rect">
            <a:avLst/>
          </a:prstGeom>
          <a:solidFill>
            <a:schemeClr val="accent1"/>
          </a:solidFill>
          <a:ln w="9525">
            <a:solidFill>
              <a:srgbClr val="000000"/>
            </a:solidFill>
            <a:miter lim="800000"/>
            <a:headEnd/>
            <a:tailEnd/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/>
          <a:lstStyle/>
          <a:p>
            <a:pPr algn="ctr" rtl="1" eaLnBrk="1" hangingPunct="1">
              <a:defRPr/>
            </a:pPr>
            <a:r>
              <a:rPr lang="en-US" dirty="0" smtClean="0">
                <a:latin typeface="Arial" charset="0"/>
                <a:cs typeface="Arial" charset="0"/>
              </a:rPr>
              <a:t>child.py</a:t>
            </a:r>
            <a:endParaRPr lang="en-US" dirty="0">
              <a:cs typeface="Miriam" pitchFamily="2" charset="-79"/>
            </a:endParaRPr>
          </a:p>
          <a:p>
            <a:pPr eaLnBrk="1" hangingPunct="1">
              <a:defRPr/>
            </a:pPr>
            <a:endParaRPr lang="en-US" dirty="0">
              <a:cs typeface="Miriam" pitchFamily="2" charset="-79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921150" y="5231249"/>
            <a:ext cx="7308450" cy="1169551"/>
          </a:xfrm>
          <a:prstGeom prst="rect">
            <a:avLst/>
          </a:prstGeom>
          <a:solidFill>
            <a:schemeClr val="tx1"/>
          </a:solidFill>
        </p:spPr>
        <p:txBody>
          <a:bodyPr wrap="square">
            <a:spAutoFit/>
          </a:bodyPr>
          <a:lstStyle/>
          <a:p>
            <a:r>
              <a:rPr lang="en-US" sz="1400" dirty="0">
                <a:solidFill>
                  <a:schemeClr val="bg1"/>
                </a:solidFill>
              </a:rPr>
              <a:t>find: ./parent.py word</a:t>
            </a:r>
          </a:p>
          <a:p>
            <a:r>
              <a:rPr lang="en-US" sz="1400" dirty="0">
                <a:solidFill>
                  <a:schemeClr val="bg1"/>
                </a:solidFill>
              </a:rPr>
              <a:t>find: ./parent.py word</a:t>
            </a:r>
          </a:p>
          <a:p>
            <a:r>
              <a:rPr lang="en-US" sz="1400" dirty="0">
                <a:solidFill>
                  <a:schemeClr val="bg1"/>
                </a:solidFill>
              </a:rPr>
              <a:t>find: ./child.py word</a:t>
            </a:r>
          </a:p>
          <a:p>
            <a:r>
              <a:rPr lang="en-US" sz="1400" dirty="0">
                <a:solidFill>
                  <a:schemeClr val="bg1"/>
                </a:solidFill>
              </a:rPr>
              <a:t>find: ./child.py word</a:t>
            </a:r>
          </a:p>
          <a:p>
            <a:r>
              <a:rPr lang="en-US" sz="1400" dirty="0">
                <a:solidFill>
                  <a:schemeClr val="bg1"/>
                </a:solidFill>
              </a:rPr>
              <a:t>find: ./child.py word</a:t>
            </a:r>
          </a:p>
        </p:txBody>
      </p:sp>
    </p:spTree>
    <p:extLst>
      <p:ext uri="{BB962C8B-B14F-4D97-AF65-F5344CB8AC3E}">
        <p14:creationId xmlns:p14="http://schemas.microsoft.com/office/powerpoint/2010/main" val="4083131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Introduction1</Template>
  <TotalTime>3398</TotalTime>
  <Words>265</Words>
  <Application>Microsoft Office PowerPoint</Application>
  <PresentationFormat>On-screen Show (4:3)</PresentationFormat>
  <Paragraphs>74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David</vt:lpstr>
      <vt:lpstr>Miriam</vt:lpstr>
      <vt:lpstr>Times New Roman</vt:lpstr>
      <vt:lpstr>Default Design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Anatoly Peymer</cp:lastModifiedBy>
  <cp:revision>317</cp:revision>
  <dcterms:created xsi:type="dcterms:W3CDTF">2008-08-03T16:05:36Z</dcterms:created>
  <dcterms:modified xsi:type="dcterms:W3CDTF">2017-09-19T06:09:59Z</dcterms:modified>
</cp:coreProperties>
</file>