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65" r:id="rId3"/>
    <p:sldId id="264" r:id="rId4"/>
    <p:sldId id="266" r:id="rId5"/>
    <p:sldId id="271" r:id="rId6"/>
    <p:sldId id="262" r:id="rId7"/>
    <p:sldId id="267" r:id="rId8"/>
    <p:sldId id="268" r:id="rId9"/>
    <p:sldId id="270" r:id="rId10"/>
    <p:sldId id="272" r:id="rId11"/>
    <p:sldId id="269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6" autoAdjust="0"/>
    <p:restoredTop sz="94675" autoAdjust="0"/>
  </p:normalViewPr>
  <p:slideViewPr>
    <p:cSldViewPr showGuides="1">
      <p:cViewPr varScale="1">
        <p:scale>
          <a:sx n="110" d="100"/>
          <a:sy n="110" d="100"/>
        </p:scale>
        <p:origin x="1567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14673BF-8111-4790-BF04-BEED2F6D4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8166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6DAD00-B559-4825-AB98-7DACC9B81374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809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987679-9A1B-4CC0-9B71-DB9B938D2DA8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6017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987679-9A1B-4CC0-9B71-DB9B938D2DA8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705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EF3C48-18D9-4885-BEEF-D148F8A4427E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978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DCAAEA-AA6B-46E5-AA46-DC9294962ADE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238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2D19B5B-D259-4D3D-A517-5B967BDC1DE9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548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A1E71CF-FC98-4782-B3B5-E0887F916906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720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A1E71CF-FC98-4782-B3B5-E0887F916906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581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2C23AF-A730-483F-B0FB-3FAA2CA78A85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163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07FCAB3-270E-4113-809D-2C599EF59C6A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87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8E1FB5C-88EC-4068-A862-F0D6D0753846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635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9E3A7-4F21-44A4-B283-C10C77543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524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36A9A-7129-411E-9221-7435DDEC4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3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20773-2868-4BC1-B73C-26E0AB4CB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71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F073B-AB31-4CBC-AC62-82F166420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8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5CC7D-A0B3-4FF0-BB3C-B8498F13F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6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6090C-2E9D-4FE7-BABF-EA778C029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01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7E076-613C-43F2-923C-0F53524C1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65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0E6D7-D0BF-4DDF-853F-BB7609D9A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4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BCE6D-CEF7-48D5-968E-CE66DE756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278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1D9D3-4FD2-43FB-ACA4-2CAA6D732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6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F167B-0458-43B6-A7A8-1F719229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5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0C8CF3B-180D-4B50-AE7A-8F04B5C12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D1CBF2-4E41-49D3-BF18-2DB8D2EEABA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1331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171839" y="1485900"/>
            <a:ext cx="281305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Synchronizing Threads:</a:t>
            </a:r>
          </a:p>
        </p:txBody>
      </p:sp>
      <p:sp>
        <p:nvSpPr>
          <p:cNvPr id="2" name="Rectangle 1"/>
          <p:cNvSpPr/>
          <p:nvPr/>
        </p:nvSpPr>
        <p:spPr>
          <a:xfrm>
            <a:off x="885121" y="2201863"/>
            <a:ext cx="73737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The threading module provided with Python includes a simple-to-implement locking mechanism that will allow you to synchronize threads. A new lock is created by calling the </a:t>
            </a:r>
            <a:r>
              <a:rPr lang="en-US" i="1" dirty="0">
                <a:solidFill>
                  <a:srgbClr val="000000"/>
                </a:solidFill>
                <a:latin typeface="Helvetica" panose="020B0604020202020204" pitchFamily="34" charset="0"/>
              </a:rPr>
              <a:t>Lock()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method, which returns the new lock.</a:t>
            </a:r>
          </a:p>
          <a:p>
            <a:pPr algn="just">
              <a:defRPr/>
            </a:pP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The </a:t>
            </a:r>
            <a:r>
              <a:rPr 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acquire(blocking)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method of the new lock object would be used to force threads to run synchronously. The optional </a:t>
            </a:r>
            <a:r>
              <a:rPr lang="en-US" i="1" dirty="0">
                <a:solidFill>
                  <a:srgbClr val="000000"/>
                </a:solidFill>
                <a:latin typeface="Helvetica" panose="020B0604020202020204" pitchFamily="34" charset="0"/>
              </a:rPr>
              <a:t>blocking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parameter enables you to control whether the thread will wait to acquire the lock.</a:t>
            </a:r>
          </a:p>
          <a:p>
            <a:pPr algn="just">
              <a:defRPr/>
            </a:pP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If </a:t>
            </a:r>
            <a:r>
              <a:rPr lang="en-US" i="1" dirty="0">
                <a:solidFill>
                  <a:srgbClr val="000000"/>
                </a:solidFill>
                <a:latin typeface="Helvetica" panose="020B0604020202020204" pitchFamily="34" charset="0"/>
              </a:rPr>
              <a:t>blocking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is set to 0, the thread will return immediately with a 0 value if the lock cannot be acquired and with a 1 if the lock was acquired. If blocking is set to 1, the thread will block and wait for the lock to be released.</a:t>
            </a:r>
          </a:p>
          <a:p>
            <a:pPr algn="just">
              <a:defRPr/>
            </a:pP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The </a:t>
            </a:r>
            <a:r>
              <a:rPr 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release()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method of the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the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new lock object would be used to release the lock when it is no longer required.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305550" y="152231"/>
            <a:ext cx="2532900" cy="106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56B96F-E5DB-4810-9A74-E201C475141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297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97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97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97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95600" y="1457325"/>
            <a:ext cx="33528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Multithreaded Priority Queue</a:t>
            </a:r>
          </a:p>
        </p:txBody>
      </p:sp>
      <p:sp>
        <p:nvSpPr>
          <p:cNvPr id="5" name="Rectangle 4"/>
          <p:cNvSpPr/>
          <p:nvPr/>
        </p:nvSpPr>
        <p:spPr>
          <a:xfrm>
            <a:off x="885119" y="2055989"/>
            <a:ext cx="7373761" cy="427809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 Fill the queue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queueLock.acquire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word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nameList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workQueue.put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(word)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queueLock.release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 Wait for queue to empty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not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workQueue.empty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pass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 Notify threads it's time to exit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exitFlag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1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 Wait for all threads to complete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t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threads: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t.join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"Exiting Main Thread"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0675" y="6081713"/>
            <a:ext cx="882650" cy="3063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/>
              <a:t>The end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05550" y="152231"/>
            <a:ext cx="2532900" cy="106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5578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56B96F-E5DB-4810-9A74-E201C475141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297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97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97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97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95600" y="1457325"/>
            <a:ext cx="33528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Multithreaded Priority Queue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05550" y="152231"/>
            <a:ext cx="2532900" cy="106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  <p:sp>
        <p:nvSpPr>
          <p:cNvPr id="2" name="Rectangle 1"/>
          <p:cNvSpPr/>
          <p:nvPr/>
        </p:nvSpPr>
        <p:spPr>
          <a:xfrm>
            <a:off x="885120" y="2147032"/>
            <a:ext cx="7373760" cy="397031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Starting Thread-1</a:t>
            </a:r>
          </a:p>
          <a:p>
            <a:r>
              <a:rPr lang="en-US" dirty="0">
                <a:solidFill>
                  <a:schemeClr val="bg1"/>
                </a:solidFill>
              </a:rPr>
              <a:t>Starting Thread-2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Starting </a:t>
            </a:r>
            <a:r>
              <a:rPr lang="en-US" dirty="0">
                <a:solidFill>
                  <a:schemeClr val="bg1"/>
                </a:solidFill>
              </a:rPr>
              <a:t>Thread-3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Thread-1 </a:t>
            </a:r>
            <a:r>
              <a:rPr lang="en-US" dirty="0">
                <a:solidFill>
                  <a:schemeClr val="bg1"/>
                </a:solidFill>
              </a:rPr>
              <a:t>processing One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Thread-3 </a:t>
            </a:r>
            <a:r>
              <a:rPr lang="en-US" dirty="0">
                <a:solidFill>
                  <a:schemeClr val="bg1"/>
                </a:solidFill>
              </a:rPr>
              <a:t>processing Two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Thread-2 </a:t>
            </a:r>
            <a:r>
              <a:rPr lang="en-US" dirty="0">
                <a:solidFill>
                  <a:schemeClr val="bg1"/>
                </a:solidFill>
              </a:rPr>
              <a:t>processing Three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Thread-3 </a:t>
            </a:r>
            <a:r>
              <a:rPr lang="en-US" dirty="0">
                <a:solidFill>
                  <a:schemeClr val="bg1"/>
                </a:solidFill>
              </a:rPr>
              <a:t>processing Four</a:t>
            </a:r>
          </a:p>
          <a:p>
            <a:r>
              <a:rPr lang="en-US" dirty="0">
                <a:solidFill>
                  <a:schemeClr val="bg1"/>
                </a:solidFill>
              </a:rPr>
              <a:t>Thread-1 processing Five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Exiting Thread-3</a:t>
            </a:r>
          </a:p>
          <a:p>
            <a:r>
              <a:rPr lang="en-US" dirty="0">
                <a:solidFill>
                  <a:schemeClr val="bg1"/>
                </a:solidFill>
              </a:rPr>
              <a:t>Exiting Thread-1</a:t>
            </a:r>
          </a:p>
          <a:p>
            <a:r>
              <a:rPr lang="en-US" dirty="0">
                <a:solidFill>
                  <a:schemeClr val="bg1"/>
                </a:solidFill>
              </a:rPr>
              <a:t>Exiting Thread-2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Exiting </a:t>
            </a:r>
            <a:r>
              <a:rPr lang="en-US" dirty="0">
                <a:solidFill>
                  <a:schemeClr val="bg1"/>
                </a:solidFill>
              </a:rPr>
              <a:t>Main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A2929B-BE9E-4C94-8208-B7F3B7E94A9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169677" y="1485900"/>
            <a:ext cx="2813050" cy="3698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/>
              <a:t>Synchronizing Threads:</a:t>
            </a:r>
          </a:p>
        </p:txBody>
      </p:sp>
      <p:sp>
        <p:nvSpPr>
          <p:cNvPr id="5" name="Rectangle 4"/>
          <p:cNvSpPr/>
          <p:nvPr/>
        </p:nvSpPr>
        <p:spPr>
          <a:xfrm>
            <a:off x="885120" y="2083832"/>
            <a:ext cx="7373760" cy="403187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>
                <a:solidFill>
                  <a:srgbClr val="6F008A"/>
                </a:solidFill>
                <a:latin typeface="Consolas" panose="020B0609020204030204" pitchFamily="49" charset="0"/>
              </a:rPr>
              <a:t>threading</a:t>
            </a:r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myThread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600">
                <a:solidFill>
                  <a:srgbClr val="6F008A"/>
                </a:solidFill>
                <a:latin typeface="Consolas" panose="020B0609020204030204" pitchFamily="49" charset="0"/>
              </a:rPr>
              <a:t>threading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Thread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__init__(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threadID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name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counter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6F008A"/>
                </a:solidFill>
                <a:latin typeface="Consolas" panose="020B0609020204030204" pitchFamily="49" charset="0"/>
              </a:rPr>
              <a:t>threading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Thread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.__init__(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.threadID =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threadID</a:t>
            </a:r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.name =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name</a:t>
            </a:r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.counter =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counter</a:t>
            </a:r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run(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>
                <a:solidFill>
                  <a:srgbClr val="A31515"/>
                </a:solidFill>
                <a:latin typeface="Consolas" panose="020B0609020204030204" pitchFamily="49" charset="0"/>
              </a:rPr>
              <a:t>"Starting %s\n"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.name)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008000"/>
                </a:solidFill>
                <a:latin typeface="Consolas" panose="020B0609020204030204" pitchFamily="49" charset="0"/>
              </a:rPr>
              <a:t># Get lock to synchronize threads</a:t>
            </a:r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threadLock.acquire()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print_time(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.name,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.counter, 3)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008000"/>
                </a:solidFill>
                <a:latin typeface="Consolas" panose="020B0609020204030204" pitchFamily="49" charset="0"/>
              </a:rPr>
              <a:t># Free lock to release next thread</a:t>
            </a:r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threadLock.release()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0675" y="6110288"/>
            <a:ext cx="882650" cy="307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dirty="0"/>
              <a:t>continue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05550" y="152231"/>
            <a:ext cx="2532900" cy="106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14B8E5-0BE2-47FF-963E-3DCD865DE79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273425" y="1485900"/>
            <a:ext cx="281305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Synchronizing Threads:</a:t>
            </a:r>
          </a:p>
        </p:txBody>
      </p:sp>
      <p:sp>
        <p:nvSpPr>
          <p:cNvPr id="5" name="Rectangle 4"/>
          <p:cNvSpPr/>
          <p:nvPr/>
        </p:nvSpPr>
        <p:spPr>
          <a:xfrm>
            <a:off x="885120" y="2083832"/>
            <a:ext cx="7373760" cy="304698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print_time(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threadName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delay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counter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counter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.sleep(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delay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>
                <a:solidFill>
                  <a:srgbClr val="A31515"/>
                </a:solidFill>
                <a:latin typeface="Consolas" panose="020B0609020204030204" pitchFamily="49" charset="0"/>
              </a:rPr>
              <a:t>"%s: %s"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% (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threadName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.ctime(</a:t>
            </a:r>
            <a:r>
              <a:rPr lang="en-US" sz="1600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.time())))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counter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-= 1</a:t>
            </a:r>
          </a:p>
          <a:p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threadLock = </a:t>
            </a:r>
            <a:r>
              <a:rPr lang="en-US" sz="1600">
                <a:solidFill>
                  <a:srgbClr val="6F008A"/>
                </a:solidFill>
                <a:latin typeface="Consolas" panose="020B0609020204030204" pitchFamily="49" charset="0"/>
              </a:rPr>
              <a:t>threading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.Lock()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threads = []</a:t>
            </a:r>
          </a:p>
          <a:p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8000"/>
                </a:solidFill>
                <a:latin typeface="Consolas" panose="020B0609020204030204" pitchFamily="49" charset="0"/>
              </a:rPr>
              <a:t># Create new threads</a:t>
            </a:r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thread1 = 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myThread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(1, </a:t>
            </a:r>
            <a:r>
              <a:rPr lang="en-US" sz="1600">
                <a:solidFill>
                  <a:srgbClr val="A31515"/>
                </a:solidFill>
                <a:latin typeface="Consolas" panose="020B0609020204030204" pitchFamily="49" charset="0"/>
              </a:rPr>
              <a:t>"Thread-1"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1)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thread2 = 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myThread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(2, </a:t>
            </a:r>
            <a:r>
              <a:rPr lang="en-US" sz="1600">
                <a:solidFill>
                  <a:srgbClr val="A31515"/>
                </a:solidFill>
                <a:latin typeface="Consolas" panose="020B0609020204030204" pitchFamily="49" charset="0"/>
              </a:rPr>
              <a:t>"Thread-2"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2)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0675" y="5068888"/>
            <a:ext cx="882650" cy="307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dirty="0"/>
              <a:t>continue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05550" y="152231"/>
            <a:ext cx="2532900" cy="106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8C8537-C222-4DC0-B4FC-A12B6CC2278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1946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273425" y="1485900"/>
            <a:ext cx="281305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Synchronizing Threads:</a:t>
            </a:r>
          </a:p>
        </p:txBody>
      </p:sp>
      <p:sp>
        <p:nvSpPr>
          <p:cNvPr id="5" name="Rectangle 4"/>
          <p:cNvSpPr/>
          <p:nvPr/>
        </p:nvSpPr>
        <p:spPr>
          <a:xfrm>
            <a:off x="885120" y="2083832"/>
            <a:ext cx="7373760" cy="304698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008000"/>
                </a:solidFill>
                <a:latin typeface="Consolas" panose="020B0609020204030204" pitchFamily="49" charset="0"/>
              </a:rPr>
              <a:t># Start new Threads</a:t>
            </a:r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thread1.start()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thread2.start()</a:t>
            </a:r>
          </a:p>
          <a:p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8000"/>
                </a:solidFill>
                <a:latin typeface="Consolas" panose="020B0609020204030204" pitchFamily="49" charset="0"/>
              </a:rPr>
              <a:t># Add threads to thread list</a:t>
            </a:r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threads.append(thread1)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threads.append(thread2)</a:t>
            </a:r>
          </a:p>
          <a:p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8000"/>
                </a:solidFill>
                <a:latin typeface="Consolas" panose="020B0609020204030204" pitchFamily="49" charset="0"/>
              </a:rPr>
              <a:t># Wait for all threads to complete</a:t>
            </a:r>
            <a:endParaRPr lang="en-US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t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threads: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t.join()</a:t>
            </a:r>
          </a:p>
          <a:p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>
                <a:solidFill>
                  <a:srgbClr val="A31515"/>
                </a:solidFill>
                <a:latin typeface="Consolas" panose="020B0609020204030204" pitchFamily="49" charset="0"/>
              </a:rPr>
              <a:t>'Exiting Main Thread'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22738" y="5006975"/>
            <a:ext cx="884237" cy="307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dirty="0"/>
              <a:t>The end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05550" y="152231"/>
            <a:ext cx="2532900" cy="106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150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E45828A-794F-4CA1-9B66-AB68FF890C9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2150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150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151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151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305550" y="152231"/>
            <a:ext cx="2532900" cy="106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  <p:sp>
        <p:nvSpPr>
          <p:cNvPr id="2" name="Rectangle 1"/>
          <p:cNvSpPr/>
          <p:nvPr/>
        </p:nvSpPr>
        <p:spPr>
          <a:xfrm>
            <a:off x="885120" y="2209929"/>
            <a:ext cx="7373760" cy="313932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Starting Thread-1</a:t>
            </a:r>
          </a:p>
          <a:p>
            <a:r>
              <a:rPr lang="en-US" dirty="0">
                <a:solidFill>
                  <a:schemeClr val="bg1"/>
                </a:solidFill>
              </a:rPr>
              <a:t>Starting Thread-2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Thread-2: Wed May 23 10:29:18 2018</a:t>
            </a:r>
          </a:p>
          <a:p>
            <a:r>
              <a:rPr lang="en-US" dirty="0">
                <a:solidFill>
                  <a:schemeClr val="bg1"/>
                </a:solidFill>
              </a:rPr>
              <a:t>Thread-2: Wed May 23 10:29:20 2018</a:t>
            </a:r>
          </a:p>
          <a:p>
            <a:r>
              <a:rPr lang="en-US" dirty="0">
                <a:solidFill>
                  <a:schemeClr val="bg1"/>
                </a:solidFill>
              </a:rPr>
              <a:t>Thread-2: Wed May 23 10:29:22 2018</a:t>
            </a:r>
          </a:p>
          <a:p>
            <a:r>
              <a:rPr lang="en-US" dirty="0">
                <a:solidFill>
                  <a:schemeClr val="bg1"/>
                </a:solidFill>
              </a:rPr>
              <a:t>Thread-1: Wed May 23 10:29:23 2018</a:t>
            </a:r>
          </a:p>
          <a:p>
            <a:r>
              <a:rPr lang="en-US" dirty="0">
                <a:solidFill>
                  <a:schemeClr val="bg1"/>
                </a:solidFill>
              </a:rPr>
              <a:t>Thread-1: Wed May 23 10:29:24 2018</a:t>
            </a:r>
          </a:p>
          <a:p>
            <a:r>
              <a:rPr lang="en-US" dirty="0">
                <a:solidFill>
                  <a:schemeClr val="bg1"/>
                </a:solidFill>
              </a:rPr>
              <a:t>Thread-1: Wed May 23 10:29:25 2018</a:t>
            </a:r>
          </a:p>
          <a:p>
            <a:r>
              <a:rPr lang="en-US" dirty="0">
                <a:solidFill>
                  <a:schemeClr val="bg1"/>
                </a:solidFill>
              </a:rPr>
              <a:t>Exiting Main Thread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73425" y="1485900"/>
            <a:ext cx="281305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Synchronizing Threads:</a:t>
            </a:r>
          </a:p>
        </p:txBody>
      </p:sp>
    </p:spTree>
    <p:extLst>
      <p:ext uri="{BB962C8B-B14F-4D97-AF65-F5344CB8AC3E}">
        <p14:creationId xmlns:p14="http://schemas.microsoft.com/office/powerpoint/2010/main" val="12016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150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E45828A-794F-4CA1-9B66-AB68FF890C9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2150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150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151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151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62437" y="1477963"/>
            <a:ext cx="3429000" cy="3683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Multithreaded Priority Queue:</a:t>
            </a:r>
          </a:p>
        </p:txBody>
      </p:sp>
      <p:sp>
        <p:nvSpPr>
          <p:cNvPr id="8" name="Rectangle 7"/>
          <p:cNvSpPr/>
          <p:nvPr/>
        </p:nvSpPr>
        <p:spPr>
          <a:xfrm>
            <a:off x="885121" y="2198688"/>
            <a:ext cx="73737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The </a:t>
            </a:r>
            <a:r>
              <a:rPr 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Queue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module allows you to create a new queue object that can hold a specific number of items. There are following methods to control the Queue: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get():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The get() removes and returns an item from the queue.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put():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The put adds item to a queue.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b="1" dirty="0" err="1">
                <a:solidFill>
                  <a:srgbClr val="000000"/>
                </a:solidFill>
                <a:latin typeface="Helvetica" panose="020B0604020202020204" pitchFamily="34" charset="0"/>
              </a:rPr>
              <a:t>qsize</a:t>
            </a:r>
            <a:r>
              <a:rPr 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() :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The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qsize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() returns the number of items that are currently in the queue.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empty():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The empty( ) returns True if queue is empty; otherwise, False.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full():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the full() returns True if queue is full; otherwise, False.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305550" y="152231"/>
            <a:ext cx="2532900" cy="106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355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133D49-7D14-4BBB-9469-287AA84B07E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2355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355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355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355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95600" y="1457325"/>
            <a:ext cx="33528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Multithreaded Priority Queue</a:t>
            </a:r>
          </a:p>
        </p:txBody>
      </p:sp>
      <p:sp>
        <p:nvSpPr>
          <p:cNvPr id="5" name="Rectangle 4"/>
          <p:cNvSpPr/>
          <p:nvPr/>
        </p:nvSpPr>
        <p:spPr>
          <a:xfrm>
            <a:off x="885120" y="2083832"/>
            <a:ext cx="7412165" cy="403187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F008A"/>
                </a:solidFill>
                <a:latin typeface="Consolas" panose="020B0609020204030204" pitchFamily="49" charset="0"/>
              </a:rPr>
              <a:t>Queue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F008A"/>
                </a:solidFill>
                <a:latin typeface="Consolas" panose="020B0609020204030204" pitchFamily="49" charset="0"/>
              </a:rPr>
              <a:t>threading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exitFlag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0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myThread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threading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__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init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__(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threadID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name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q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6F008A"/>
                </a:solidFill>
                <a:latin typeface="Consolas" panose="020B0609020204030204" pitchFamily="49" charset="0"/>
              </a:rPr>
              <a:t>threading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.__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init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__(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.threadID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threadID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.name =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name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.q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q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run(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"Starting %s\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n"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.name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process_data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.name, 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.q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"Exiting %s\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n"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sz="1600" dirty="0" err="1">
                <a:solidFill>
                  <a:srgbClr val="808080"/>
                </a:solidFill>
                <a:latin typeface="Consolas" panose="020B0609020204030204" pitchFamily="49" charset="0"/>
              </a:rPr>
              <a:t>self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.name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0675" y="6053138"/>
            <a:ext cx="882650" cy="307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dirty="0"/>
              <a:t>continue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05550" y="152231"/>
            <a:ext cx="2532900" cy="106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560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B5044C-7131-4EEB-9922-C09ACD5992A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2560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560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560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560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4" name="Rectangle 13"/>
          <p:cNvSpPr/>
          <p:nvPr/>
        </p:nvSpPr>
        <p:spPr>
          <a:xfrm>
            <a:off x="2895600" y="1457325"/>
            <a:ext cx="33528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Multithreaded Priority Queue</a:t>
            </a:r>
          </a:p>
        </p:txBody>
      </p:sp>
      <p:sp>
        <p:nvSpPr>
          <p:cNvPr id="5" name="Rectangle 4"/>
          <p:cNvSpPr/>
          <p:nvPr/>
        </p:nvSpPr>
        <p:spPr>
          <a:xfrm>
            <a:off x="885120" y="2083832"/>
            <a:ext cx="7373760" cy="255454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process_data(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threadName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q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not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exitFlag: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queueLock.acquire()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not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workQueue.empty():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    data = 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q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.get()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    queueLock.release()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>
                <a:solidFill>
                  <a:srgbClr val="A31515"/>
                </a:solidFill>
                <a:latin typeface="Consolas" panose="020B0609020204030204" pitchFamily="49" charset="0"/>
              </a:rPr>
              <a:t>"%s processing %s\n"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% (</a:t>
            </a:r>
            <a:r>
              <a:rPr lang="en-US" sz="1600">
                <a:solidFill>
                  <a:srgbClr val="808080"/>
                </a:solidFill>
                <a:latin typeface="Consolas" panose="020B0609020204030204" pitchFamily="49" charset="0"/>
              </a:rPr>
              <a:t>threadName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data))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    queueLock.release()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600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.sleep(1)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0675" y="4492625"/>
            <a:ext cx="882650" cy="307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dirty="0"/>
              <a:t>continue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05550" y="152231"/>
            <a:ext cx="2532900" cy="106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399213"/>
            <a:ext cx="1460500" cy="322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76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29B7D8-17A1-4C90-A0D6-9D0C6972739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276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76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76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76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95600" y="1457325"/>
            <a:ext cx="33528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/>
              <a:t>Multithreaded Priority Queue</a:t>
            </a:r>
          </a:p>
        </p:txBody>
      </p:sp>
      <p:sp>
        <p:nvSpPr>
          <p:cNvPr id="5" name="Rectangle 4"/>
          <p:cNvSpPr/>
          <p:nvPr/>
        </p:nvSpPr>
        <p:spPr>
          <a:xfrm>
            <a:off x="885120" y="2083832"/>
            <a:ext cx="7412165" cy="329320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threadList = [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"Thread-1"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"Thread-2"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"Thread-3"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nameList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[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"One"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"Two"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"Three"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"Four"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"Five"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queueLock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threading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.Lock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workQueue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Queue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Queue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(10)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threads = []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threadID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1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 Create new threads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tName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threadList: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thread =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myThread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threadID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tName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workQueue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thread.start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threads.append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(thread)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threadID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+= 1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0675" y="5222875"/>
            <a:ext cx="882650" cy="307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dirty="0"/>
              <a:t>continue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05550" y="152231"/>
            <a:ext cx="2532900" cy="106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1167</TotalTime>
  <Words>649</Words>
  <Application>Microsoft Office PowerPoint</Application>
  <PresentationFormat>On-screen Show (4:3)</PresentationFormat>
  <Paragraphs>204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Consolas</vt:lpstr>
      <vt:lpstr>Helvetica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94</cp:revision>
  <dcterms:created xsi:type="dcterms:W3CDTF">2008-08-03T16:05:36Z</dcterms:created>
  <dcterms:modified xsi:type="dcterms:W3CDTF">2018-05-26T09:09:50Z</dcterms:modified>
</cp:coreProperties>
</file>