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2" r:id="rId2"/>
    <p:sldId id="283" r:id="rId3"/>
    <p:sldId id="282" r:id="rId4"/>
    <p:sldId id="292" r:id="rId5"/>
    <p:sldId id="287" r:id="rId6"/>
    <p:sldId id="293" r:id="rId7"/>
    <p:sldId id="294" r:id="rId8"/>
    <p:sldId id="295" r:id="rId9"/>
    <p:sldId id="301" r:id="rId10"/>
    <p:sldId id="297" r:id="rId11"/>
    <p:sldId id="298" r:id="rId12"/>
    <p:sldId id="300" r:id="rId13"/>
    <p:sldId id="291" r:id="rId14"/>
    <p:sldId id="286" r:id="rId15"/>
    <p:sldId id="299" r:id="rId16"/>
    <p:sldId id="285" r:id="rId17"/>
    <p:sldId id="284" r:id="rId18"/>
    <p:sldId id="288" r:id="rId19"/>
    <p:sldId id="289"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EAEAEA"/>
    <a:srgbClr val="0066FF"/>
    <a:srgbClr val="33CC33"/>
    <a:srgbClr val="DDDDDD"/>
    <a:srgbClr val="FFFF99"/>
    <a:srgbClr val="C0C0C0"/>
    <a:srgbClr val="66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75" autoAdjust="0"/>
  </p:normalViewPr>
  <p:slideViewPr>
    <p:cSldViewPr>
      <p:cViewPr varScale="1">
        <p:scale>
          <a:sx n="109" d="100"/>
          <a:sy n="109" d="100"/>
        </p:scale>
        <p:origin x="167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cs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cs typeface="Arial" pitchFamily="34"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cs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56B37C9-05F6-41F1-A1EA-2B51D5BF25E6}" type="slidenum">
              <a:rPr lang="en-US"/>
              <a:pPr>
                <a:defRPr/>
              </a:pPr>
              <a:t>‹#›</a:t>
            </a:fld>
            <a:endParaRPr lang="en-US"/>
          </a:p>
        </p:txBody>
      </p:sp>
    </p:spTree>
    <p:extLst>
      <p:ext uri="{BB962C8B-B14F-4D97-AF65-F5344CB8AC3E}">
        <p14:creationId xmlns:p14="http://schemas.microsoft.com/office/powerpoint/2010/main" val="32746573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1</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42347400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10</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784067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11</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23054196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12</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1965475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13</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17575111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14</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78113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15</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12094073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16</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25830224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17</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24365378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18</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8788420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19</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2333763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2</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816319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3</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2951603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4</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829893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5</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1227886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6</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2949875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7</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40212947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8</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19015472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095164-4BCE-4B6B-A9E2-EAAFF88D3E25}" type="slidenum">
              <a:rPr lang="en-US" altLang="en-US" smtClean="0"/>
              <a:pPr>
                <a:spcBef>
                  <a:spcPct val="0"/>
                </a:spcBef>
              </a:pPr>
              <a:t>9</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219010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he-IL" smtClean="0"/>
              <a:t>לחץ כדי לערוך סגנון כותרת משנה של תבנית בסיס</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177E7220-2245-4DF1-B8D6-3067BA40BDCA}" type="slidenum">
              <a:rPr lang="en-US"/>
              <a:pPr>
                <a:defRPr/>
              </a:pPr>
              <a:t>‹#›</a:t>
            </a:fld>
            <a:endParaRPr lang="en-US"/>
          </a:p>
        </p:txBody>
      </p:sp>
    </p:spTree>
    <p:extLst>
      <p:ext uri="{BB962C8B-B14F-4D97-AF65-F5344CB8AC3E}">
        <p14:creationId xmlns:p14="http://schemas.microsoft.com/office/powerpoint/2010/main" val="2928598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BAE7B6B0-05EE-47CC-86F8-E533124396C7}" type="slidenum">
              <a:rPr lang="en-US"/>
              <a:pPr>
                <a:defRPr/>
              </a:pPr>
              <a:t>‹#›</a:t>
            </a:fld>
            <a:endParaRPr lang="en-US"/>
          </a:p>
        </p:txBody>
      </p:sp>
    </p:spTree>
    <p:extLst>
      <p:ext uri="{BB962C8B-B14F-4D97-AF65-F5344CB8AC3E}">
        <p14:creationId xmlns:p14="http://schemas.microsoft.com/office/powerpoint/2010/main" val="2940735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78450DD7-2113-4016-B88F-8B639A7DB4D6}" type="slidenum">
              <a:rPr lang="en-US"/>
              <a:pPr>
                <a:defRPr/>
              </a:pPr>
              <a:t>‹#›</a:t>
            </a:fld>
            <a:endParaRPr lang="en-US"/>
          </a:p>
        </p:txBody>
      </p:sp>
    </p:spTree>
    <p:extLst>
      <p:ext uri="{BB962C8B-B14F-4D97-AF65-F5344CB8AC3E}">
        <p14:creationId xmlns:p14="http://schemas.microsoft.com/office/powerpoint/2010/main" val="2989226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5D339A63-0160-4C51-BBE3-BD2BCAB72848}" type="slidenum">
              <a:rPr lang="en-US"/>
              <a:pPr>
                <a:defRPr/>
              </a:pPr>
              <a:t>‹#›</a:t>
            </a:fld>
            <a:endParaRPr lang="en-US"/>
          </a:p>
        </p:txBody>
      </p:sp>
    </p:spTree>
    <p:extLst>
      <p:ext uri="{BB962C8B-B14F-4D97-AF65-F5344CB8AC3E}">
        <p14:creationId xmlns:p14="http://schemas.microsoft.com/office/powerpoint/2010/main" val="489656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e-IL" smtClean="0"/>
              <a:t>לחץ כדי לערוך סגנונות טקסט של תבנית בסיס</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4C0717BA-7C81-4DBA-921C-81A2F45090BA}" type="slidenum">
              <a:rPr lang="en-US"/>
              <a:pPr>
                <a:defRPr/>
              </a:pPr>
              <a:t>‹#›</a:t>
            </a:fld>
            <a:endParaRPr lang="en-US"/>
          </a:p>
        </p:txBody>
      </p:sp>
    </p:spTree>
    <p:extLst>
      <p:ext uri="{BB962C8B-B14F-4D97-AF65-F5344CB8AC3E}">
        <p14:creationId xmlns:p14="http://schemas.microsoft.com/office/powerpoint/2010/main" val="2878307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1C7FD6C1-8EC7-48BF-B33A-ECBDE7453870}" type="slidenum">
              <a:rPr lang="en-US"/>
              <a:pPr>
                <a:defRPr/>
              </a:pPr>
              <a:t>‹#›</a:t>
            </a:fld>
            <a:endParaRPr lang="en-US"/>
          </a:p>
        </p:txBody>
      </p:sp>
    </p:spTree>
    <p:extLst>
      <p:ext uri="{BB962C8B-B14F-4D97-AF65-F5344CB8AC3E}">
        <p14:creationId xmlns:p14="http://schemas.microsoft.com/office/powerpoint/2010/main" val="226707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9" name="Rectangle 6"/>
          <p:cNvSpPr>
            <a:spLocks noGrp="1" noChangeArrowheads="1"/>
          </p:cNvSpPr>
          <p:nvPr>
            <p:ph type="sldNum" sz="quarter" idx="12"/>
          </p:nvPr>
        </p:nvSpPr>
        <p:spPr>
          <a:ln/>
        </p:spPr>
        <p:txBody>
          <a:bodyPr/>
          <a:lstStyle>
            <a:lvl1pPr>
              <a:defRPr/>
            </a:lvl1pPr>
          </a:lstStyle>
          <a:p>
            <a:pPr>
              <a:defRPr/>
            </a:pPr>
            <a:fld id="{E578BD97-4FB4-4586-9126-23CBEE6CBFD6}" type="slidenum">
              <a:rPr lang="en-US"/>
              <a:pPr>
                <a:defRPr/>
              </a:pPr>
              <a:t>‹#›</a:t>
            </a:fld>
            <a:endParaRPr lang="en-US"/>
          </a:p>
        </p:txBody>
      </p:sp>
    </p:spTree>
    <p:extLst>
      <p:ext uri="{BB962C8B-B14F-4D97-AF65-F5344CB8AC3E}">
        <p14:creationId xmlns:p14="http://schemas.microsoft.com/office/powerpoint/2010/main" val="85400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5" name="Rectangle 6"/>
          <p:cNvSpPr>
            <a:spLocks noGrp="1" noChangeArrowheads="1"/>
          </p:cNvSpPr>
          <p:nvPr>
            <p:ph type="sldNum" sz="quarter" idx="12"/>
          </p:nvPr>
        </p:nvSpPr>
        <p:spPr>
          <a:ln/>
        </p:spPr>
        <p:txBody>
          <a:bodyPr/>
          <a:lstStyle>
            <a:lvl1pPr>
              <a:defRPr/>
            </a:lvl1pPr>
          </a:lstStyle>
          <a:p>
            <a:pPr>
              <a:defRPr/>
            </a:pPr>
            <a:fld id="{5729626A-A43E-4E78-8F77-3F3983A20734}" type="slidenum">
              <a:rPr lang="en-US"/>
              <a:pPr>
                <a:defRPr/>
              </a:pPr>
              <a:t>‹#›</a:t>
            </a:fld>
            <a:endParaRPr lang="en-US"/>
          </a:p>
        </p:txBody>
      </p:sp>
    </p:spTree>
    <p:extLst>
      <p:ext uri="{BB962C8B-B14F-4D97-AF65-F5344CB8AC3E}">
        <p14:creationId xmlns:p14="http://schemas.microsoft.com/office/powerpoint/2010/main" val="2371337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4" name="Rectangle 6"/>
          <p:cNvSpPr>
            <a:spLocks noGrp="1" noChangeArrowheads="1"/>
          </p:cNvSpPr>
          <p:nvPr>
            <p:ph type="sldNum" sz="quarter" idx="12"/>
          </p:nvPr>
        </p:nvSpPr>
        <p:spPr>
          <a:ln/>
        </p:spPr>
        <p:txBody>
          <a:bodyPr/>
          <a:lstStyle>
            <a:lvl1pPr>
              <a:defRPr/>
            </a:lvl1pPr>
          </a:lstStyle>
          <a:p>
            <a:pPr>
              <a:defRPr/>
            </a:pPr>
            <a:fld id="{24D8B02E-281A-4C80-A4F9-9BA12126B325}" type="slidenum">
              <a:rPr lang="en-US"/>
              <a:pPr>
                <a:defRPr/>
              </a:pPr>
              <a:t>‹#›</a:t>
            </a:fld>
            <a:endParaRPr lang="en-US"/>
          </a:p>
        </p:txBody>
      </p:sp>
    </p:spTree>
    <p:extLst>
      <p:ext uri="{BB962C8B-B14F-4D97-AF65-F5344CB8AC3E}">
        <p14:creationId xmlns:p14="http://schemas.microsoft.com/office/powerpoint/2010/main" val="236572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7A0D9D15-A533-4A7F-B7DC-50E48B732338}" type="slidenum">
              <a:rPr lang="en-US"/>
              <a:pPr>
                <a:defRPr/>
              </a:pPr>
              <a:t>‹#›</a:t>
            </a:fld>
            <a:endParaRPr lang="en-US"/>
          </a:p>
        </p:txBody>
      </p:sp>
    </p:spTree>
    <p:extLst>
      <p:ext uri="{BB962C8B-B14F-4D97-AF65-F5344CB8AC3E}">
        <p14:creationId xmlns:p14="http://schemas.microsoft.com/office/powerpoint/2010/main" val="2778565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smtClean="0"/>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751ECC36-3B63-43D6-BF9A-3738FA84A54B}" type="slidenum">
              <a:rPr lang="en-US"/>
              <a:pPr>
                <a:defRPr/>
              </a:pPr>
              <a:t>‹#›</a:t>
            </a:fld>
            <a:endParaRPr lang="en-US"/>
          </a:p>
        </p:txBody>
      </p:sp>
    </p:spTree>
    <p:extLst>
      <p:ext uri="{BB962C8B-B14F-4D97-AF65-F5344CB8AC3E}">
        <p14:creationId xmlns:p14="http://schemas.microsoft.com/office/powerpoint/2010/main" val="2545166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cs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C0C0C0"/>
                </a:solidFill>
                <a:latin typeface="Arial" pitchFamily="34" charset="0"/>
                <a:cs typeface="Arial" pitchFamily="34" charset="0"/>
              </a:defRPr>
            </a:lvl1pPr>
          </a:lstStyle>
          <a:p>
            <a:pPr>
              <a:defRPr/>
            </a:pPr>
            <a:r>
              <a:rPr lang="en-US"/>
              <a:t>Peymer Anatoly</a:t>
            </a:r>
          </a:p>
        </p:txBody>
      </p:sp>
      <p:sp>
        <p:nvSpPr>
          <p:cNvPr id="1030" name="Rectangle 6"/>
          <p:cNvSpPr>
            <a:spLocks noGrp="1" noChangeArrowheads="1"/>
          </p:cNvSpPr>
          <p:nvPr>
            <p:ph type="sldNum" sz="quarter" idx="4"/>
          </p:nvPr>
        </p:nvSpPr>
        <p:spPr bwMode="auto">
          <a:xfrm>
            <a:off x="8413750" y="6443663"/>
            <a:ext cx="609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59310B41-E0F2-42C7-A891-83D81998B0B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1</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3"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17" name="Rectangle 16"/>
          <p:cNvSpPr>
            <a:spLocks noChangeArrowheads="1"/>
          </p:cNvSpPr>
          <p:nvPr/>
        </p:nvSpPr>
        <p:spPr bwMode="auto">
          <a:xfrm>
            <a:off x="3048000" y="1600200"/>
            <a:ext cx="3046864" cy="369332"/>
          </a:xfrm>
          <a:prstGeom prst="rect">
            <a:avLst/>
          </a:prstGeom>
          <a:solidFill>
            <a:schemeClr val="bg1">
              <a:lumMod val="85000"/>
            </a:schemeClr>
          </a:solidFill>
          <a:ln>
            <a:noFill/>
          </a:ln>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en-US" sz="1800" b="1" dirty="0">
                <a:latin typeface="David" panose="020E0502060401010101" pitchFamily="34" charset="-79"/>
                <a:cs typeface="David" panose="020E0502060401010101" pitchFamily="34" charset="-79"/>
              </a:rPr>
              <a:t>בלי תזמון</a:t>
            </a:r>
            <a:endParaRPr lang="en-US" altLang="en-US" sz="1800" b="1" dirty="0">
              <a:latin typeface="David" panose="020E0502060401010101" pitchFamily="34" charset="-79"/>
              <a:cs typeface="David" panose="020E0502060401010101" pitchFamily="34" charset="-79"/>
            </a:endParaRPr>
          </a:p>
        </p:txBody>
      </p:sp>
      <p:sp>
        <p:nvSpPr>
          <p:cNvPr id="3" name="Rectangle 2"/>
          <p:cNvSpPr/>
          <p:nvPr/>
        </p:nvSpPr>
        <p:spPr>
          <a:xfrm>
            <a:off x="914400" y="2362200"/>
            <a:ext cx="7315200" cy="3416320"/>
          </a:xfrm>
          <a:prstGeom prst="rect">
            <a:avLst/>
          </a:prstGeom>
          <a:solidFill>
            <a:srgbClr val="FFFFCC"/>
          </a:solidFill>
        </p:spPr>
        <p:txBody>
          <a:bodyPr wrap="square">
            <a:spAutoFit/>
          </a:bodyPr>
          <a:lstStyle/>
          <a:p>
            <a:r>
              <a:rPr lang="en-US" dirty="0">
                <a:solidFill>
                  <a:srgbClr val="0000FF"/>
                </a:solidFill>
                <a:highlight>
                  <a:srgbClr val="FFFFFF"/>
                </a:highlight>
                <a:latin typeface="Consolas" panose="020B0609020204030204" pitchFamily="49" charset="0"/>
              </a:rPr>
              <a:t>import</a:t>
            </a:r>
            <a:r>
              <a:rPr lang="en-US" dirty="0">
                <a:solidFill>
                  <a:srgbClr val="000000"/>
                </a:solidFill>
                <a:highlight>
                  <a:srgbClr val="FFFFFF"/>
                </a:highlight>
                <a:latin typeface="Consolas" panose="020B0609020204030204" pitchFamily="49" charset="0"/>
              </a:rPr>
              <a:t> </a:t>
            </a:r>
            <a:r>
              <a:rPr lang="en-US" dirty="0">
                <a:solidFill>
                  <a:srgbClr val="6F008A"/>
                </a:solidFill>
                <a:highlight>
                  <a:srgbClr val="FFFFFF"/>
                </a:highlight>
                <a:latin typeface="Consolas" panose="020B0609020204030204" pitchFamily="49" charset="0"/>
              </a:rPr>
              <a:t>threading</a:t>
            </a:r>
            <a:endParaRPr lang="en-US" dirty="0">
              <a:solidFill>
                <a:srgbClr val="000000"/>
              </a:solidFill>
              <a:highlight>
                <a:srgbClr val="FFFFFF"/>
              </a:highlight>
              <a:latin typeface="Consolas" panose="020B0609020204030204" pitchFamily="49" charset="0"/>
            </a:endParaRPr>
          </a:p>
          <a:p>
            <a:r>
              <a:rPr lang="en-US" dirty="0">
                <a:solidFill>
                  <a:srgbClr val="0000FF"/>
                </a:solidFill>
                <a:highlight>
                  <a:srgbClr val="FFFFFF"/>
                </a:highlight>
                <a:latin typeface="Consolas" panose="020B0609020204030204" pitchFamily="49" charset="0"/>
              </a:rPr>
              <a:t>import</a:t>
            </a:r>
            <a:r>
              <a:rPr lang="en-US" dirty="0">
                <a:solidFill>
                  <a:srgbClr val="000000"/>
                </a:solidFill>
                <a:highlight>
                  <a:srgbClr val="FFFFFF"/>
                </a:highlight>
                <a:latin typeface="Consolas" panose="020B0609020204030204" pitchFamily="49" charset="0"/>
              </a:rPr>
              <a:t> </a:t>
            </a:r>
            <a:r>
              <a:rPr lang="en-US" dirty="0" err="1">
                <a:solidFill>
                  <a:srgbClr val="6F008A"/>
                </a:solidFill>
                <a:highlight>
                  <a:srgbClr val="FFFFFF"/>
                </a:highlight>
                <a:latin typeface="Consolas" panose="020B0609020204030204" pitchFamily="49" charset="0"/>
              </a:rPr>
              <a:t>datetime</a:t>
            </a:r>
            <a:endParaRPr lang="en-US" dirty="0">
              <a:solidFill>
                <a:srgbClr val="000000"/>
              </a:solidFill>
              <a:highlight>
                <a:srgbClr val="FFFFFF"/>
              </a:highlight>
              <a:latin typeface="Consolas" panose="020B0609020204030204" pitchFamily="49" charset="0"/>
            </a:endParaRPr>
          </a:p>
          <a:p>
            <a:endParaRPr lang="en-US" dirty="0">
              <a:solidFill>
                <a:srgbClr val="000000"/>
              </a:solidFill>
              <a:highlight>
                <a:srgbClr val="FFFFFF"/>
              </a:highlight>
              <a:latin typeface="Consolas" panose="020B0609020204030204" pitchFamily="49" charset="0"/>
            </a:endParaRPr>
          </a:p>
          <a:p>
            <a:r>
              <a:rPr lang="en-US" dirty="0">
                <a:solidFill>
                  <a:srgbClr val="0000FF"/>
                </a:solidFill>
                <a:highlight>
                  <a:srgbClr val="FFFFFF"/>
                </a:highlight>
                <a:latin typeface="Consolas" panose="020B0609020204030204" pitchFamily="49" charset="0"/>
              </a:rPr>
              <a:t>class</a:t>
            </a:r>
            <a:r>
              <a:rPr lang="en-US" dirty="0">
                <a:solidFill>
                  <a:srgbClr val="000000"/>
                </a:solidFill>
                <a:highlight>
                  <a:srgbClr val="FFFFFF"/>
                </a:highlight>
                <a:latin typeface="Consolas" panose="020B0609020204030204" pitchFamily="49" charset="0"/>
              </a:rPr>
              <a:t> </a:t>
            </a:r>
            <a:r>
              <a:rPr lang="en-US" dirty="0" err="1">
                <a:solidFill>
                  <a:srgbClr val="2B91AF"/>
                </a:solidFill>
                <a:highlight>
                  <a:srgbClr val="FFFFFF"/>
                </a:highlight>
                <a:latin typeface="Consolas" panose="020B0609020204030204" pitchFamily="49" charset="0"/>
              </a:rPr>
              <a:t>ThreadClass</a:t>
            </a:r>
            <a:r>
              <a:rPr lang="en-US" dirty="0">
                <a:solidFill>
                  <a:srgbClr val="000000"/>
                </a:solidFill>
                <a:highlight>
                  <a:srgbClr val="FFFFFF"/>
                </a:highlight>
                <a:latin typeface="Consolas" panose="020B0609020204030204" pitchFamily="49" charset="0"/>
              </a:rPr>
              <a:t>(</a:t>
            </a:r>
            <a:r>
              <a:rPr lang="en-US" dirty="0" err="1">
                <a:solidFill>
                  <a:srgbClr val="6F008A"/>
                </a:solidFill>
                <a:highlight>
                  <a:srgbClr val="FFFFFF"/>
                </a:highlight>
                <a:latin typeface="Consolas" panose="020B0609020204030204" pitchFamily="49" charset="0"/>
              </a:rPr>
              <a:t>threading</a:t>
            </a:r>
            <a:r>
              <a:rPr lang="en-US" dirty="0" err="1">
                <a:solidFill>
                  <a:srgbClr val="000000"/>
                </a:solidFill>
                <a:highlight>
                  <a:srgbClr val="FFFFFF"/>
                </a:highlight>
                <a:latin typeface="Consolas" panose="020B0609020204030204" pitchFamily="49" charset="0"/>
              </a:rPr>
              <a:t>.</a:t>
            </a:r>
            <a:r>
              <a:rPr lang="en-US" dirty="0" err="1">
                <a:solidFill>
                  <a:srgbClr val="2B91AF"/>
                </a:solidFill>
                <a:highlight>
                  <a:srgbClr val="FFFFFF"/>
                </a:highlight>
                <a:latin typeface="Consolas" panose="020B0609020204030204" pitchFamily="49" charset="0"/>
              </a:rPr>
              <a:t>Thread</a:t>
            </a:r>
            <a:r>
              <a:rPr lang="en-US" dirty="0">
                <a:solidFill>
                  <a:srgbClr val="000000"/>
                </a:solidFill>
                <a:highlight>
                  <a:srgbClr val="FFFFFF"/>
                </a:highlight>
                <a:latin typeface="Consolas" panose="020B0609020204030204" pitchFamily="49" charset="0"/>
              </a:rPr>
              <a:t>):</a:t>
            </a:r>
          </a:p>
          <a:p>
            <a:r>
              <a:rPr lang="en-US" dirty="0">
                <a:solidFill>
                  <a:srgbClr val="000000"/>
                </a:solidFill>
                <a:highlight>
                  <a:srgbClr val="FFFFFF"/>
                </a:highlight>
                <a:latin typeface="Consolas" panose="020B0609020204030204" pitchFamily="49" charset="0"/>
              </a:rPr>
              <a:t>    </a:t>
            </a:r>
            <a:r>
              <a:rPr lang="en-US" dirty="0" err="1">
                <a:solidFill>
                  <a:srgbClr val="0000FF"/>
                </a:solidFill>
                <a:highlight>
                  <a:srgbClr val="FFFFFF"/>
                </a:highlight>
                <a:latin typeface="Consolas" panose="020B0609020204030204" pitchFamily="49" charset="0"/>
              </a:rPr>
              <a:t>def</a:t>
            </a:r>
            <a:r>
              <a:rPr lang="en-US" dirty="0">
                <a:solidFill>
                  <a:srgbClr val="000000"/>
                </a:solidFill>
                <a:highlight>
                  <a:srgbClr val="FFFFFF"/>
                </a:highlight>
                <a:latin typeface="Consolas" panose="020B0609020204030204" pitchFamily="49" charset="0"/>
              </a:rPr>
              <a:t> run(</a:t>
            </a:r>
            <a:r>
              <a:rPr lang="en-US" dirty="0">
                <a:solidFill>
                  <a:srgbClr val="808080"/>
                </a:solidFill>
                <a:highlight>
                  <a:srgbClr val="FFFFFF"/>
                </a:highlight>
                <a:latin typeface="Consolas" panose="020B0609020204030204" pitchFamily="49" charset="0"/>
              </a:rPr>
              <a:t>self</a:t>
            </a:r>
            <a:r>
              <a:rPr lang="en-US" dirty="0">
                <a:solidFill>
                  <a:srgbClr val="000000"/>
                </a:solidFill>
                <a:highlight>
                  <a:srgbClr val="FFFFFF"/>
                </a:highlight>
                <a:latin typeface="Consolas" panose="020B0609020204030204" pitchFamily="49" charset="0"/>
              </a:rPr>
              <a:t>):</a:t>
            </a:r>
          </a:p>
          <a:p>
            <a:r>
              <a:rPr lang="en-US" dirty="0">
                <a:solidFill>
                  <a:srgbClr val="000000"/>
                </a:solidFill>
                <a:highlight>
                  <a:srgbClr val="FFFFFF"/>
                </a:highlight>
                <a:latin typeface="Consolas" panose="020B0609020204030204" pitchFamily="49" charset="0"/>
              </a:rPr>
              <a:t>        now = </a:t>
            </a:r>
            <a:r>
              <a:rPr lang="en-US" dirty="0" err="1">
                <a:solidFill>
                  <a:srgbClr val="6F008A"/>
                </a:solidFill>
                <a:highlight>
                  <a:srgbClr val="FFFFFF"/>
                </a:highlight>
                <a:latin typeface="Consolas" panose="020B0609020204030204" pitchFamily="49" charset="0"/>
              </a:rPr>
              <a:t>datetime</a:t>
            </a:r>
            <a:r>
              <a:rPr lang="en-US" dirty="0" err="1">
                <a:solidFill>
                  <a:srgbClr val="000000"/>
                </a:solidFill>
                <a:highlight>
                  <a:srgbClr val="FFFFFF"/>
                </a:highlight>
                <a:latin typeface="Consolas" panose="020B0609020204030204" pitchFamily="49" charset="0"/>
              </a:rPr>
              <a:t>.</a:t>
            </a:r>
            <a:r>
              <a:rPr lang="en-US" dirty="0" err="1">
                <a:solidFill>
                  <a:srgbClr val="2B91AF"/>
                </a:solidFill>
                <a:highlight>
                  <a:srgbClr val="FFFFFF"/>
                </a:highlight>
                <a:latin typeface="Consolas" panose="020B0609020204030204" pitchFamily="49" charset="0"/>
              </a:rPr>
              <a:t>datetime</a:t>
            </a:r>
            <a:r>
              <a:rPr lang="en-US" dirty="0" err="1">
                <a:solidFill>
                  <a:srgbClr val="000000"/>
                </a:solidFill>
                <a:highlight>
                  <a:srgbClr val="FFFFFF"/>
                </a:highlight>
                <a:latin typeface="Consolas" panose="020B0609020204030204" pitchFamily="49" charset="0"/>
              </a:rPr>
              <a:t>.now</a:t>
            </a:r>
            <a:r>
              <a:rPr lang="en-US" dirty="0">
                <a:solidFill>
                  <a:srgbClr val="000000"/>
                </a:solidFill>
                <a:highlight>
                  <a:srgbClr val="FFFFFF"/>
                </a:highlight>
                <a:latin typeface="Consolas" panose="020B0609020204030204" pitchFamily="49" charset="0"/>
              </a:rPr>
              <a:t>()</a:t>
            </a:r>
          </a:p>
          <a:p>
            <a:r>
              <a:rPr lang="en-US" dirty="0">
                <a:solidFill>
                  <a:srgbClr val="000000"/>
                </a:solidFill>
                <a:highlight>
                  <a:srgbClr val="FFFFFF"/>
                </a:highlight>
                <a:latin typeface="Consolas" panose="020B0609020204030204" pitchFamily="49" charset="0"/>
              </a:rPr>
              <a:t>        </a:t>
            </a:r>
            <a:r>
              <a:rPr lang="en-US" dirty="0">
                <a:solidFill>
                  <a:srgbClr val="0000FF"/>
                </a:solidFill>
                <a:highlight>
                  <a:srgbClr val="FFFFFF"/>
                </a:highlight>
                <a:latin typeface="Consolas" panose="020B0609020204030204" pitchFamily="49" charset="0"/>
              </a:rPr>
              <a:t>print</a:t>
            </a:r>
            <a:r>
              <a:rPr lang="en-US" dirty="0">
                <a:solidFill>
                  <a:srgbClr val="000000"/>
                </a:solidFill>
                <a:highlight>
                  <a:srgbClr val="FFFFFF"/>
                </a:highlight>
                <a:latin typeface="Consolas" panose="020B0609020204030204" pitchFamily="49" charset="0"/>
              </a:rPr>
              <a:t> </a:t>
            </a:r>
            <a:r>
              <a:rPr lang="en-US" dirty="0">
                <a:solidFill>
                  <a:srgbClr val="A31515"/>
                </a:solidFill>
                <a:highlight>
                  <a:srgbClr val="FFFFFF"/>
                </a:highlight>
                <a:latin typeface="Consolas" panose="020B0609020204030204" pitchFamily="49" charset="0"/>
              </a:rPr>
              <a:t>"%s says hello, World! at time: %s"</a:t>
            </a:r>
            <a:r>
              <a:rPr lang="en-US" dirty="0">
                <a:solidFill>
                  <a:srgbClr val="000000"/>
                </a:solidFill>
                <a:highlight>
                  <a:srgbClr val="FFFFFF"/>
                </a:highlight>
                <a:latin typeface="Consolas" panose="020B0609020204030204" pitchFamily="49" charset="0"/>
              </a:rPr>
              <a:t>  % (</a:t>
            </a:r>
            <a:r>
              <a:rPr lang="en-US" dirty="0" err="1">
                <a:solidFill>
                  <a:srgbClr val="808080"/>
                </a:solidFill>
                <a:highlight>
                  <a:srgbClr val="FFFFFF"/>
                </a:highlight>
                <a:latin typeface="Consolas" panose="020B0609020204030204" pitchFamily="49" charset="0"/>
              </a:rPr>
              <a:t>self</a:t>
            </a:r>
            <a:r>
              <a:rPr lang="en-US" dirty="0" err="1">
                <a:solidFill>
                  <a:srgbClr val="000000"/>
                </a:solidFill>
                <a:highlight>
                  <a:srgbClr val="FFFFFF"/>
                </a:highlight>
                <a:latin typeface="Consolas" panose="020B0609020204030204" pitchFamily="49" charset="0"/>
              </a:rPr>
              <a:t>.getName</a:t>
            </a:r>
            <a:r>
              <a:rPr lang="en-US" dirty="0">
                <a:solidFill>
                  <a:srgbClr val="000000"/>
                </a:solidFill>
                <a:highlight>
                  <a:srgbClr val="FFFFFF"/>
                </a:highlight>
                <a:latin typeface="Consolas" panose="020B0609020204030204" pitchFamily="49" charset="0"/>
              </a:rPr>
              <a:t>(),now)</a:t>
            </a:r>
          </a:p>
          <a:p>
            <a:endParaRPr lang="en-US" dirty="0">
              <a:solidFill>
                <a:srgbClr val="000000"/>
              </a:solidFill>
              <a:highlight>
                <a:srgbClr val="FFFFFF"/>
              </a:highlight>
              <a:latin typeface="Consolas" panose="020B0609020204030204" pitchFamily="49" charset="0"/>
            </a:endParaRPr>
          </a:p>
          <a:p>
            <a:r>
              <a:rPr lang="en-US" dirty="0">
                <a:solidFill>
                  <a:srgbClr val="0000FF"/>
                </a:solidFill>
                <a:highlight>
                  <a:srgbClr val="FFFFFF"/>
                </a:highlight>
                <a:latin typeface="Consolas" panose="020B0609020204030204" pitchFamily="49" charset="0"/>
              </a:rPr>
              <a:t>for</a:t>
            </a:r>
            <a:r>
              <a:rPr lang="en-US" dirty="0">
                <a:solidFill>
                  <a:srgbClr val="000000"/>
                </a:solidFill>
                <a:highlight>
                  <a:srgbClr val="FFFFFF"/>
                </a:highlight>
                <a:latin typeface="Consolas" panose="020B0609020204030204" pitchFamily="49" charset="0"/>
              </a:rPr>
              <a:t> </a:t>
            </a:r>
            <a:r>
              <a:rPr lang="en-US" dirty="0" err="1">
                <a:solidFill>
                  <a:srgbClr val="000000"/>
                </a:solidFill>
                <a:highlight>
                  <a:srgbClr val="FFFFFF"/>
                </a:highlight>
                <a:latin typeface="Consolas" panose="020B0609020204030204" pitchFamily="49" charset="0"/>
              </a:rPr>
              <a:t>i</a:t>
            </a:r>
            <a:r>
              <a:rPr lang="en-US" dirty="0">
                <a:solidFill>
                  <a:srgbClr val="000000"/>
                </a:solidFill>
                <a:highlight>
                  <a:srgbClr val="FFFFFF"/>
                </a:highlight>
                <a:latin typeface="Consolas" panose="020B0609020204030204" pitchFamily="49" charset="0"/>
              </a:rPr>
              <a:t> </a:t>
            </a:r>
            <a:r>
              <a:rPr lang="en-US" dirty="0">
                <a:solidFill>
                  <a:srgbClr val="0000FF"/>
                </a:solidFill>
                <a:highlight>
                  <a:srgbClr val="FFFFFF"/>
                </a:highlight>
                <a:latin typeface="Consolas" panose="020B0609020204030204" pitchFamily="49" charset="0"/>
              </a:rPr>
              <a:t>in</a:t>
            </a:r>
            <a:r>
              <a:rPr lang="en-US" dirty="0">
                <a:solidFill>
                  <a:srgbClr val="000000"/>
                </a:solidFill>
                <a:highlight>
                  <a:srgbClr val="FFFFFF"/>
                </a:highlight>
                <a:latin typeface="Consolas" panose="020B0609020204030204" pitchFamily="49" charset="0"/>
              </a:rPr>
              <a:t> </a:t>
            </a:r>
            <a:r>
              <a:rPr lang="en-US" dirty="0" smtClean="0">
                <a:solidFill>
                  <a:srgbClr val="000000"/>
                </a:solidFill>
                <a:highlight>
                  <a:srgbClr val="FFFFFF"/>
                </a:highlight>
                <a:latin typeface="Consolas" panose="020B0609020204030204" pitchFamily="49" charset="0"/>
              </a:rPr>
              <a:t>range(100):</a:t>
            </a:r>
            <a:endParaRPr lang="en-US" dirty="0">
              <a:solidFill>
                <a:srgbClr val="000000"/>
              </a:solidFill>
              <a:highlight>
                <a:srgbClr val="FFFFFF"/>
              </a:highlight>
              <a:latin typeface="Consolas" panose="020B0609020204030204" pitchFamily="49" charset="0"/>
            </a:endParaRPr>
          </a:p>
          <a:p>
            <a:r>
              <a:rPr lang="en-US" dirty="0">
                <a:solidFill>
                  <a:srgbClr val="000000"/>
                </a:solidFill>
                <a:highlight>
                  <a:srgbClr val="FFFFFF"/>
                </a:highlight>
                <a:latin typeface="Consolas" panose="020B0609020204030204" pitchFamily="49" charset="0"/>
              </a:rPr>
              <a:t>        t = </a:t>
            </a:r>
            <a:r>
              <a:rPr lang="en-US" dirty="0" err="1">
                <a:solidFill>
                  <a:srgbClr val="2B91AF"/>
                </a:solidFill>
                <a:highlight>
                  <a:srgbClr val="FFFFFF"/>
                </a:highlight>
                <a:latin typeface="Consolas" panose="020B0609020204030204" pitchFamily="49" charset="0"/>
              </a:rPr>
              <a:t>ThreadClass</a:t>
            </a:r>
            <a:r>
              <a:rPr lang="en-US" dirty="0">
                <a:solidFill>
                  <a:srgbClr val="000000"/>
                </a:solidFill>
                <a:highlight>
                  <a:srgbClr val="FFFFFF"/>
                </a:highlight>
                <a:latin typeface="Consolas" panose="020B0609020204030204" pitchFamily="49" charset="0"/>
              </a:rPr>
              <a:t>()</a:t>
            </a:r>
          </a:p>
          <a:p>
            <a:r>
              <a:rPr lang="en-US" dirty="0">
                <a:solidFill>
                  <a:srgbClr val="000000"/>
                </a:solidFill>
                <a:highlight>
                  <a:srgbClr val="FFFFFF"/>
                </a:highlight>
                <a:latin typeface="Consolas" panose="020B0609020204030204" pitchFamily="49" charset="0"/>
              </a:rPr>
              <a:t>        </a:t>
            </a:r>
            <a:r>
              <a:rPr lang="en-US" dirty="0" err="1">
                <a:solidFill>
                  <a:srgbClr val="000000"/>
                </a:solidFill>
                <a:highlight>
                  <a:srgbClr val="FFFFFF"/>
                </a:highlight>
                <a:latin typeface="Consolas" panose="020B0609020204030204" pitchFamily="49" charset="0"/>
              </a:rPr>
              <a:t>t.start</a:t>
            </a:r>
            <a:r>
              <a:rPr lang="en-US" dirty="0">
                <a:solidFill>
                  <a:srgbClr val="000000"/>
                </a:solidFill>
                <a:highlight>
                  <a:srgbClr val="FFFFFF"/>
                </a:highlight>
                <a:latin typeface="Consolas" panose="020B0609020204030204" pitchFamily="49" charset="0"/>
              </a:rPr>
              <a: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10</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6" name="Rectangle 5"/>
          <p:cNvSpPr/>
          <p:nvPr/>
        </p:nvSpPr>
        <p:spPr>
          <a:xfrm>
            <a:off x="914398" y="1931946"/>
            <a:ext cx="7315200" cy="4524315"/>
          </a:xfrm>
          <a:prstGeom prst="rect">
            <a:avLst/>
          </a:prstGeom>
          <a:solidFill>
            <a:srgbClr val="FFFFCC"/>
          </a:solidFill>
        </p:spPr>
        <p:txBody>
          <a:bodyPr wrap="square">
            <a:spAutoFit/>
          </a:bodyPr>
          <a:lstStyle/>
          <a:p>
            <a:r>
              <a:rPr lang="en-US">
                <a:solidFill>
                  <a:srgbClr val="0000FF"/>
                </a:solidFill>
                <a:highlight>
                  <a:srgbClr val="FFFFFF"/>
                </a:highlight>
                <a:latin typeface="Consolas" panose="020B0609020204030204" pitchFamily="49" charset="0"/>
              </a:rPr>
              <a:t>import</a:t>
            </a:r>
            <a:r>
              <a:rPr lang="en-US">
                <a:solidFill>
                  <a:srgbClr val="000000"/>
                </a:solidFill>
                <a:highlight>
                  <a:srgbClr val="FFFFFF"/>
                </a:highlight>
                <a:latin typeface="Consolas" panose="020B0609020204030204" pitchFamily="49" charset="0"/>
              </a:rPr>
              <a:t> </a:t>
            </a:r>
            <a:r>
              <a:rPr lang="en-US">
                <a:solidFill>
                  <a:srgbClr val="6F008A"/>
                </a:solidFill>
                <a:highlight>
                  <a:srgbClr val="FFFFFF"/>
                </a:highlight>
                <a:latin typeface="Consolas" panose="020B0609020204030204" pitchFamily="49" charset="0"/>
              </a:rPr>
              <a:t>time</a:t>
            </a:r>
            <a:endParaRPr lang="en-US">
              <a:solidFill>
                <a:srgbClr val="000000"/>
              </a:solidFill>
              <a:highlight>
                <a:srgbClr val="FFFFFF"/>
              </a:highlight>
              <a:latin typeface="Consolas" panose="020B0609020204030204" pitchFamily="49" charset="0"/>
            </a:endParaRPr>
          </a:p>
          <a:p>
            <a:r>
              <a:rPr lang="en-US">
                <a:solidFill>
                  <a:srgbClr val="0000FF"/>
                </a:solidFill>
                <a:highlight>
                  <a:srgbClr val="FFFFFF"/>
                </a:highlight>
                <a:latin typeface="Consolas" panose="020B0609020204030204" pitchFamily="49" charset="0"/>
              </a:rPr>
              <a:t>from</a:t>
            </a:r>
            <a:r>
              <a:rPr lang="en-US">
                <a:solidFill>
                  <a:srgbClr val="000000"/>
                </a:solidFill>
                <a:highlight>
                  <a:srgbClr val="FFFFFF"/>
                </a:highlight>
                <a:latin typeface="Consolas" panose="020B0609020204030204" pitchFamily="49" charset="0"/>
              </a:rPr>
              <a:t> </a:t>
            </a:r>
            <a:r>
              <a:rPr lang="en-US">
                <a:solidFill>
                  <a:srgbClr val="6F008A"/>
                </a:solidFill>
                <a:highlight>
                  <a:srgbClr val="FFFFFF"/>
                </a:highlight>
                <a:latin typeface="Consolas" panose="020B0609020204030204" pitchFamily="49" charset="0"/>
              </a:rPr>
              <a:t>threading</a:t>
            </a:r>
            <a:r>
              <a:rPr lang="en-US">
                <a:solidFill>
                  <a:srgbClr val="000000"/>
                </a:solidFill>
                <a:highlight>
                  <a:srgbClr val="FFFFFF"/>
                </a:highlight>
                <a:latin typeface="Consolas" panose="020B0609020204030204" pitchFamily="49" charset="0"/>
              </a:rPr>
              <a:t> </a:t>
            </a:r>
            <a:r>
              <a:rPr lang="en-US">
                <a:solidFill>
                  <a:srgbClr val="0000FF"/>
                </a:solidFill>
                <a:highlight>
                  <a:srgbClr val="FFFFFF"/>
                </a:highlight>
                <a:latin typeface="Consolas" panose="020B0609020204030204" pitchFamily="49" charset="0"/>
              </a:rPr>
              <a:t>import</a:t>
            </a:r>
            <a:r>
              <a:rPr lang="en-US">
                <a:solidFill>
                  <a:srgbClr val="000000"/>
                </a:solidFill>
                <a:highlight>
                  <a:srgbClr val="FFFFFF"/>
                </a:highlight>
                <a:latin typeface="Consolas" panose="020B0609020204030204" pitchFamily="49" charset="0"/>
              </a:rPr>
              <a:t> </a:t>
            </a:r>
            <a:r>
              <a:rPr lang="en-US">
                <a:solidFill>
                  <a:srgbClr val="2B91AF"/>
                </a:solidFill>
                <a:highlight>
                  <a:srgbClr val="FFFFFF"/>
                </a:highlight>
                <a:latin typeface="Consolas" panose="020B0609020204030204" pitchFamily="49" charset="0"/>
              </a:rPr>
              <a:t>Thread</a:t>
            </a:r>
            <a:endParaRPr lang="en-US">
              <a:solidFill>
                <a:srgbClr val="000000"/>
              </a:solidFill>
              <a:highlight>
                <a:srgbClr val="FFFFFF"/>
              </a:highlight>
              <a:latin typeface="Consolas" panose="020B0609020204030204" pitchFamily="49" charset="0"/>
            </a:endParaRPr>
          </a:p>
          <a:p>
            <a:r>
              <a:rPr lang="en-US">
                <a:solidFill>
                  <a:srgbClr val="0000FF"/>
                </a:solidFill>
                <a:highlight>
                  <a:srgbClr val="FFFFFF"/>
                </a:highlight>
                <a:latin typeface="Consolas" panose="020B0609020204030204" pitchFamily="49" charset="0"/>
              </a:rPr>
              <a:t>from</a:t>
            </a:r>
            <a:r>
              <a:rPr lang="en-US">
                <a:solidFill>
                  <a:srgbClr val="000000"/>
                </a:solidFill>
                <a:highlight>
                  <a:srgbClr val="FFFFFF"/>
                </a:highlight>
                <a:latin typeface="Consolas" panose="020B0609020204030204" pitchFamily="49" charset="0"/>
              </a:rPr>
              <a:t> </a:t>
            </a:r>
            <a:r>
              <a:rPr lang="en-US">
                <a:solidFill>
                  <a:srgbClr val="6F008A"/>
                </a:solidFill>
                <a:highlight>
                  <a:srgbClr val="FFFFFF"/>
                </a:highlight>
                <a:latin typeface="Consolas" panose="020B0609020204030204" pitchFamily="49" charset="0"/>
              </a:rPr>
              <a:t>threading</a:t>
            </a:r>
            <a:r>
              <a:rPr lang="en-US">
                <a:solidFill>
                  <a:srgbClr val="000000"/>
                </a:solidFill>
                <a:highlight>
                  <a:srgbClr val="FFFFFF"/>
                </a:highlight>
                <a:latin typeface="Consolas" panose="020B0609020204030204" pitchFamily="49" charset="0"/>
              </a:rPr>
              <a:t> </a:t>
            </a:r>
            <a:r>
              <a:rPr lang="en-US">
                <a:solidFill>
                  <a:srgbClr val="0000FF"/>
                </a:solidFill>
                <a:highlight>
                  <a:srgbClr val="FFFFFF"/>
                </a:highlight>
                <a:latin typeface="Consolas" panose="020B0609020204030204" pitchFamily="49" charset="0"/>
              </a:rPr>
              <a:t>import</a:t>
            </a:r>
            <a:r>
              <a:rPr lang="en-US">
                <a:solidFill>
                  <a:srgbClr val="000000"/>
                </a:solidFill>
                <a:highlight>
                  <a:srgbClr val="FFFFFF"/>
                </a:highlight>
                <a:latin typeface="Consolas" panose="020B0609020204030204" pitchFamily="49" charset="0"/>
              </a:rPr>
              <a:t> Lock</a:t>
            </a:r>
          </a:p>
          <a:p>
            <a:endParaRPr lang="en-US">
              <a:solidFill>
                <a:srgbClr val="000000"/>
              </a:solidFill>
              <a:highlight>
                <a:srgbClr val="FFFFFF"/>
              </a:highlight>
              <a:latin typeface="Consolas" panose="020B0609020204030204" pitchFamily="49" charset="0"/>
            </a:endParaRPr>
          </a:p>
          <a:p>
            <a:r>
              <a:rPr lang="en-US">
                <a:solidFill>
                  <a:srgbClr val="0000FF"/>
                </a:solidFill>
                <a:highlight>
                  <a:srgbClr val="FFFFFF"/>
                </a:highlight>
                <a:latin typeface="Consolas" panose="020B0609020204030204" pitchFamily="49" charset="0"/>
              </a:rPr>
              <a:t>def</a:t>
            </a:r>
            <a:r>
              <a:rPr lang="en-US">
                <a:solidFill>
                  <a:srgbClr val="000000"/>
                </a:solidFill>
                <a:highlight>
                  <a:srgbClr val="FFFFFF"/>
                </a:highlight>
                <a:latin typeface="Consolas" panose="020B0609020204030204" pitchFamily="49" charset="0"/>
              </a:rPr>
              <a:t> myfunc(</a:t>
            </a:r>
            <a:r>
              <a:rPr lang="en-US">
                <a:solidFill>
                  <a:srgbClr val="808080"/>
                </a:solidFill>
                <a:highlight>
                  <a:srgbClr val="FFFFFF"/>
                </a:highlight>
                <a:latin typeface="Consolas" panose="020B0609020204030204" pitchFamily="49" charset="0"/>
              </a:rPr>
              <a:t>i</a:t>
            </a:r>
            <a:r>
              <a:rPr lang="en-US">
                <a:solidFill>
                  <a:srgbClr val="000000"/>
                </a:solidFill>
                <a:highlight>
                  <a:srgbClr val="FFFFFF"/>
                </a:highlight>
                <a:latin typeface="Consolas" panose="020B0609020204030204" pitchFamily="49" charset="0"/>
              </a:rPr>
              <a:t>, </a:t>
            </a:r>
            <a:r>
              <a:rPr lang="en-US">
                <a:solidFill>
                  <a:srgbClr val="808080"/>
                </a:solidFill>
                <a:highlight>
                  <a:srgbClr val="FFFFFF"/>
                </a:highlight>
                <a:latin typeface="Consolas" panose="020B0609020204030204" pitchFamily="49" charset="0"/>
              </a:rPr>
              <a:t>mutex</a:t>
            </a:r>
            <a:r>
              <a:rPr lang="en-US">
                <a:solidFill>
                  <a:srgbClr val="000000"/>
                </a:solidFill>
                <a:highlight>
                  <a:srgbClr val="FFFFFF"/>
                </a:highlight>
                <a:latin typeface="Consolas" panose="020B0609020204030204" pitchFamily="49" charset="0"/>
              </a:rPr>
              <a:t>):</a:t>
            </a:r>
          </a:p>
          <a:p>
            <a:r>
              <a:rPr lang="en-US">
                <a:solidFill>
                  <a:srgbClr val="000000"/>
                </a:solidFill>
                <a:highlight>
                  <a:srgbClr val="FFFFFF"/>
                </a:highlight>
                <a:latin typeface="Consolas" panose="020B0609020204030204" pitchFamily="49" charset="0"/>
              </a:rPr>
              <a:t>    </a:t>
            </a:r>
            <a:r>
              <a:rPr lang="en-US">
                <a:solidFill>
                  <a:srgbClr val="808080"/>
                </a:solidFill>
                <a:highlight>
                  <a:srgbClr val="FFFFFF"/>
                </a:highlight>
                <a:latin typeface="Consolas" panose="020B0609020204030204" pitchFamily="49" charset="0"/>
              </a:rPr>
              <a:t>mutex</a:t>
            </a:r>
            <a:r>
              <a:rPr lang="en-US">
                <a:solidFill>
                  <a:srgbClr val="000000"/>
                </a:solidFill>
                <a:highlight>
                  <a:srgbClr val="FFFFFF"/>
                </a:highlight>
                <a:latin typeface="Consolas" panose="020B0609020204030204" pitchFamily="49" charset="0"/>
              </a:rPr>
              <a:t>.acquire(1)</a:t>
            </a:r>
          </a:p>
          <a:p>
            <a:r>
              <a:rPr lang="en-US">
                <a:solidFill>
                  <a:srgbClr val="000000"/>
                </a:solidFill>
                <a:highlight>
                  <a:srgbClr val="FFFFFF"/>
                </a:highlight>
                <a:latin typeface="Consolas" panose="020B0609020204030204" pitchFamily="49" charset="0"/>
              </a:rPr>
              <a:t>    </a:t>
            </a:r>
            <a:r>
              <a:rPr lang="en-US">
                <a:solidFill>
                  <a:srgbClr val="6F008A"/>
                </a:solidFill>
                <a:highlight>
                  <a:srgbClr val="FFFFFF"/>
                </a:highlight>
                <a:latin typeface="Consolas" panose="020B0609020204030204" pitchFamily="49" charset="0"/>
              </a:rPr>
              <a:t>time</a:t>
            </a:r>
            <a:r>
              <a:rPr lang="en-US">
                <a:solidFill>
                  <a:srgbClr val="000000"/>
                </a:solidFill>
                <a:highlight>
                  <a:srgbClr val="FFFFFF"/>
                </a:highlight>
                <a:latin typeface="Consolas" panose="020B0609020204030204" pitchFamily="49" charset="0"/>
              </a:rPr>
              <a:t>.sleep(1)</a:t>
            </a:r>
          </a:p>
          <a:p>
            <a:r>
              <a:rPr lang="en-US">
                <a:solidFill>
                  <a:srgbClr val="000000"/>
                </a:solidFill>
                <a:highlight>
                  <a:srgbClr val="FFFFFF"/>
                </a:highlight>
                <a:latin typeface="Consolas" panose="020B0609020204030204" pitchFamily="49" charset="0"/>
              </a:rPr>
              <a:t>    </a:t>
            </a:r>
            <a:r>
              <a:rPr lang="en-US">
                <a:solidFill>
                  <a:srgbClr val="0000FF"/>
                </a:solidFill>
                <a:highlight>
                  <a:srgbClr val="FFFFFF"/>
                </a:highlight>
                <a:latin typeface="Consolas" panose="020B0609020204030204" pitchFamily="49" charset="0"/>
              </a:rPr>
              <a:t>print</a:t>
            </a:r>
            <a:r>
              <a:rPr lang="en-US">
                <a:solidFill>
                  <a:srgbClr val="000000"/>
                </a:solidFill>
                <a:highlight>
                  <a:srgbClr val="FFFFFF"/>
                </a:highlight>
                <a:latin typeface="Consolas" panose="020B0609020204030204" pitchFamily="49" charset="0"/>
              </a:rPr>
              <a:t> </a:t>
            </a:r>
            <a:r>
              <a:rPr lang="en-US">
                <a:solidFill>
                  <a:srgbClr val="A31515"/>
                </a:solidFill>
                <a:highlight>
                  <a:srgbClr val="FFFFFF"/>
                </a:highlight>
                <a:latin typeface="Consolas" panose="020B0609020204030204" pitchFamily="49" charset="0"/>
              </a:rPr>
              <a:t>"Thread: %d"</a:t>
            </a:r>
            <a:r>
              <a:rPr lang="en-US">
                <a:solidFill>
                  <a:srgbClr val="000000"/>
                </a:solidFill>
                <a:highlight>
                  <a:srgbClr val="FFFFFF"/>
                </a:highlight>
                <a:latin typeface="Consolas" panose="020B0609020204030204" pitchFamily="49" charset="0"/>
              </a:rPr>
              <a:t> %</a:t>
            </a:r>
            <a:r>
              <a:rPr lang="en-US">
                <a:solidFill>
                  <a:srgbClr val="808080"/>
                </a:solidFill>
                <a:highlight>
                  <a:srgbClr val="FFFFFF"/>
                </a:highlight>
                <a:latin typeface="Consolas" panose="020B0609020204030204" pitchFamily="49" charset="0"/>
              </a:rPr>
              <a:t>i</a:t>
            </a:r>
            <a:endParaRPr lang="en-US">
              <a:solidFill>
                <a:srgbClr val="000000"/>
              </a:solidFill>
              <a:highlight>
                <a:srgbClr val="FFFFFF"/>
              </a:highlight>
              <a:latin typeface="Consolas" panose="020B0609020204030204" pitchFamily="49" charset="0"/>
            </a:endParaRPr>
          </a:p>
          <a:p>
            <a:r>
              <a:rPr lang="en-US">
                <a:solidFill>
                  <a:srgbClr val="000000"/>
                </a:solidFill>
                <a:highlight>
                  <a:srgbClr val="FFFFFF"/>
                </a:highlight>
                <a:latin typeface="Consolas" panose="020B0609020204030204" pitchFamily="49" charset="0"/>
              </a:rPr>
              <a:t>    </a:t>
            </a:r>
            <a:r>
              <a:rPr lang="en-US">
                <a:solidFill>
                  <a:srgbClr val="808080"/>
                </a:solidFill>
                <a:highlight>
                  <a:srgbClr val="FFFFFF"/>
                </a:highlight>
                <a:latin typeface="Consolas" panose="020B0609020204030204" pitchFamily="49" charset="0"/>
              </a:rPr>
              <a:t>mutex</a:t>
            </a:r>
            <a:r>
              <a:rPr lang="en-US">
                <a:solidFill>
                  <a:srgbClr val="000000"/>
                </a:solidFill>
                <a:highlight>
                  <a:srgbClr val="FFFFFF"/>
                </a:highlight>
                <a:latin typeface="Consolas" panose="020B0609020204030204" pitchFamily="49" charset="0"/>
              </a:rPr>
              <a:t>.release()</a:t>
            </a:r>
          </a:p>
          <a:p>
            <a:endParaRPr lang="en-US">
              <a:solidFill>
                <a:srgbClr val="000000"/>
              </a:solidFill>
              <a:highlight>
                <a:srgbClr val="FFFFFF"/>
              </a:highlight>
              <a:latin typeface="Consolas" panose="020B0609020204030204" pitchFamily="49" charset="0"/>
            </a:endParaRPr>
          </a:p>
          <a:p>
            <a:endParaRPr lang="en-US">
              <a:solidFill>
                <a:srgbClr val="000000"/>
              </a:solidFill>
              <a:highlight>
                <a:srgbClr val="FFFFFF"/>
              </a:highlight>
              <a:latin typeface="Consolas" panose="020B0609020204030204" pitchFamily="49" charset="0"/>
            </a:endParaRPr>
          </a:p>
          <a:p>
            <a:r>
              <a:rPr lang="en-US">
                <a:solidFill>
                  <a:srgbClr val="000000"/>
                </a:solidFill>
                <a:highlight>
                  <a:srgbClr val="FFFFFF"/>
                </a:highlight>
                <a:latin typeface="Consolas" panose="020B0609020204030204" pitchFamily="49" charset="0"/>
              </a:rPr>
              <a:t>mutex = Lock()</a:t>
            </a:r>
          </a:p>
          <a:p>
            <a:r>
              <a:rPr lang="en-US">
                <a:solidFill>
                  <a:srgbClr val="0000FF"/>
                </a:solidFill>
                <a:highlight>
                  <a:srgbClr val="FFFFFF"/>
                </a:highlight>
                <a:latin typeface="Consolas" panose="020B0609020204030204" pitchFamily="49" charset="0"/>
              </a:rPr>
              <a:t>for</a:t>
            </a:r>
            <a:r>
              <a:rPr lang="en-US">
                <a:solidFill>
                  <a:srgbClr val="000000"/>
                </a:solidFill>
                <a:highlight>
                  <a:srgbClr val="FFFFFF"/>
                </a:highlight>
                <a:latin typeface="Consolas" panose="020B0609020204030204" pitchFamily="49" charset="0"/>
              </a:rPr>
              <a:t> i </a:t>
            </a:r>
            <a:r>
              <a:rPr lang="en-US">
                <a:solidFill>
                  <a:srgbClr val="0000FF"/>
                </a:solidFill>
                <a:highlight>
                  <a:srgbClr val="FFFFFF"/>
                </a:highlight>
                <a:latin typeface="Consolas" panose="020B0609020204030204" pitchFamily="49" charset="0"/>
              </a:rPr>
              <a:t>in</a:t>
            </a:r>
            <a:r>
              <a:rPr lang="en-US">
                <a:solidFill>
                  <a:srgbClr val="000000"/>
                </a:solidFill>
                <a:highlight>
                  <a:srgbClr val="FFFFFF"/>
                </a:highlight>
                <a:latin typeface="Consolas" panose="020B0609020204030204" pitchFamily="49" charset="0"/>
              </a:rPr>
              <a:t> range(0,10):</a:t>
            </a:r>
          </a:p>
          <a:p>
            <a:r>
              <a:rPr lang="en-US">
                <a:solidFill>
                  <a:srgbClr val="000000"/>
                </a:solidFill>
                <a:highlight>
                  <a:srgbClr val="FFFFFF"/>
                </a:highlight>
                <a:latin typeface="Consolas" panose="020B0609020204030204" pitchFamily="49" charset="0"/>
              </a:rPr>
              <a:t>    t = </a:t>
            </a:r>
            <a:r>
              <a:rPr lang="en-US">
                <a:solidFill>
                  <a:srgbClr val="2B91AF"/>
                </a:solidFill>
                <a:highlight>
                  <a:srgbClr val="FFFFFF"/>
                </a:highlight>
                <a:latin typeface="Consolas" panose="020B0609020204030204" pitchFamily="49" charset="0"/>
              </a:rPr>
              <a:t>Thread</a:t>
            </a:r>
            <a:r>
              <a:rPr lang="en-US">
                <a:solidFill>
                  <a:srgbClr val="000000"/>
                </a:solidFill>
                <a:highlight>
                  <a:srgbClr val="FFFFFF"/>
                </a:highlight>
                <a:latin typeface="Consolas" panose="020B0609020204030204" pitchFamily="49" charset="0"/>
              </a:rPr>
              <a:t>(target=myfunc, args=(i,mutex))</a:t>
            </a:r>
          </a:p>
          <a:p>
            <a:r>
              <a:rPr lang="en-US">
                <a:solidFill>
                  <a:srgbClr val="000000"/>
                </a:solidFill>
                <a:highlight>
                  <a:srgbClr val="FFFFFF"/>
                </a:highlight>
                <a:latin typeface="Consolas" panose="020B0609020204030204" pitchFamily="49" charset="0"/>
              </a:rPr>
              <a:t>    t.start()</a:t>
            </a:r>
          </a:p>
          <a:p>
            <a:r>
              <a:rPr lang="en-US">
                <a:solidFill>
                  <a:srgbClr val="000000"/>
                </a:solidFill>
                <a:highlight>
                  <a:srgbClr val="FFFFFF"/>
                </a:highlight>
                <a:latin typeface="Consolas" panose="020B0609020204030204" pitchFamily="49" charset="0"/>
              </a:rPr>
              <a:t>    </a:t>
            </a:r>
            <a:r>
              <a:rPr lang="en-US">
                <a:solidFill>
                  <a:srgbClr val="0000FF"/>
                </a:solidFill>
                <a:highlight>
                  <a:srgbClr val="FFFFFF"/>
                </a:highlight>
                <a:latin typeface="Consolas" panose="020B0609020204030204" pitchFamily="49" charset="0"/>
              </a:rPr>
              <a:t>print</a:t>
            </a:r>
            <a:r>
              <a:rPr lang="en-US">
                <a:solidFill>
                  <a:srgbClr val="000000"/>
                </a:solidFill>
                <a:highlight>
                  <a:srgbClr val="FFFFFF"/>
                </a:highlight>
                <a:latin typeface="Consolas" panose="020B0609020204030204" pitchFamily="49" charset="0"/>
              </a:rPr>
              <a:t> </a:t>
            </a:r>
            <a:r>
              <a:rPr lang="en-US">
                <a:solidFill>
                  <a:srgbClr val="A31515"/>
                </a:solidFill>
                <a:highlight>
                  <a:srgbClr val="FFFFFF"/>
                </a:highlight>
                <a:latin typeface="Consolas" panose="020B0609020204030204" pitchFamily="49" charset="0"/>
              </a:rPr>
              <a:t>"main loop %d"</a:t>
            </a:r>
            <a:r>
              <a:rPr lang="en-US">
                <a:solidFill>
                  <a:srgbClr val="000000"/>
                </a:solidFill>
                <a:highlight>
                  <a:srgbClr val="FFFFFF"/>
                </a:highlight>
                <a:latin typeface="Consolas" panose="020B0609020204030204" pitchFamily="49" charset="0"/>
              </a:rPr>
              <a:t> %i</a:t>
            </a:r>
            <a:endParaRPr lang="en-US" dirty="0"/>
          </a:p>
        </p:txBody>
      </p:sp>
      <p:sp>
        <p:nvSpPr>
          <p:cNvPr id="7" name="Rectangle 6"/>
          <p:cNvSpPr/>
          <p:nvPr/>
        </p:nvSpPr>
        <p:spPr>
          <a:xfrm>
            <a:off x="4146241" y="1524000"/>
            <a:ext cx="851515" cy="369332"/>
          </a:xfrm>
          <a:prstGeom prst="rect">
            <a:avLst/>
          </a:prstGeom>
          <a:solidFill>
            <a:schemeClr val="bg1">
              <a:lumMod val="95000"/>
            </a:schemeClr>
          </a:solidFill>
        </p:spPr>
        <p:txBody>
          <a:bodyPr wrap="none">
            <a:spAutoFit/>
          </a:bodyPr>
          <a:lstStyle/>
          <a:p>
            <a:pPr algn="ctr"/>
            <a:r>
              <a:rPr lang="en-US" b="1" dirty="0" err="1" smtClean="0"/>
              <a:t>Mutex</a:t>
            </a:r>
            <a:endParaRPr lang="en-US" b="1" dirty="0" smtClean="0"/>
          </a:p>
        </p:txBody>
      </p:sp>
      <p:sp>
        <p:nvSpPr>
          <p:cNvPr id="13"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29892494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11</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7" name="Rectangle 6"/>
          <p:cNvSpPr/>
          <p:nvPr/>
        </p:nvSpPr>
        <p:spPr>
          <a:xfrm>
            <a:off x="4146241" y="1524000"/>
            <a:ext cx="851515" cy="369332"/>
          </a:xfrm>
          <a:prstGeom prst="rect">
            <a:avLst/>
          </a:prstGeom>
          <a:solidFill>
            <a:schemeClr val="bg1">
              <a:lumMod val="95000"/>
            </a:schemeClr>
          </a:solidFill>
        </p:spPr>
        <p:txBody>
          <a:bodyPr wrap="none">
            <a:spAutoFit/>
          </a:bodyPr>
          <a:lstStyle/>
          <a:p>
            <a:pPr algn="ctr"/>
            <a:r>
              <a:rPr lang="en-US" b="1" dirty="0" err="1" smtClean="0"/>
              <a:t>Mutex</a:t>
            </a:r>
            <a:endParaRPr lang="en-US" b="1" dirty="0" smtClean="0"/>
          </a:p>
        </p:txBody>
      </p:sp>
      <p:sp>
        <p:nvSpPr>
          <p:cNvPr id="2" name="Rectangle 1"/>
          <p:cNvSpPr/>
          <p:nvPr/>
        </p:nvSpPr>
        <p:spPr>
          <a:xfrm>
            <a:off x="914400" y="1999595"/>
            <a:ext cx="7315200" cy="4401205"/>
          </a:xfrm>
          <a:prstGeom prst="rect">
            <a:avLst/>
          </a:prstGeom>
          <a:solidFill>
            <a:schemeClr val="tx1"/>
          </a:solidFill>
        </p:spPr>
        <p:txBody>
          <a:bodyPr wrap="square">
            <a:spAutoFit/>
          </a:bodyPr>
          <a:lstStyle/>
          <a:p>
            <a:r>
              <a:rPr lang="en-US" sz="1400" dirty="0">
                <a:solidFill>
                  <a:schemeClr val="bg1"/>
                </a:solidFill>
              </a:rPr>
              <a:t>main loop 0</a:t>
            </a:r>
          </a:p>
          <a:p>
            <a:r>
              <a:rPr lang="en-US" sz="1400" dirty="0">
                <a:solidFill>
                  <a:schemeClr val="bg1"/>
                </a:solidFill>
              </a:rPr>
              <a:t>main loop 1</a:t>
            </a:r>
          </a:p>
          <a:p>
            <a:r>
              <a:rPr lang="en-US" sz="1400" dirty="0">
                <a:solidFill>
                  <a:schemeClr val="bg1"/>
                </a:solidFill>
              </a:rPr>
              <a:t>main loop 2</a:t>
            </a:r>
          </a:p>
          <a:p>
            <a:r>
              <a:rPr lang="en-US" sz="1400" dirty="0">
                <a:solidFill>
                  <a:schemeClr val="bg1"/>
                </a:solidFill>
              </a:rPr>
              <a:t>main loop 3</a:t>
            </a:r>
          </a:p>
          <a:p>
            <a:r>
              <a:rPr lang="en-US" sz="1400" dirty="0">
                <a:solidFill>
                  <a:schemeClr val="bg1"/>
                </a:solidFill>
              </a:rPr>
              <a:t>main loop 4</a:t>
            </a:r>
          </a:p>
          <a:p>
            <a:r>
              <a:rPr lang="en-US" sz="1400" dirty="0">
                <a:solidFill>
                  <a:schemeClr val="bg1"/>
                </a:solidFill>
              </a:rPr>
              <a:t>main loop 5</a:t>
            </a:r>
          </a:p>
          <a:p>
            <a:r>
              <a:rPr lang="en-US" sz="1400" dirty="0">
                <a:solidFill>
                  <a:schemeClr val="bg1"/>
                </a:solidFill>
              </a:rPr>
              <a:t>main loop 6</a:t>
            </a:r>
          </a:p>
          <a:p>
            <a:r>
              <a:rPr lang="en-US" sz="1400" dirty="0">
                <a:solidFill>
                  <a:schemeClr val="bg1"/>
                </a:solidFill>
              </a:rPr>
              <a:t>main loop 7</a:t>
            </a:r>
          </a:p>
          <a:p>
            <a:r>
              <a:rPr lang="en-US" sz="1400" dirty="0">
                <a:solidFill>
                  <a:schemeClr val="bg1"/>
                </a:solidFill>
              </a:rPr>
              <a:t>main loop 8</a:t>
            </a:r>
          </a:p>
          <a:p>
            <a:r>
              <a:rPr lang="en-US" sz="1400" dirty="0">
                <a:solidFill>
                  <a:schemeClr val="bg1"/>
                </a:solidFill>
              </a:rPr>
              <a:t>main loop 9</a:t>
            </a:r>
          </a:p>
          <a:p>
            <a:r>
              <a:rPr lang="en-US" sz="1400" dirty="0">
                <a:solidFill>
                  <a:schemeClr val="bg1"/>
                </a:solidFill>
              </a:rPr>
              <a:t>Press any key to continue . . . Thread: 0</a:t>
            </a:r>
          </a:p>
          <a:p>
            <a:r>
              <a:rPr lang="en-US" sz="1400" dirty="0">
                <a:solidFill>
                  <a:schemeClr val="bg1"/>
                </a:solidFill>
              </a:rPr>
              <a:t>Thread: 1</a:t>
            </a:r>
          </a:p>
          <a:p>
            <a:r>
              <a:rPr lang="en-US" sz="1400" dirty="0">
                <a:solidFill>
                  <a:schemeClr val="bg1"/>
                </a:solidFill>
              </a:rPr>
              <a:t>Thread: 2</a:t>
            </a:r>
          </a:p>
          <a:p>
            <a:r>
              <a:rPr lang="en-US" sz="1400" dirty="0">
                <a:solidFill>
                  <a:schemeClr val="bg1"/>
                </a:solidFill>
              </a:rPr>
              <a:t>Thread: 3</a:t>
            </a:r>
          </a:p>
          <a:p>
            <a:r>
              <a:rPr lang="en-US" sz="1400" dirty="0">
                <a:solidFill>
                  <a:schemeClr val="bg1"/>
                </a:solidFill>
              </a:rPr>
              <a:t>Thread: 4</a:t>
            </a:r>
          </a:p>
          <a:p>
            <a:r>
              <a:rPr lang="en-US" sz="1400" dirty="0">
                <a:solidFill>
                  <a:schemeClr val="bg1"/>
                </a:solidFill>
              </a:rPr>
              <a:t>Thread: 5</a:t>
            </a:r>
          </a:p>
          <a:p>
            <a:r>
              <a:rPr lang="en-US" sz="1400" dirty="0">
                <a:solidFill>
                  <a:schemeClr val="bg1"/>
                </a:solidFill>
              </a:rPr>
              <a:t>Thread: 6</a:t>
            </a:r>
          </a:p>
          <a:p>
            <a:r>
              <a:rPr lang="en-US" sz="1400" dirty="0">
                <a:solidFill>
                  <a:schemeClr val="bg1"/>
                </a:solidFill>
              </a:rPr>
              <a:t>Thread: 7</a:t>
            </a:r>
          </a:p>
          <a:p>
            <a:r>
              <a:rPr lang="en-US" sz="1400" dirty="0">
                <a:solidFill>
                  <a:schemeClr val="bg1"/>
                </a:solidFill>
              </a:rPr>
              <a:t>Thread: 8</a:t>
            </a:r>
          </a:p>
          <a:p>
            <a:r>
              <a:rPr lang="en-US" sz="1400" dirty="0">
                <a:solidFill>
                  <a:schemeClr val="bg1"/>
                </a:solidFill>
              </a:rPr>
              <a:t>Thread: 9</a:t>
            </a:r>
          </a:p>
        </p:txBody>
      </p:sp>
      <p:sp>
        <p:nvSpPr>
          <p:cNvPr id="13"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14221381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12</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5" name="Rectangle 4"/>
          <p:cNvSpPr/>
          <p:nvPr/>
        </p:nvSpPr>
        <p:spPr>
          <a:xfrm>
            <a:off x="2972844" y="1459468"/>
            <a:ext cx="3198312" cy="369332"/>
          </a:xfrm>
          <a:prstGeom prst="rect">
            <a:avLst/>
          </a:prstGeom>
          <a:solidFill>
            <a:schemeClr val="bg1">
              <a:lumMod val="85000"/>
            </a:schemeClr>
          </a:solidFill>
        </p:spPr>
        <p:txBody>
          <a:bodyPr wrap="none">
            <a:spAutoFit/>
          </a:bodyPr>
          <a:lstStyle/>
          <a:p>
            <a:pPr algn="ctr"/>
            <a:r>
              <a:rPr lang="en-US" b="1" dirty="0">
                <a:solidFill>
                  <a:srgbClr val="1A1A1A"/>
                </a:solidFill>
                <a:latin typeface="Lucida Grande"/>
              </a:rPr>
              <a:t>Synchronization </a:t>
            </a:r>
            <a:r>
              <a:rPr lang="en-US" b="1" dirty="0" smtClean="0">
                <a:solidFill>
                  <a:srgbClr val="1A1A1A"/>
                </a:solidFill>
                <a:latin typeface="Lucida Grande"/>
              </a:rPr>
              <a:t>primitives.</a:t>
            </a:r>
            <a:endParaRPr lang="en-US" b="1" i="0" dirty="0">
              <a:solidFill>
                <a:srgbClr val="1A1A1A"/>
              </a:solidFill>
              <a:effectLst/>
              <a:latin typeface="Lucida Grande"/>
            </a:endParaRPr>
          </a:p>
        </p:txBody>
      </p:sp>
      <p:sp>
        <p:nvSpPr>
          <p:cNvPr id="6" name="Rectangle 5"/>
          <p:cNvSpPr/>
          <p:nvPr/>
        </p:nvSpPr>
        <p:spPr>
          <a:xfrm>
            <a:off x="914399" y="2421357"/>
            <a:ext cx="7315200" cy="369332"/>
          </a:xfrm>
          <a:prstGeom prst="rect">
            <a:avLst/>
          </a:prstGeom>
          <a:solidFill>
            <a:schemeClr val="bg1">
              <a:lumMod val="95000"/>
            </a:schemeClr>
          </a:solidFill>
        </p:spPr>
        <p:txBody>
          <a:bodyPr wrap="square">
            <a:spAutoFit/>
          </a:bodyPr>
          <a:lstStyle/>
          <a:p>
            <a:r>
              <a:rPr lang="en-US" dirty="0" smtClean="0"/>
              <a:t>A primitive lock is in one of two states, ‘</a:t>
            </a:r>
            <a:r>
              <a:rPr lang="en-US" b="1" dirty="0" smtClean="0"/>
              <a:t>locked</a:t>
            </a:r>
            <a:r>
              <a:rPr lang="en-US" dirty="0" smtClean="0"/>
              <a:t>’ or ‘</a:t>
            </a:r>
            <a:r>
              <a:rPr lang="en-US" b="1" dirty="0" smtClean="0"/>
              <a:t>unlocked</a:t>
            </a:r>
            <a:r>
              <a:rPr lang="en-US" dirty="0" smtClean="0"/>
              <a:t>’.</a:t>
            </a:r>
            <a:endParaRPr lang="en-US" dirty="0"/>
          </a:p>
        </p:txBody>
      </p:sp>
      <p:sp>
        <p:nvSpPr>
          <p:cNvPr id="7" name="Rectangle 6"/>
          <p:cNvSpPr/>
          <p:nvPr/>
        </p:nvSpPr>
        <p:spPr>
          <a:xfrm>
            <a:off x="4210362" y="1934351"/>
            <a:ext cx="723275" cy="369332"/>
          </a:xfrm>
          <a:prstGeom prst="rect">
            <a:avLst/>
          </a:prstGeom>
          <a:solidFill>
            <a:schemeClr val="bg1">
              <a:lumMod val="95000"/>
            </a:schemeClr>
          </a:solidFill>
        </p:spPr>
        <p:txBody>
          <a:bodyPr wrap="none">
            <a:spAutoFit/>
          </a:bodyPr>
          <a:lstStyle/>
          <a:p>
            <a:pPr algn="ctr"/>
            <a:r>
              <a:rPr lang="en-US" b="1" dirty="0" smtClean="0"/>
              <a:t>Lock</a:t>
            </a:r>
            <a:endParaRPr lang="en-US" b="1" dirty="0"/>
          </a:p>
        </p:txBody>
      </p:sp>
      <p:sp>
        <p:nvSpPr>
          <p:cNvPr id="21" name="Rectangle 20"/>
          <p:cNvSpPr/>
          <p:nvPr/>
        </p:nvSpPr>
        <p:spPr>
          <a:xfrm>
            <a:off x="914399" y="2896240"/>
            <a:ext cx="7315200" cy="369332"/>
          </a:xfrm>
          <a:prstGeom prst="rect">
            <a:avLst/>
          </a:prstGeom>
          <a:solidFill>
            <a:schemeClr val="bg1">
              <a:lumMod val="95000"/>
            </a:schemeClr>
          </a:solidFill>
        </p:spPr>
        <p:txBody>
          <a:bodyPr wrap="square">
            <a:spAutoFit/>
          </a:bodyPr>
          <a:lstStyle/>
          <a:p>
            <a:r>
              <a:rPr lang="en-US" dirty="0"/>
              <a:t>It has two basic </a:t>
            </a:r>
            <a:r>
              <a:rPr lang="en-US" dirty="0" smtClean="0"/>
              <a:t>methods </a:t>
            </a:r>
            <a:r>
              <a:rPr lang="en-US" b="1" dirty="0"/>
              <a:t>acquire() </a:t>
            </a:r>
            <a:r>
              <a:rPr lang="en-US" dirty="0"/>
              <a:t>and </a:t>
            </a:r>
            <a:r>
              <a:rPr lang="en-US" b="1" dirty="0"/>
              <a:t>release().</a:t>
            </a:r>
          </a:p>
        </p:txBody>
      </p:sp>
      <p:sp>
        <p:nvSpPr>
          <p:cNvPr id="15"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24502735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13</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5" name="Rectangle 4"/>
          <p:cNvSpPr/>
          <p:nvPr/>
        </p:nvSpPr>
        <p:spPr>
          <a:xfrm>
            <a:off x="2972844" y="1459468"/>
            <a:ext cx="3198312" cy="369332"/>
          </a:xfrm>
          <a:prstGeom prst="rect">
            <a:avLst/>
          </a:prstGeom>
          <a:solidFill>
            <a:schemeClr val="bg1">
              <a:lumMod val="85000"/>
            </a:schemeClr>
          </a:solidFill>
        </p:spPr>
        <p:txBody>
          <a:bodyPr wrap="none">
            <a:spAutoFit/>
          </a:bodyPr>
          <a:lstStyle/>
          <a:p>
            <a:pPr algn="ctr"/>
            <a:r>
              <a:rPr lang="en-US" b="1" dirty="0">
                <a:solidFill>
                  <a:srgbClr val="1A1A1A"/>
                </a:solidFill>
                <a:latin typeface="Lucida Grande"/>
              </a:rPr>
              <a:t>Synchronization </a:t>
            </a:r>
            <a:r>
              <a:rPr lang="en-US" b="1" dirty="0" smtClean="0">
                <a:solidFill>
                  <a:srgbClr val="1A1A1A"/>
                </a:solidFill>
                <a:latin typeface="Lucida Grande"/>
              </a:rPr>
              <a:t>primitives.</a:t>
            </a:r>
            <a:endParaRPr lang="en-US" b="1" i="0" dirty="0">
              <a:solidFill>
                <a:srgbClr val="1A1A1A"/>
              </a:solidFill>
              <a:effectLst/>
              <a:latin typeface="Lucida Grande"/>
            </a:endParaRPr>
          </a:p>
        </p:txBody>
      </p:sp>
      <p:sp>
        <p:nvSpPr>
          <p:cNvPr id="7" name="Rectangle 6"/>
          <p:cNvSpPr/>
          <p:nvPr/>
        </p:nvSpPr>
        <p:spPr>
          <a:xfrm>
            <a:off x="4210362" y="1934351"/>
            <a:ext cx="723275" cy="369332"/>
          </a:xfrm>
          <a:prstGeom prst="rect">
            <a:avLst/>
          </a:prstGeom>
          <a:solidFill>
            <a:schemeClr val="bg1">
              <a:lumMod val="95000"/>
            </a:schemeClr>
          </a:solidFill>
        </p:spPr>
        <p:txBody>
          <a:bodyPr wrap="none">
            <a:spAutoFit/>
          </a:bodyPr>
          <a:lstStyle/>
          <a:p>
            <a:pPr algn="ctr"/>
            <a:r>
              <a:rPr lang="en-US" b="1" dirty="0" smtClean="0"/>
              <a:t>Lock</a:t>
            </a:r>
            <a:endParaRPr lang="en-US" b="1" dirty="0"/>
          </a:p>
        </p:txBody>
      </p:sp>
      <p:sp>
        <p:nvSpPr>
          <p:cNvPr id="2" name="Rectangle 1"/>
          <p:cNvSpPr/>
          <p:nvPr/>
        </p:nvSpPr>
        <p:spPr>
          <a:xfrm>
            <a:off x="914400" y="2438400"/>
            <a:ext cx="7315200" cy="3785652"/>
          </a:xfrm>
          <a:prstGeom prst="rect">
            <a:avLst/>
          </a:prstGeom>
          <a:solidFill>
            <a:srgbClr val="FFFFCC"/>
          </a:solidFill>
        </p:spPr>
        <p:txBody>
          <a:bodyPr wrap="square">
            <a:spAutoFit/>
          </a:bodyPr>
          <a:lstStyle/>
          <a:p>
            <a:r>
              <a:rPr lang="en-US" sz="1600" dirty="0">
                <a:solidFill>
                  <a:srgbClr val="0000FF"/>
                </a:solidFill>
                <a:highlight>
                  <a:srgbClr val="FFFFFF"/>
                </a:highlight>
                <a:latin typeface="Consolas" panose="020B0609020204030204" pitchFamily="49" charset="0"/>
              </a:rPr>
              <a:t>import</a:t>
            </a:r>
            <a:r>
              <a:rPr lang="en-US" sz="1600" dirty="0">
                <a:solidFill>
                  <a:srgbClr val="000000"/>
                </a:solidFill>
                <a:highlight>
                  <a:srgbClr val="FFFFFF"/>
                </a:highlight>
                <a:latin typeface="Consolas" panose="020B0609020204030204" pitchFamily="49" charset="0"/>
              </a:rPr>
              <a:t> </a:t>
            </a:r>
            <a:r>
              <a:rPr lang="en-US" sz="1600" dirty="0">
                <a:solidFill>
                  <a:srgbClr val="6F008A"/>
                </a:solidFill>
                <a:highlight>
                  <a:srgbClr val="FFFFFF"/>
                </a:highlight>
                <a:latin typeface="Consolas" panose="020B0609020204030204" pitchFamily="49" charset="0"/>
              </a:rPr>
              <a:t>threading</a:t>
            </a:r>
            <a:endParaRPr lang="en-US" sz="1600" dirty="0">
              <a:solidFill>
                <a:srgbClr val="000000"/>
              </a:solidFill>
              <a:highlight>
                <a:srgbClr val="FFFFFF"/>
              </a:highlight>
              <a:latin typeface="Consolas" panose="020B0609020204030204" pitchFamily="49" charset="0"/>
            </a:endParaRPr>
          </a:p>
          <a:p>
            <a:r>
              <a:rPr lang="en-US" sz="1600" dirty="0">
                <a:solidFill>
                  <a:srgbClr val="0000FF"/>
                </a:solidFill>
                <a:highlight>
                  <a:srgbClr val="FFFFFF"/>
                </a:highlight>
                <a:latin typeface="Consolas" panose="020B0609020204030204" pitchFamily="49" charset="0"/>
              </a:rPr>
              <a:t>import</a:t>
            </a:r>
            <a:r>
              <a:rPr lang="en-US" sz="1600" dirty="0">
                <a:solidFill>
                  <a:srgbClr val="000000"/>
                </a:solidFill>
                <a:highlight>
                  <a:srgbClr val="FFFFFF"/>
                </a:highlight>
                <a:latin typeface="Consolas" panose="020B0609020204030204" pitchFamily="49" charset="0"/>
              </a:rPr>
              <a:t> </a:t>
            </a:r>
            <a:r>
              <a:rPr lang="en-US" sz="1600" dirty="0" err="1">
                <a:solidFill>
                  <a:srgbClr val="6F008A"/>
                </a:solidFill>
                <a:highlight>
                  <a:srgbClr val="FFFFFF"/>
                </a:highlight>
                <a:latin typeface="Consolas" panose="020B0609020204030204" pitchFamily="49" charset="0"/>
              </a:rPr>
              <a:t>datetime</a:t>
            </a:r>
            <a:endParaRPr lang="en-US" sz="1600" dirty="0">
              <a:solidFill>
                <a:srgbClr val="000000"/>
              </a:solidFill>
              <a:highlight>
                <a:srgbClr val="FFFFFF"/>
              </a:highlight>
              <a:latin typeface="Consolas" panose="020B0609020204030204" pitchFamily="49" charset="0"/>
            </a:endParaRPr>
          </a:p>
          <a:p>
            <a:endParaRPr lang="en-US" sz="1600" dirty="0">
              <a:solidFill>
                <a:srgbClr val="000000"/>
              </a:solidFill>
              <a:highlight>
                <a:srgbClr val="FFFFFF"/>
              </a:highlight>
              <a:latin typeface="Consolas" panose="020B0609020204030204" pitchFamily="49" charset="0"/>
            </a:endParaRPr>
          </a:p>
          <a:p>
            <a:r>
              <a:rPr lang="en-US" sz="1600" dirty="0">
                <a:solidFill>
                  <a:srgbClr val="0000FF"/>
                </a:solidFill>
                <a:highlight>
                  <a:srgbClr val="FFFFFF"/>
                </a:highlight>
                <a:latin typeface="Consolas" panose="020B0609020204030204" pitchFamily="49" charset="0"/>
              </a:rPr>
              <a:t>class</a:t>
            </a:r>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ThreadClass</a:t>
            </a:r>
            <a:r>
              <a:rPr lang="en-US" sz="1600" dirty="0">
                <a:solidFill>
                  <a:srgbClr val="000000"/>
                </a:solidFill>
                <a:highlight>
                  <a:srgbClr val="FFFFFF"/>
                </a:highlight>
                <a:latin typeface="Consolas" panose="020B0609020204030204" pitchFamily="49" charset="0"/>
              </a:rPr>
              <a:t>(</a:t>
            </a:r>
            <a:r>
              <a:rPr lang="en-US" sz="1600" dirty="0" err="1">
                <a:solidFill>
                  <a:srgbClr val="6F008A"/>
                </a:solidFill>
                <a:highlight>
                  <a:srgbClr val="FFFFFF"/>
                </a:highlight>
                <a:latin typeface="Consolas" panose="020B0609020204030204" pitchFamily="49" charset="0"/>
              </a:rPr>
              <a:t>threading</a:t>
            </a:r>
            <a:r>
              <a:rPr lang="en-US" sz="1600" dirty="0" err="1">
                <a:solidFill>
                  <a:srgbClr val="000000"/>
                </a:solidFill>
                <a:highlight>
                  <a:srgbClr val="FFFFFF"/>
                </a:highlight>
                <a:latin typeface="Consolas" panose="020B0609020204030204" pitchFamily="49" charset="0"/>
              </a:rPr>
              <a:t>.</a:t>
            </a:r>
            <a:r>
              <a:rPr lang="en-US" sz="1600" dirty="0" err="1">
                <a:solidFill>
                  <a:srgbClr val="2B91AF"/>
                </a:solidFill>
                <a:highlight>
                  <a:srgbClr val="FFFFFF"/>
                </a:highlight>
                <a:latin typeface="Consolas" panose="020B0609020204030204" pitchFamily="49" charset="0"/>
              </a:rPr>
              <a:t>Thread</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err="1">
                <a:solidFill>
                  <a:srgbClr val="0000FF"/>
                </a:solidFill>
                <a:highlight>
                  <a:srgbClr val="FFFFFF"/>
                </a:highlight>
                <a:latin typeface="Consolas" panose="020B0609020204030204" pitchFamily="49" charset="0"/>
              </a:rPr>
              <a:t>def</a:t>
            </a:r>
            <a:r>
              <a:rPr lang="en-US" sz="1600" dirty="0">
                <a:solidFill>
                  <a:srgbClr val="000000"/>
                </a:solidFill>
                <a:highlight>
                  <a:srgbClr val="FFFFFF"/>
                </a:highlight>
                <a:latin typeface="Consolas" panose="020B0609020204030204" pitchFamily="49" charset="0"/>
              </a:rPr>
              <a:t> run(</a:t>
            </a:r>
            <a:r>
              <a:rPr lang="en-US" sz="1600" dirty="0">
                <a:solidFill>
                  <a:srgbClr val="808080"/>
                </a:solidFill>
                <a:highlight>
                  <a:srgbClr val="FFFFFF"/>
                </a:highlight>
                <a:latin typeface="Consolas" panose="020B0609020204030204" pitchFamily="49" charset="0"/>
              </a:rPr>
              <a:t>self</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now = </a:t>
            </a:r>
            <a:r>
              <a:rPr lang="en-US" sz="1600" dirty="0" err="1">
                <a:solidFill>
                  <a:srgbClr val="6F008A"/>
                </a:solidFill>
                <a:highlight>
                  <a:srgbClr val="FFFFFF"/>
                </a:highlight>
                <a:latin typeface="Consolas" panose="020B0609020204030204" pitchFamily="49" charset="0"/>
              </a:rPr>
              <a:t>datetime</a:t>
            </a:r>
            <a:r>
              <a:rPr lang="en-US" sz="1600" dirty="0" err="1">
                <a:solidFill>
                  <a:srgbClr val="000000"/>
                </a:solidFill>
                <a:highlight>
                  <a:srgbClr val="FFFFFF"/>
                </a:highlight>
                <a:latin typeface="Consolas" panose="020B0609020204030204" pitchFamily="49" charset="0"/>
              </a:rPr>
              <a:t>.</a:t>
            </a:r>
            <a:r>
              <a:rPr lang="en-US" sz="1600" dirty="0" err="1">
                <a:solidFill>
                  <a:srgbClr val="2B91AF"/>
                </a:solidFill>
                <a:highlight>
                  <a:srgbClr val="FFFFFF"/>
                </a:highlight>
                <a:latin typeface="Consolas" panose="020B0609020204030204" pitchFamily="49" charset="0"/>
              </a:rPr>
              <a:t>datetime</a:t>
            </a:r>
            <a:r>
              <a:rPr lang="en-US" sz="1600" dirty="0" err="1">
                <a:solidFill>
                  <a:srgbClr val="000000"/>
                </a:solidFill>
                <a:highlight>
                  <a:srgbClr val="FFFFFF"/>
                </a:highlight>
                <a:latin typeface="Consolas" panose="020B0609020204030204" pitchFamily="49" charset="0"/>
              </a:rPr>
              <a:t>.now</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lock = </a:t>
            </a:r>
            <a:r>
              <a:rPr lang="en-US" sz="1600" dirty="0" err="1">
                <a:solidFill>
                  <a:srgbClr val="6F008A"/>
                </a:solidFill>
                <a:highlight>
                  <a:srgbClr val="FFFFFF"/>
                </a:highlight>
                <a:latin typeface="Consolas" panose="020B0609020204030204" pitchFamily="49" charset="0"/>
              </a:rPr>
              <a:t>threading</a:t>
            </a:r>
            <a:r>
              <a:rPr lang="en-US" sz="1600" dirty="0" err="1">
                <a:solidFill>
                  <a:srgbClr val="000000"/>
                </a:solidFill>
                <a:highlight>
                  <a:srgbClr val="FFFFFF"/>
                </a:highlight>
                <a:latin typeface="Consolas" panose="020B0609020204030204" pitchFamily="49" charset="0"/>
              </a:rPr>
              <a:t>.Lock</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lock.acquire</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print</a:t>
            </a:r>
            <a:r>
              <a:rPr lang="en-US" sz="1600" dirty="0">
                <a:solidFill>
                  <a:srgbClr val="000000"/>
                </a:solidFill>
                <a:highlight>
                  <a:srgbClr val="FFFFFF"/>
                </a:highlight>
                <a:latin typeface="Consolas" panose="020B0609020204030204" pitchFamily="49" charset="0"/>
              </a:rPr>
              <a:t> </a:t>
            </a:r>
            <a:r>
              <a:rPr lang="en-US" sz="1600" dirty="0">
                <a:solidFill>
                  <a:srgbClr val="A31515"/>
                </a:solidFill>
                <a:highlight>
                  <a:srgbClr val="FFFFFF"/>
                </a:highlight>
                <a:latin typeface="Consolas" panose="020B0609020204030204" pitchFamily="49" charset="0"/>
              </a:rPr>
              <a:t>"%s says hello, World! at time: %s"</a:t>
            </a:r>
            <a:r>
              <a:rPr lang="en-US" sz="1600" dirty="0">
                <a:solidFill>
                  <a:srgbClr val="000000"/>
                </a:solidFill>
                <a:highlight>
                  <a:srgbClr val="FFFFFF"/>
                </a:highlight>
                <a:latin typeface="Consolas" panose="020B0609020204030204" pitchFamily="49" charset="0"/>
              </a:rPr>
              <a:t>  % (</a:t>
            </a:r>
            <a:r>
              <a:rPr lang="en-US" sz="1600" dirty="0" err="1">
                <a:solidFill>
                  <a:srgbClr val="808080"/>
                </a:solidFill>
                <a:highlight>
                  <a:srgbClr val="FFFFFF"/>
                </a:highlight>
                <a:latin typeface="Consolas" panose="020B0609020204030204" pitchFamily="49" charset="0"/>
              </a:rPr>
              <a:t>self</a:t>
            </a:r>
            <a:r>
              <a:rPr lang="en-US" sz="1600" dirty="0" err="1">
                <a:solidFill>
                  <a:srgbClr val="000000"/>
                </a:solidFill>
                <a:highlight>
                  <a:srgbClr val="FFFFFF"/>
                </a:highlight>
                <a:latin typeface="Consolas" panose="020B0609020204030204" pitchFamily="49" charset="0"/>
              </a:rPr>
              <a:t>.getName</a:t>
            </a:r>
            <a:r>
              <a:rPr lang="en-US" sz="1600" dirty="0">
                <a:solidFill>
                  <a:srgbClr val="000000"/>
                </a:solidFill>
                <a:highlight>
                  <a:srgbClr val="FFFFFF"/>
                </a:highlight>
                <a:latin typeface="Consolas" panose="020B0609020204030204" pitchFamily="49" charset="0"/>
              </a:rPr>
              <a:t>(),now)</a:t>
            </a:r>
          </a:p>
          <a:p>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lock.release</a:t>
            </a:r>
            <a:r>
              <a:rPr lang="en-US" sz="1600" dirty="0">
                <a:solidFill>
                  <a:srgbClr val="000000"/>
                </a:solidFill>
                <a:highlight>
                  <a:srgbClr val="FFFFFF"/>
                </a:highlight>
                <a:latin typeface="Consolas" panose="020B0609020204030204" pitchFamily="49" charset="0"/>
              </a:rPr>
              <a:t>()</a:t>
            </a:r>
          </a:p>
          <a:p>
            <a:endParaRPr lang="en-US" sz="1600" dirty="0">
              <a:solidFill>
                <a:srgbClr val="000000"/>
              </a:solidFill>
              <a:highlight>
                <a:srgbClr val="FFFFFF"/>
              </a:highlight>
              <a:latin typeface="Consolas" panose="020B0609020204030204" pitchFamily="49" charset="0"/>
            </a:endParaRPr>
          </a:p>
          <a:p>
            <a:r>
              <a:rPr lang="en-US" sz="1600" dirty="0">
                <a:solidFill>
                  <a:srgbClr val="0000FF"/>
                </a:solidFill>
                <a:highlight>
                  <a:srgbClr val="FFFFFF"/>
                </a:highlight>
                <a:latin typeface="Consolas" panose="020B0609020204030204" pitchFamily="49" charset="0"/>
              </a:rPr>
              <a:t>for</a:t>
            </a:r>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i</a:t>
            </a:r>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in</a:t>
            </a:r>
            <a:r>
              <a:rPr lang="en-US" sz="1600" dirty="0">
                <a:solidFill>
                  <a:srgbClr val="000000"/>
                </a:solidFill>
                <a:highlight>
                  <a:srgbClr val="FFFFFF"/>
                </a:highlight>
                <a:latin typeface="Consolas" panose="020B0609020204030204" pitchFamily="49" charset="0"/>
              </a:rPr>
              <a:t> range(100):</a:t>
            </a:r>
          </a:p>
          <a:p>
            <a:r>
              <a:rPr lang="en-US" sz="1600" dirty="0">
                <a:solidFill>
                  <a:srgbClr val="000000"/>
                </a:solidFill>
                <a:highlight>
                  <a:srgbClr val="FFFFFF"/>
                </a:highlight>
                <a:latin typeface="Consolas" panose="020B0609020204030204" pitchFamily="49" charset="0"/>
              </a:rPr>
              <a:t>        t = </a:t>
            </a:r>
            <a:r>
              <a:rPr lang="en-US" sz="1600" dirty="0" err="1">
                <a:solidFill>
                  <a:srgbClr val="2B91AF"/>
                </a:solidFill>
                <a:highlight>
                  <a:srgbClr val="FFFFFF"/>
                </a:highlight>
                <a:latin typeface="Consolas" panose="020B0609020204030204" pitchFamily="49" charset="0"/>
              </a:rPr>
              <a:t>ThreadClass</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t.start</a:t>
            </a:r>
            <a:r>
              <a:rPr lang="en-US" sz="1600" dirty="0">
                <a:solidFill>
                  <a:srgbClr val="000000"/>
                </a:solidFill>
                <a:highlight>
                  <a:srgbClr val="FFFFFF"/>
                </a:highlight>
                <a:latin typeface="Consolas" panose="020B0609020204030204" pitchFamily="49" charset="0"/>
              </a:rPr>
              <a:t>()</a:t>
            </a:r>
            <a:endParaRPr lang="en-US" sz="1600" dirty="0"/>
          </a:p>
        </p:txBody>
      </p:sp>
      <p:sp>
        <p:nvSpPr>
          <p:cNvPr id="14"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23391573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14</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2" name="Rectangle 1"/>
          <p:cNvSpPr/>
          <p:nvPr/>
        </p:nvSpPr>
        <p:spPr>
          <a:xfrm>
            <a:off x="914400" y="1800285"/>
            <a:ext cx="7315200" cy="4524315"/>
          </a:xfrm>
          <a:prstGeom prst="rect">
            <a:avLst/>
          </a:prstGeom>
          <a:solidFill>
            <a:schemeClr val="tx1"/>
          </a:solidFill>
        </p:spPr>
        <p:txBody>
          <a:bodyPr wrap="square">
            <a:spAutoFit/>
          </a:bodyPr>
          <a:lstStyle/>
          <a:p>
            <a:r>
              <a:rPr lang="en-US" dirty="0">
                <a:solidFill>
                  <a:schemeClr val="bg1"/>
                </a:solidFill>
              </a:rPr>
              <a:t>Thread-1 says hello, World! at time: 2015-10-15 19:51:38.839000</a:t>
            </a:r>
          </a:p>
          <a:p>
            <a:r>
              <a:rPr lang="en-US" dirty="0">
                <a:solidFill>
                  <a:schemeClr val="bg1"/>
                </a:solidFill>
              </a:rPr>
              <a:t>Thread-2 says hello, World! at time: 2015-10-15 19:51:38.846000</a:t>
            </a:r>
          </a:p>
          <a:p>
            <a:r>
              <a:rPr lang="en-US" dirty="0">
                <a:solidFill>
                  <a:schemeClr val="bg1"/>
                </a:solidFill>
              </a:rPr>
              <a:t>Thread-3 says hello, World! at time: 2015-10-15 19:51:38.854000</a:t>
            </a:r>
          </a:p>
          <a:p>
            <a:r>
              <a:rPr lang="en-US" dirty="0">
                <a:solidFill>
                  <a:schemeClr val="bg1"/>
                </a:solidFill>
              </a:rPr>
              <a:t>Thread-4 says hello, World! at time: 2015-10-15 19:51:38.862000</a:t>
            </a:r>
          </a:p>
          <a:p>
            <a:r>
              <a:rPr lang="en-US" dirty="0">
                <a:solidFill>
                  <a:schemeClr val="bg1"/>
                </a:solidFill>
              </a:rPr>
              <a:t>Thread-5 says hello, World! at time: 2015-10-15 19:51:38.869000</a:t>
            </a:r>
          </a:p>
          <a:p>
            <a:r>
              <a:rPr lang="en-US" dirty="0">
                <a:solidFill>
                  <a:schemeClr val="bg1"/>
                </a:solidFill>
              </a:rPr>
              <a:t>Thread-6 says hello, World! at time: 2015-10-15 19:51:38.877000</a:t>
            </a:r>
          </a:p>
          <a:p>
            <a:r>
              <a:rPr lang="en-US" dirty="0">
                <a:solidFill>
                  <a:schemeClr val="bg1"/>
                </a:solidFill>
              </a:rPr>
              <a:t>Thread-7 says hello, World! at time: 2015-10-15 19:51:38.883000</a:t>
            </a:r>
          </a:p>
          <a:p>
            <a:r>
              <a:rPr lang="en-US" dirty="0">
                <a:solidFill>
                  <a:schemeClr val="bg1"/>
                </a:solidFill>
              </a:rPr>
              <a:t>Thread-8 says hello, World! at time: 2015-10-15 19:51:38.891000</a:t>
            </a:r>
          </a:p>
          <a:p>
            <a:r>
              <a:rPr lang="en-US" dirty="0">
                <a:solidFill>
                  <a:schemeClr val="bg1"/>
                </a:solidFill>
              </a:rPr>
              <a:t>Thread-9 says hello, World! at time: 2015-10-15 19:51:38.897000</a:t>
            </a:r>
          </a:p>
          <a:p>
            <a:r>
              <a:rPr lang="en-US" dirty="0">
                <a:solidFill>
                  <a:schemeClr val="bg1"/>
                </a:solidFill>
              </a:rPr>
              <a:t>Thread-10 says hello, World! at time: 2015-10-15 19:51:38.907000</a:t>
            </a:r>
          </a:p>
          <a:p>
            <a:r>
              <a:rPr lang="en-US" dirty="0">
                <a:solidFill>
                  <a:schemeClr val="bg1"/>
                </a:solidFill>
              </a:rPr>
              <a:t>Thread-11 says hello, World! at time: 2015-10-15 19:51:38.913000</a:t>
            </a:r>
          </a:p>
          <a:p>
            <a:r>
              <a:rPr lang="en-US" dirty="0">
                <a:solidFill>
                  <a:schemeClr val="bg1"/>
                </a:solidFill>
              </a:rPr>
              <a:t>Thread-12 says hello, World! at time: 2015-10-15 19:51:38.923000</a:t>
            </a:r>
          </a:p>
          <a:p>
            <a:r>
              <a:rPr lang="en-US" dirty="0">
                <a:solidFill>
                  <a:schemeClr val="bg1"/>
                </a:solidFill>
              </a:rPr>
              <a:t>Thread-13 says hello, World! at time: 2015-10-15 19:51:38.930000</a:t>
            </a:r>
          </a:p>
          <a:p>
            <a:r>
              <a:rPr lang="en-US" dirty="0">
                <a:solidFill>
                  <a:schemeClr val="bg1"/>
                </a:solidFill>
              </a:rPr>
              <a:t>Thread-14 says hello, World! at time: 2015-10-15 19:51:38.939000</a:t>
            </a:r>
          </a:p>
          <a:p>
            <a:r>
              <a:rPr lang="en-US" dirty="0">
                <a:solidFill>
                  <a:schemeClr val="bg1"/>
                </a:solidFill>
              </a:rPr>
              <a:t>Thread-15 says hello, World! at time: 2015-10-15 19:51:38.947000</a:t>
            </a:r>
          </a:p>
          <a:p>
            <a:r>
              <a:rPr lang="en-US" dirty="0">
                <a:solidFill>
                  <a:schemeClr val="bg1"/>
                </a:solidFill>
              </a:rPr>
              <a:t>Thread-16 says hello, World! at time: 2015-10-15 </a:t>
            </a:r>
            <a:r>
              <a:rPr lang="en-US" dirty="0" smtClean="0">
                <a:solidFill>
                  <a:schemeClr val="bg1"/>
                </a:solidFill>
              </a:rPr>
              <a:t>19:51:38.955000</a:t>
            </a:r>
            <a:endParaRPr lang="en-US" dirty="0">
              <a:solidFill>
                <a:schemeClr val="bg1"/>
              </a:solidFill>
            </a:endParaRPr>
          </a:p>
        </p:txBody>
      </p:sp>
      <p:sp>
        <p:nvSpPr>
          <p:cNvPr id="12" name="Rectangle 11"/>
          <p:cNvSpPr/>
          <p:nvPr/>
        </p:nvSpPr>
        <p:spPr>
          <a:xfrm>
            <a:off x="4210362" y="1524000"/>
            <a:ext cx="723275" cy="369332"/>
          </a:xfrm>
          <a:prstGeom prst="rect">
            <a:avLst/>
          </a:prstGeom>
          <a:solidFill>
            <a:schemeClr val="bg1">
              <a:lumMod val="95000"/>
            </a:schemeClr>
          </a:solidFill>
        </p:spPr>
        <p:txBody>
          <a:bodyPr wrap="none">
            <a:spAutoFit/>
          </a:bodyPr>
          <a:lstStyle/>
          <a:p>
            <a:pPr algn="ctr"/>
            <a:r>
              <a:rPr lang="en-US" b="1" dirty="0" smtClean="0"/>
              <a:t>Lock</a:t>
            </a:r>
            <a:endParaRPr lang="en-US" b="1" dirty="0"/>
          </a:p>
        </p:txBody>
      </p:sp>
      <p:sp>
        <p:nvSpPr>
          <p:cNvPr id="13"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8060980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15</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21515" name="Rectangle 16"/>
          <p:cNvSpPr>
            <a:spLocks noChangeArrowheads="1"/>
          </p:cNvSpPr>
          <p:nvPr/>
        </p:nvSpPr>
        <p:spPr bwMode="auto">
          <a:xfrm>
            <a:off x="3048000" y="1495426"/>
            <a:ext cx="3046864" cy="369332"/>
          </a:xfrm>
          <a:prstGeom prst="rect">
            <a:avLst/>
          </a:prstGeom>
          <a:solidFill>
            <a:schemeClr val="bg1">
              <a:lumMod val="85000"/>
            </a:schemeClr>
          </a:solidFill>
          <a:ln>
            <a:noFill/>
          </a:ln>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a:t>Synchronization methods</a:t>
            </a:r>
          </a:p>
        </p:txBody>
      </p:sp>
      <p:sp>
        <p:nvSpPr>
          <p:cNvPr id="2" name="Rectangle 1"/>
          <p:cNvSpPr/>
          <p:nvPr/>
        </p:nvSpPr>
        <p:spPr>
          <a:xfrm>
            <a:off x="3851290" y="1981200"/>
            <a:ext cx="1441420" cy="369332"/>
          </a:xfrm>
          <a:prstGeom prst="rect">
            <a:avLst/>
          </a:prstGeom>
          <a:solidFill>
            <a:schemeClr val="bg1">
              <a:lumMod val="85000"/>
            </a:schemeClr>
          </a:solidFill>
        </p:spPr>
        <p:txBody>
          <a:bodyPr wrap="none">
            <a:spAutoFit/>
          </a:bodyPr>
          <a:lstStyle/>
          <a:p>
            <a:pPr algn="ctr"/>
            <a:r>
              <a:rPr lang="en-US" b="1" dirty="0">
                <a:solidFill>
                  <a:srgbClr val="222222"/>
                </a:solidFill>
                <a:latin typeface="Helvetica Neue"/>
              </a:rPr>
              <a:t>Semaphore</a:t>
            </a:r>
            <a:endParaRPr lang="en-US" b="1" dirty="0"/>
          </a:p>
        </p:txBody>
      </p:sp>
      <p:sp>
        <p:nvSpPr>
          <p:cNvPr id="4" name="Rectangle 3"/>
          <p:cNvSpPr/>
          <p:nvPr/>
        </p:nvSpPr>
        <p:spPr>
          <a:xfrm>
            <a:off x="914400" y="2520077"/>
            <a:ext cx="7315200" cy="307777"/>
          </a:xfrm>
          <a:prstGeom prst="rect">
            <a:avLst/>
          </a:prstGeom>
          <a:solidFill>
            <a:schemeClr val="bg1">
              <a:lumMod val="95000"/>
            </a:schemeClr>
          </a:solidFill>
        </p:spPr>
        <p:txBody>
          <a:bodyPr wrap="square">
            <a:spAutoFit/>
          </a:bodyPr>
          <a:lstStyle/>
          <a:p>
            <a:endParaRPr lang="en-US" sz="1400" dirty="0"/>
          </a:p>
        </p:txBody>
      </p:sp>
      <p:sp>
        <p:nvSpPr>
          <p:cNvPr id="14"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14411154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16</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21515" name="Rectangle 16"/>
          <p:cNvSpPr>
            <a:spLocks noChangeArrowheads="1"/>
          </p:cNvSpPr>
          <p:nvPr/>
        </p:nvSpPr>
        <p:spPr bwMode="auto">
          <a:xfrm>
            <a:off x="3048000" y="1495426"/>
            <a:ext cx="3046864" cy="369332"/>
          </a:xfrm>
          <a:prstGeom prst="rect">
            <a:avLst/>
          </a:prstGeom>
          <a:solidFill>
            <a:schemeClr val="bg1">
              <a:lumMod val="85000"/>
            </a:schemeClr>
          </a:solidFill>
          <a:ln>
            <a:noFill/>
          </a:ln>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a:t>Synchronization methods</a:t>
            </a:r>
          </a:p>
        </p:txBody>
      </p:sp>
      <p:sp>
        <p:nvSpPr>
          <p:cNvPr id="2" name="Rectangle 1"/>
          <p:cNvSpPr/>
          <p:nvPr/>
        </p:nvSpPr>
        <p:spPr>
          <a:xfrm>
            <a:off x="3851290" y="1981200"/>
            <a:ext cx="1441420" cy="369332"/>
          </a:xfrm>
          <a:prstGeom prst="rect">
            <a:avLst/>
          </a:prstGeom>
          <a:solidFill>
            <a:schemeClr val="bg1">
              <a:lumMod val="85000"/>
            </a:schemeClr>
          </a:solidFill>
        </p:spPr>
        <p:txBody>
          <a:bodyPr wrap="none">
            <a:spAutoFit/>
          </a:bodyPr>
          <a:lstStyle/>
          <a:p>
            <a:pPr algn="ctr"/>
            <a:r>
              <a:rPr lang="en-US" b="1" dirty="0">
                <a:solidFill>
                  <a:srgbClr val="222222"/>
                </a:solidFill>
                <a:latin typeface="Helvetica Neue"/>
              </a:rPr>
              <a:t>Semaphore</a:t>
            </a:r>
            <a:endParaRPr lang="en-US" b="1" dirty="0"/>
          </a:p>
        </p:txBody>
      </p:sp>
      <p:sp>
        <p:nvSpPr>
          <p:cNvPr id="4" name="Rectangle 3"/>
          <p:cNvSpPr/>
          <p:nvPr/>
        </p:nvSpPr>
        <p:spPr>
          <a:xfrm>
            <a:off x="914400" y="2520077"/>
            <a:ext cx="7315200" cy="3754874"/>
          </a:xfrm>
          <a:prstGeom prst="rect">
            <a:avLst/>
          </a:prstGeom>
          <a:solidFill>
            <a:srgbClr val="FFFFCC"/>
          </a:solidFill>
        </p:spPr>
        <p:txBody>
          <a:bodyPr wrap="square">
            <a:spAutoFit/>
          </a:bodyPr>
          <a:lstStyle/>
          <a:p>
            <a:r>
              <a:rPr lang="en-US" sz="1400" dirty="0">
                <a:solidFill>
                  <a:srgbClr val="0000FF"/>
                </a:solidFill>
                <a:highlight>
                  <a:srgbClr val="FFFFFF"/>
                </a:highlight>
                <a:latin typeface="Consolas" panose="020B0609020204030204" pitchFamily="49" charset="0"/>
              </a:rPr>
              <a:t>import</a:t>
            </a:r>
            <a:r>
              <a:rPr lang="en-US" sz="1400" dirty="0">
                <a:solidFill>
                  <a:srgbClr val="000000"/>
                </a:solidFill>
                <a:highlight>
                  <a:srgbClr val="FFFFFF"/>
                </a:highlight>
                <a:latin typeface="Consolas" panose="020B0609020204030204" pitchFamily="49" charset="0"/>
              </a:rPr>
              <a:t> </a:t>
            </a:r>
            <a:r>
              <a:rPr lang="en-US" sz="1400" dirty="0">
                <a:solidFill>
                  <a:srgbClr val="6F008A"/>
                </a:solidFill>
                <a:highlight>
                  <a:srgbClr val="FFFFFF"/>
                </a:highlight>
                <a:latin typeface="Consolas" panose="020B0609020204030204" pitchFamily="49" charset="0"/>
              </a:rPr>
              <a:t>threading</a:t>
            </a:r>
            <a:endParaRPr lang="en-US" sz="1400" dirty="0">
              <a:solidFill>
                <a:srgbClr val="000000"/>
              </a:solidFill>
              <a:highlight>
                <a:srgbClr val="FFFFFF"/>
              </a:highlight>
              <a:latin typeface="Consolas" panose="020B0609020204030204" pitchFamily="49" charset="0"/>
            </a:endParaRPr>
          </a:p>
          <a:p>
            <a:r>
              <a:rPr lang="en-US" sz="1400" dirty="0">
                <a:solidFill>
                  <a:srgbClr val="0000FF"/>
                </a:solidFill>
                <a:highlight>
                  <a:srgbClr val="FFFFFF"/>
                </a:highlight>
                <a:latin typeface="Consolas" panose="020B0609020204030204" pitchFamily="49" charset="0"/>
              </a:rPr>
              <a:t>import</a:t>
            </a:r>
            <a:r>
              <a:rPr lang="en-US" sz="1400" dirty="0">
                <a:solidFill>
                  <a:srgbClr val="000000"/>
                </a:solidFill>
                <a:highlight>
                  <a:srgbClr val="FFFFFF"/>
                </a:highlight>
                <a:latin typeface="Consolas" panose="020B0609020204030204" pitchFamily="49" charset="0"/>
              </a:rPr>
              <a:t> </a:t>
            </a:r>
            <a:r>
              <a:rPr lang="en-US" sz="1400" dirty="0" err="1">
                <a:solidFill>
                  <a:srgbClr val="6F008A"/>
                </a:solidFill>
                <a:highlight>
                  <a:srgbClr val="FFFFFF"/>
                </a:highlight>
                <a:latin typeface="Consolas" panose="020B0609020204030204" pitchFamily="49" charset="0"/>
              </a:rPr>
              <a:t>datetime</a:t>
            </a:r>
            <a:endParaRPr lang="en-US" sz="1400" dirty="0">
              <a:solidFill>
                <a:srgbClr val="000000"/>
              </a:solidFill>
              <a:highlight>
                <a:srgbClr val="FFFFFF"/>
              </a:highlight>
              <a:latin typeface="Consolas" panose="020B0609020204030204" pitchFamily="49" charset="0"/>
            </a:endParaRPr>
          </a:p>
          <a:p>
            <a:endParaRPr lang="en-US" sz="1400" dirty="0">
              <a:solidFill>
                <a:srgbClr val="000000"/>
              </a:solidFill>
              <a:highlight>
                <a:srgbClr val="FFFFFF"/>
              </a:highlight>
              <a:latin typeface="Consolas" panose="020B0609020204030204" pitchFamily="49" charset="0"/>
            </a:endParaRPr>
          </a:p>
          <a:p>
            <a:endParaRPr lang="en-US" sz="1400" dirty="0">
              <a:solidFill>
                <a:srgbClr val="000000"/>
              </a:solidFill>
              <a:highlight>
                <a:srgbClr val="FFFFFF"/>
              </a:highlight>
              <a:latin typeface="Consolas" panose="020B0609020204030204" pitchFamily="49" charset="0"/>
            </a:endParaRPr>
          </a:p>
          <a:p>
            <a:r>
              <a:rPr lang="en-US" sz="1400" dirty="0">
                <a:solidFill>
                  <a:srgbClr val="0000FF"/>
                </a:solidFill>
                <a:highlight>
                  <a:srgbClr val="FFFFFF"/>
                </a:highlight>
                <a:latin typeface="Consolas" panose="020B0609020204030204" pitchFamily="49" charset="0"/>
              </a:rPr>
              <a:t>class</a:t>
            </a:r>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ThreadClass</a:t>
            </a:r>
            <a:r>
              <a:rPr lang="en-US" sz="1400" dirty="0">
                <a:solidFill>
                  <a:srgbClr val="000000"/>
                </a:solidFill>
                <a:highlight>
                  <a:srgbClr val="FFFFFF"/>
                </a:highlight>
                <a:latin typeface="Consolas" panose="020B0609020204030204" pitchFamily="49" charset="0"/>
              </a:rPr>
              <a:t>(</a:t>
            </a:r>
            <a:r>
              <a:rPr lang="en-US" sz="1400" dirty="0" err="1">
                <a:solidFill>
                  <a:srgbClr val="6F008A"/>
                </a:solidFill>
                <a:highlight>
                  <a:srgbClr val="FFFFFF"/>
                </a:highlight>
                <a:latin typeface="Consolas" panose="020B0609020204030204" pitchFamily="49" charset="0"/>
              </a:rPr>
              <a:t>threading</a:t>
            </a:r>
            <a:r>
              <a:rPr lang="en-US" sz="1400" dirty="0" err="1">
                <a:solidFill>
                  <a:srgbClr val="000000"/>
                </a:solidFill>
                <a:highlight>
                  <a:srgbClr val="FFFFFF"/>
                </a:highlight>
                <a:latin typeface="Consolas" panose="020B0609020204030204" pitchFamily="49" charset="0"/>
              </a:rPr>
              <a:t>.</a:t>
            </a:r>
            <a:r>
              <a:rPr lang="en-US" sz="1400" dirty="0" err="1">
                <a:solidFill>
                  <a:srgbClr val="2B91AF"/>
                </a:solidFill>
                <a:highlight>
                  <a:srgbClr val="FFFFFF"/>
                </a:highlight>
                <a:latin typeface="Consolas" panose="020B0609020204030204" pitchFamily="49" charset="0"/>
              </a:rPr>
              <a:t>Thread</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r>
              <a:rPr lang="en-US" sz="1400" dirty="0" err="1">
                <a:solidFill>
                  <a:srgbClr val="0000FF"/>
                </a:solidFill>
                <a:highlight>
                  <a:srgbClr val="FFFFFF"/>
                </a:highlight>
                <a:latin typeface="Consolas" panose="020B0609020204030204" pitchFamily="49" charset="0"/>
              </a:rPr>
              <a:t>def</a:t>
            </a:r>
            <a:r>
              <a:rPr lang="en-US" sz="1400" dirty="0">
                <a:solidFill>
                  <a:srgbClr val="000000"/>
                </a:solidFill>
                <a:highlight>
                  <a:srgbClr val="FFFFFF"/>
                </a:highlight>
                <a:latin typeface="Consolas" panose="020B0609020204030204" pitchFamily="49" charset="0"/>
              </a:rPr>
              <a:t> run(</a:t>
            </a:r>
            <a:r>
              <a:rPr lang="en-US" sz="1400" dirty="0">
                <a:solidFill>
                  <a:srgbClr val="808080"/>
                </a:solidFill>
                <a:highlight>
                  <a:srgbClr val="FFFFFF"/>
                </a:highlight>
                <a:latin typeface="Consolas" panose="020B0609020204030204" pitchFamily="49" charset="0"/>
              </a:rPr>
              <a:t>self</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now = </a:t>
            </a:r>
            <a:r>
              <a:rPr lang="en-US" sz="1400" dirty="0" err="1">
                <a:solidFill>
                  <a:srgbClr val="6F008A"/>
                </a:solidFill>
                <a:highlight>
                  <a:srgbClr val="FFFFFF"/>
                </a:highlight>
                <a:latin typeface="Consolas" panose="020B0609020204030204" pitchFamily="49" charset="0"/>
              </a:rPr>
              <a:t>datetime</a:t>
            </a:r>
            <a:r>
              <a:rPr lang="en-US" sz="1400" dirty="0" err="1">
                <a:solidFill>
                  <a:srgbClr val="000000"/>
                </a:solidFill>
                <a:highlight>
                  <a:srgbClr val="FFFFFF"/>
                </a:highlight>
                <a:latin typeface="Consolas" panose="020B0609020204030204" pitchFamily="49" charset="0"/>
              </a:rPr>
              <a:t>.</a:t>
            </a:r>
            <a:r>
              <a:rPr lang="en-US" sz="1400" dirty="0" err="1">
                <a:solidFill>
                  <a:srgbClr val="2B91AF"/>
                </a:solidFill>
                <a:highlight>
                  <a:srgbClr val="FFFFFF"/>
                </a:highlight>
                <a:latin typeface="Consolas" panose="020B0609020204030204" pitchFamily="49" charset="0"/>
              </a:rPr>
              <a:t>datetime</a:t>
            </a:r>
            <a:r>
              <a:rPr lang="en-US" sz="1400" dirty="0" err="1">
                <a:solidFill>
                  <a:srgbClr val="000000"/>
                </a:solidFill>
                <a:highlight>
                  <a:srgbClr val="FFFFFF"/>
                </a:highlight>
                <a:latin typeface="Consolas" panose="020B0609020204030204" pitchFamily="49" charset="0"/>
              </a:rPr>
              <a:t>.now</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pool.acquire</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print</a:t>
            </a:r>
            <a:r>
              <a:rPr lang="en-US" sz="1400" dirty="0">
                <a:solidFill>
                  <a:srgbClr val="000000"/>
                </a:solidFill>
                <a:highlight>
                  <a:srgbClr val="FFFFFF"/>
                </a:highlight>
                <a:latin typeface="Consolas" panose="020B0609020204030204" pitchFamily="49" charset="0"/>
              </a:rPr>
              <a:t> </a:t>
            </a:r>
            <a:r>
              <a:rPr lang="en-US" sz="1400" dirty="0">
                <a:solidFill>
                  <a:srgbClr val="A31515"/>
                </a:solidFill>
                <a:highlight>
                  <a:srgbClr val="FFFFFF"/>
                </a:highlight>
                <a:latin typeface="Consolas" panose="020B0609020204030204" pitchFamily="49" charset="0"/>
              </a:rPr>
              <a:t>"%s says hello, World! at time: %s"</a:t>
            </a:r>
            <a:r>
              <a:rPr lang="en-US" sz="1400" dirty="0">
                <a:solidFill>
                  <a:srgbClr val="000000"/>
                </a:solidFill>
                <a:highlight>
                  <a:srgbClr val="FFFFFF"/>
                </a:highlight>
                <a:latin typeface="Consolas" panose="020B0609020204030204" pitchFamily="49" charset="0"/>
              </a:rPr>
              <a:t>  % (</a:t>
            </a:r>
            <a:r>
              <a:rPr lang="en-US" sz="1400" dirty="0" err="1">
                <a:solidFill>
                  <a:srgbClr val="808080"/>
                </a:solidFill>
                <a:highlight>
                  <a:srgbClr val="FFFFFF"/>
                </a:highlight>
                <a:latin typeface="Consolas" panose="020B0609020204030204" pitchFamily="49" charset="0"/>
              </a:rPr>
              <a:t>self</a:t>
            </a:r>
            <a:r>
              <a:rPr lang="en-US" sz="1400" dirty="0" err="1">
                <a:solidFill>
                  <a:srgbClr val="000000"/>
                </a:solidFill>
                <a:highlight>
                  <a:srgbClr val="FFFFFF"/>
                </a:highlight>
                <a:latin typeface="Consolas" panose="020B0609020204030204" pitchFamily="49" charset="0"/>
              </a:rPr>
              <a:t>.getName</a:t>
            </a:r>
            <a:r>
              <a:rPr lang="en-US" sz="1400" dirty="0">
                <a:solidFill>
                  <a:srgbClr val="000000"/>
                </a:solidFill>
                <a:highlight>
                  <a:srgbClr val="FFFFFF"/>
                </a:highlight>
                <a:latin typeface="Consolas" panose="020B0609020204030204" pitchFamily="49" charset="0"/>
              </a:rPr>
              <a:t>(),now)</a:t>
            </a:r>
          </a:p>
          <a:p>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pool.release</a:t>
            </a:r>
            <a:r>
              <a:rPr lang="en-US" sz="1400" dirty="0">
                <a:solidFill>
                  <a:srgbClr val="000000"/>
                </a:solidFill>
                <a:highlight>
                  <a:srgbClr val="FFFFFF"/>
                </a:highlight>
                <a:latin typeface="Consolas" panose="020B0609020204030204" pitchFamily="49" charset="0"/>
              </a:rPr>
              <a:t>()</a:t>
            </a:r>
          </a:p>
          <a:p>
            <a:endParaRPr lang="en-US" sz="1400" dirty="0">
              <a:solidFill>
                <a:srgbClr val="000000"/>
              </a:solidFill>
              <a:highlight>
                <a:srgbClr val="FFFFFF"/>
              </a:highlight>
              <a:latin typeface="Consolas" panose="020B0609020204030204" pitchFamily="49" charset="0"/>
            </a:endParaRPr>
          </a:p>
          <a:p>
            <a:r>
              <a:rPr lang="en-US" sz="1400" dirty="0">
                <a:solidFill>
                  <a:srgbClr val="000000"/>
                </a:solidFill>
                <a:highlight>
                  <a:srgbClr val="FFFFFF"/>
                </a:highlight>
                <a:latin typeface="Consolas" panose="020B0609020204030204" pitchFamily="49" charset="0"/>
              </a:rPr>
              <a:t>pool = </a:t>
            </a:r>
            <a:r>
              <a:rPr lang="en-US" sz="1400" dirty="0" err="1">
                <a:solidFill>
                  <a:srgbClr val="6F008A"/>
                </a:solidFill>
                <a:highlight>
                  <a:srgbClr val="FFFFFF"/>
                </a:highlight>
                <a:latin typeface="Consolas" panose="020B0609020204030204" pitchFamily="49" charset="0"/>
              </a:rPr>
              <a:t>threading</a:t>
            </a:r>
            <a:r>
              <a:rPr lang="en-US" sz="1400" dirty="0" err="1">
                <a:solidFill>
                  <a:srgbClr val="000000"/>
                </a:solidFill>
                <a:highlight>
                  <a:srgbClr val="FFFFFF"/>
                </a:highlight>
                <a:latin typeface="Consolas" panose="020B0609020204030204" pitchFamily="49" charset="0"/>
              </a:rPr>
              <a:t>.BoundedSemaphore</a:t>
            </a:r>
            <a:r>
              <a:rPr lang="en-US" sz="1400" dirty="0">
                <a:solidFill>
                  <a:srgbClr val="000000"/>
                </a:solidFill>
                <a:highlight>
                  <a:srgbClr val="FFFFFF"/>
                </a:highlight>
                <a:latin typeface="Consolas" panose="020B0609020204030204" pitchFamily="49" charset="0"/>
              </a:rPr>
              <a:t>(value=1)</a:t>
            </a:r>
          </a:p>
          <a:p>
            <a:endParaRPr lang="en-US" sz="1400" dirty="0">
              <a:solidFill>
                <a:srgbClr val="000000"/>
              </a:solidFill>
              <a:highlight>
                <a:srgbClr val="FFFFFF"/>
              </a:highlight>
              <a:latin typeface="Consolas" panose="020B0609020204030204" pitchFamily="49" charset="0"/>
            </a:endParaRPr>
          </a:p>
          <a:p>
            <a:r>
              <a:rPr lang="en-US" sz="1400" dirty="0">
                <a:solidFill>
                  <a:srgbClr val="0000FF"/>
                </a:solidFill>
                <a:highlight>
                  <a:srgbClr val="FFFFFF"/>
                </a:highlight>
                <a:latin typeface="Consolas" panose="020B0609020204030204" pitchFamily="49" charset="0"/>
              </a:rPr>
              <a:t>for</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i</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in</a:t>
            </a:r>
            <a:r>
              <a:rPr lang="en-US" sz="1400" dirty="0">
                <a:solidFill>
                  <a:srgbClr val="000000"/>
                </a:solidFill>
                <a:highlight>
                  <a:srgbClr val="FFFFFF"/>
                </a:highlight>
                <a:latin typeface="Consolas" panose="020B0609020204030204" pitchFamily="49" charset="0"/>
              </a:rPr>
              <a:t> range(100):</a:t>
            </a:r>
          </a:p>
          <a:p>
            <a:r>
              <a:rPr lang="en-US" sz="1400" dirty="0">
                <a:solidFill>
                  <a:srgbClr val="000000"/>
                </a:solidFill>
                <a:highlight>
                  <a:srgbClr val="FFFFFF"/>
                </a:highlight>
                <a:latin typeface="Consolas" panose="020B0609020204030204" pitchFamily="49" charset="0"/>
              </a:rPr>
              <a:t>        t = </a:t>
            </a:r>
            <a:r>
              <a:rPr lang="en-US" sz="1400" dirty="0" err="1">
                <a:solidFill>
                  <a:srgbClr val="2B91AF"/>
                </a:solidFill>
                <a:highlight>
                  <a:srgbClr val="FFFFFF"/>
                </a:highlight>
                <a:latin typeface="Consolas" panose="020B0609020204030204" pitchFamily="49" charset="0"/>
              </a:rPr>
              <a:t>ThreadClass</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t.start</a:t>
            </a:r>
            <a:r>
              <a:rPr lang="en-US" sz="1400" dirty="0">
                <a:solidFill>
                  <a:srgbClr val="000000"/>
                </a:solidFill>
                <a:highlight>
                  <a:srgbClr val="FFFFFF"/>
                </a:highlight>
                <a:latin typeface="Consolas" panose="020B0609020204030204" pitchFamily="49" charset="0"/>
              </a:rPr>
              <a:t>()</a:t>
            </a:r>
            <a:endParaRPr lang="en-US" sz="1400" dirty="0"/>
          </a:p>
        </p:txBody>
      </p:sp>
      <p:sp>
        <p:nvSpPr>
          <p:cNvPr id="14"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11884225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17</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2" name="Rectangle 1"/>
          <p:cNvSpPr/>
          <p:nvPr/>
        </p:nvSpPr>
        <p:spPr>
          <a:xfrm>
            <a:off x="914400" y="2291239"/>
            <a:ext cx="7315200" cy="4185761"/>
          </a:xfrm>
          <a:prstGeom prst="rect">
            <a:avLst/>
          </a:prstGeom>
          <a:solidFill>
            <a:schemeClr val="tx1"/>
          </a:solidFill>
        </p:spPr>
        <p:txBody>
          <a:bodyPr wrap="square">
            <a:spAutoFit/>
          </a:bodyPr>
          <a:lstStyle/>
          <a:p>
            <a:r>
              <a:rPr lang="en-US" sz="1400" dirty="0">
                <a:solidFill>
                  <a:schemeClr val="bg1"/>
                </a:solidFill>
              </a:rPr>
              <a:t>Thread-77 says hello, World! at time: 2015-10-15 19:25:35.118000</a:t>
            </a:r>
          </a:p>
          <a:p>
            <a:r>
              <a:rPr lang="en-US" sz="1400" dirty="0">
                <a:solidFill>
                  <a:schemeClr val="bg1"/>
                </a:solidFill>
              </a:rPr>
              <a:t>Thread-78 says hello, World! at time: 2015-10-15 19:25:35.119000</a:t>
            </a:r>
          </a:p>
          <a:p>
            <a:r>
              <a:rPr lang="en-US" sz="1400" dirty="0">
                <a:solidFill>
                  <a:schemeClr val="bg1"/>
                </a:solidFill>
              </a:rPr>
              <a:t>Thread-79 says hello, World! at time: 2015-10-15 19:25:35.120000</a:t>
            </a:r>
          </a:p>
          <a:p>
            <a:r>
              <a:rPr lang="en-US" sz="1400" dirty="0">
                <a:solidFill>
                  <a:schemeClr val="bg1"/>
                </a:solidFill>
              </a:rPr>
              <a:t>Thread-80 says hello, World! at time: 2015-10-15 19:25:35.121000</a:t>
            </a:r>
          </a:p>
          <a:p>
            <a:r>
              <a:rPr lang="en-US" sz="1400" dirty="0">
                <a:solidFill>
                  <a:schemeClr val="bg1"/>
                </a:solidFill>
              </a:rPr>
              <a:t>Thread-81 says hello, World! at time: 2015-10-15 19:25:35.122000</a:t>
            </a:r>
          </a:p>
          <a:p>
            <a:r>
              <a:rPr lang="en-US" sz="1400" dirty="0">
                <a:solidFill>
                  <a:schemeClr val="bg1"/>
                </a:solidFill>
              </a:rPr>
              <a:t>Thread-82 says hello, World! at time: 2015-10-15 19:25:35.123000</a:t>
            </a:r>
          </a:p>
          <a:p>
            <a:r>
              <a:rPr lang="en-US" sz="1400" dirty="0">
                <a:solidFill>
                  <a:schemeClr val="bg1"/>
                </a:solidFill>
              </a:rPr>
              <a:t>Thread-83 says hello, World! at time: 2015-10-15 19:25:35.124000</a:t>
            </a:r>
          </a:p>
          <a:p>
            <a:r>
              <a:rPr lang="en-US" sz="1400" dirty="0">
                <a:solidFill>
                  <a:schemeClr val="bg1"/>
                </a:solidFill>
              </a:rPr>
              <a:t>Thread-84 says hello, World! at time: 2015-10-15 19:25:35.125000</a:t>
            </a:r>
          </a:p>
          <a:p>
            <a:r>
              <a:rPr lang="en-US" sz="1400" dirty="0">
                <a:solidFill>
                  <a:schemeClr val="bg1"/>
                </a:solidFill>
              </a:rPr>
              <a:t>Thread-85 says hello, World! at time: 2015-10-15 19:25:35.126000</a:t>
            </a:r>
          </a:p>
          <a:p>
            <a:r>
              <a:rPr lang="en-US" sz="1400" dirty="0">
                <a:solidFill>
                  <a:schemeClr val="bg1"/>
                </a:solidFill>
              </a:rPr>
              <a:t>Thread-86 says hello, World! at time: 2015-10-15 19:25:35.127000</a:t>
            </a:r>
          </a:p>
          <a:p>
            <a:r>
              <a:rPr lang="en-US" sz="1400" dirty="0">
                <a:solidFill>
                  <a:schemeClr val="bg1"/>
                </a:solidFill>
              </a:rPr>
              <a:t>Thread-87 says hello, World! at time: 2015-10-15 19:25:35.128000</a:t>
            </a:r>
          </a:p>
          <a:p>
            <a:r>
              <a:rPr lang="en-US" sz="1400" dirty="0">
                <a:solidFill>
                  <a:schemeClr val="bg1"/>
                </a:solidFill>
              </a:rPr>
              <a:t>Thread-88 says hello, World! at time: 2015-10-15 19:25:35.130000</a:t>
            </a:r>
          </a:p>
          <a:p>
            <a:r>
              <a:rPr lang="en-US" sz="1400" dirty="0">
                <a:solidFill>
                  <a:schemeClr val="bg1"/>
                </a:solidFill>
              </a:rPr>
              <a:t>Thread-89 says hello, World! at time: 2015-10-15 19:25:35.130000</a:t>
            </a:r>
          </a:p>
          <a:p>
            <a:r>
              <a:rPr lang="en-US" sz="1400" dirty="0">
                <a:solidFill>
                  <a:schemeClr val="bg1"/>
                </a:solidFill>
              </a:rPr>
              <a:t>Thread-90 says hello, World! at time: 2015-10-15 19:25:35.132000</a:t>
            </a:r>
          </a:p>
          <a:p>
            <a:r>
              <a:rPr lang="en-US" sz="1400" dirty="0">
                <a:solidFill>
                  <a:schemeClr val="bg1"/>
                </a:solidFill>
              </a:rPr>
              <a:t>Thread-91 says hello, World! at time: 2015-10-15 19:25:35.132000</a:t>
            </a:r>
          </a:p>
          <a:p>
            <a:r>
              <a:rPr lang="en-US" sz="1400" dirty="0">
                <a:solidFill>
                  <a:schemeClr val="bg1"/>
                </a:solidFill>
              </a:rPr>
              <a:t>Thread-92 says hello, World! at time: 2015-10-15 19:25:35.134000</a:t>
            </a:r>
          </a:p>
          <a:p>
            <a:r>
              <a:rPr lang="en-US" sz="1400" dirty="0">
                <a:solidFill>
                  <a:schemeClr val="bg1"/>
                </a:solidFill>
              </a:rPr>
              <a:t>Thread-93 says hello, World! at time: 2015-10-15 19:25:35.135000</a:t>
            </a:r>
          </a:p>
          <a:p>
            <a:r>
              <a:rPr lang="en-US" sz="1400" dirty="0">
                <a:solidFill>
                  <a:schemeClr val="bg1"/>
                </a:solidFill>
              </a:rPr>
              <a:t>Thread-94 says hello, World! at time: 2015-10-15 19:25:35.137000</a:t>
            </a:r>
          </a:p>
          <a:p>
            <a:r>
              <a:rPr lang="en-US" sz="1400" dirty="0">
                <a:solidFill>
                  <a:schemeClr val="bg1"/>
                </a:solidFill>
              </a:rPr>
              <a:t>Thread-95 says hello, World! at time: 2015-10-15 19:25:35.138000</a:t>
            </a:r>
          </a:p>
        </p:txBody>
      </p:sp>
      <p:sp>
        <p:nvSpPr>
          <p:cNvPr id="13" name="Rectangle 16"/>
          <p:cNvSpPr>
            <a:spLocks noChangeArrowheads="1"/>
          </p:cNvSpPr>
          <p:nvPr/>
        </p:nvSpPr>
        <p:spPr bwMode="auto">
          <a:xfrm>
            <a:off x="3048000" y="1447800"/>
            <a:ext cx="3046864" cy="369332"/>
          </a:xfrm>
          <a:prstGeom prst="rect">
            <a:avLst/>
          </a:prstGeom>
          <a:solidFill>
            <a:schemeClr val="bg1">
              <a:lumMod val="85000"/>
            </a:schemeClr>
          </a:solidFill>
          <a:ln>
            <a:noFill/>
          </a:ln>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a:t>Synchronization methods</a:t>
            </a:r>
          </a:p>
        </p:txBody>
      </p:sp>
      <p:sp>
        <p:nvSpPr>
          <p:cNvPr id="14" name="Rectangle 13"/>
          <p:cNvSpPr/>
          <p:nvPr/>
        </p:nvSpPr>
        <p:spPr>
          <a:xfrm>
            <a:off x="3851290" y="1858574"/>
            <a:ext cx="1441420" cy="369332"/>
          </a:xfrm>
          <a:prstGeom prst="rect">
            <a:avLst/>
          </a:prstGeom>
          <a:solidFill>
            <a:schemeClr val="bg1">
              <a:lumMod val="85000"/>
            </a:schemeClr>
          </a:solidFill>
        </p:spPr>
        <p:txBody>
          <a:bodyPr wrap="none">
            <a:spAutoFit/>
          </a:bodyPr>
          <a:lstStyle/>
          <a:p>
            <a:pPr algn="ctr"/>
            <a:r>
              <a:rPr lang="en-US" b="1" dirty="0">
                <a:solidFill>
                  <a:srgbClr val="222222"/>
                </a:solidFill>
                <a:latin typeface="Helvetica Neue"/>
              </a:rPr>
              <a:t>Semaphore</a:t>
            </a:r>
            <a:endParaRPr lang="en-US" b="1" dirty="0"/>
          </a:p>
        </p:txBody>
      </p:sp>
      <p:sp>
        <p:nvSpPr>
          <p:cNvPr id="15"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26862015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18</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2" name="Rectangle 1"/>
          <p:cNvSpPr/>
          <p:nvPr/>
        </p:nvSpPr>
        <p:spPr>
          <a:xfrm>
            <a:off x="914400" y="2057400"/>
            <a:ext cx="7315200" cy="1200329"/>
          </a:xfrm>
          <a:prstGeom prst="rect">
            <a:avLst/>
          </a:prstGeom>
          <a:solidFill>
            <a:schemeClr val="bg1">
              <a:lumMod val="95000"/>
            </a:schemeClr>
          </a:solidFill>
        </p:spPr>
        <p:txBody>
          <a:bodyPr wrap="square">
            <a:spAutoFit/>
          </a:bodyPr>
          <a:lstStyle/>
          <a:p>
            <a:r>
              <a:rPr lang="en-US" dirty="0"/>
              <a:t>This is a synchronization mechanism where a thread waits for a specific condition and another thread signals that this condition has happened. Once the condition happened, the thread acquires the lock to get exclusive access to the shared resource.</a:t>
            </a:r>
          </a:p>
        </p:txBody>
      </p:sp>
      <p:sp>
        <p:nvSpPr>
          <p:cNvPr id="12" name="Rectangle 11"/>
          <p:cNvSpPr/>
          <p:nvPr/>
        </p:nvSpPr>
        <p:spPr>
          <a:xfrm>
            <a:off x="3941058" y="1485481"/>
            <a:ext cx="1261884" cy="369332"/>
          </a:xfrm>
          <a:prstGeom prst="rect">
            <a:avLst/>
          </a:prstGeom>
          <a:solidFill>
            <a:schemeClr val="bg1">
              <a:lumMod val="95000"/>
            </a:schemeClr>
          </a:solidFill>
        </p:spPr>
        <p:txBody>
          <a:bodyPr wrap="none">
            <a:spAutoFit/>
          </a:bodyPr>
          <a:lstStyle/>
          <a:p>
            <a:pPr algn="ctr"/>
            <a:r>
              <a:rPr lang="en-US" b="1" dirty="0"/>
              <a:t>Condition</a:t>
            </a:r>
          </a:p>
        </p:txBody>
      </p:sp>
      <p:sp>
        <p:nvSpPr>
          <p:cNvPr id="13"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33076878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19</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11"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23696245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2</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17" name="Rectangle 16"/>
          <p:cNvSpPr>
            <a:spLocks noChangeArrowheads="1"/>
          </p:cNvSpPr>
          <p:nvPr/>
        </p:nvSpPr>
        <p:spPr bwMode="auto">
          <a:xfrm>
            <a:off x="3048000" y="1611868"/>
            <a:ext cx="3046864" cy="369332"/>
          </a:xfrm>
          <a:prstGeom prst="rect">
            <a:avLst/>
          </a:prstGeom>
          <a:solidFill>
            <a:schemeClr val="bg1">
              <a:lumMod val="85000"/>
            </a:schemeClr>
          </a:solidFill>
          <a:ln>
            <a:noFill/>
          </a:ln>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en-US" sz="1800" b="1" dirty="0">
                <a:latin typeface="David" panose="020E0502060401010101" pitchFamily="34" charset="-79"/>
                <a:cs typeface="David" panose="020E0502060401010101" pitchFamily="34" charset="-79"/>
              </a:rPr>
              <a:t>בלי תזמון</a:t>
            </a:r>
            <a:endParaRPr lang="en-US" altLang="en-US" sz="1800" b="1" dirty="0">
              <a:latin typeface="David" panose="020E0502060401010101" pitchFamily="34" charset="-79"/>
              <a:cs typeface="David" panose="020E0502060401010101" pitchFamily="34" charset="-79"/>
            </a:endParaRPr>
          </a:p>
        </p:txBody>
      </p:sp>
      <p:sp>
        <p:nvSpPr>
          <p:cNvPr id="2" name="Rectangle 1"/>
          <p:cNvSpPr/>
          <p:nvPr/>
        </p:nvSpPr>
        <p:spPr>
          <a:xfrm>
            <a:off x="914400" y="2209800"/>
            <a:ext cx="7315200" cy="4247317"/>
          </a:xfrm>
          <a:prstGeom prst="rect">
            <a:avLst/>
          </a:prstGeom>
          <a:solidFill>
            <a:schemeClr val="tx1"/>
          </a:solidFill>
        </p:spPr>
        <p:txBody>
          <a:bodyPr wrap="square">
            <a:spAutoFit/>
          </a:bodyPr>
          <a:lstStyle/>
          <a:p>
            <a:r>
              <a:rPr lang="en-US" dirty="0">
                <a:solidFill>
                  <a:schemeClr val="bg1"/>
                </a:solidFill>
              </a:rPr>
              <a:t>Thread-82 says hello, World! at time: 2015-10-15 18:53:11.554000Thread-83 says h</a:t>
            </a:r>
          </a:p>
          <a:p>
            <a:r>
              <a:rPr lang="en-US" dirty="0" err="1">
                <a:solidFill>
                  <a:schemeClr val="bg1"/>
                </a:solidFill>
              </a:rPr>
              <a:t>ello</a:t>
            </a:r>
            <a:r>
              <a:rPr lang="en-US" dirty="0">
                <a:solidFill>
                  <a:schemeClr val="bg1"/>
                </a:solidFill>
              </a:rPr>
              <a:t>, World! at time: 2015-10-15 18:53:11.555000</a:t>
            </a:r>
          </a:p>
          <a:p>
            <a:endParaRPr lang="en-US" dirty="0">
              <a:solidFill>
                <a:schemeClr val="bg1"/>
              </a:solidFill>
            </a:endParaRPr>
          </a:p>
          <a:p>
            <a:r>
              <a:rPr lang="en-US" dirty="0">
                <a:solidFill>
                  <a:schemeClr val="bg1"/>
                </a:solidFill>
              </a:rPr>
              <a:t>Thread-86 says hello, World! at time: 2015-10-15 18:53:11.564000Thread-87 says h</a:t>
            </a:r>
          </a:p>
          <a:p>
            <a:r>
              <a:rPr lang="en-US" dirty="0" err="1">
                <a:solidFill>
                  <a:schemeClr val="bg1"/>
                </a:solidFill>
              </a:rPr>
              <a:t>ello</a:t>
            </a:r>
            <a:r>
              <a:rPr lang="en-US" dirty="0">
                <a:solidFill>
                  <a:schemeClr val="bg1"/>
                </a:solidFill>
              </a:rPr>
              <a:t>, World! at time: 2015-10-15 18:53:11.568000</a:t>
            </a:r>
          </a:p>
          <a:p>
            <a:r>
              <a:rPr lang="en-US" dirty="0" smtClean="0">
                <a:solidFill>
                  <a:schemeClr val="bg1"/>
                </a:solidFill>
              </a:rPr>
              <a:t> </a:t>
            </a:r>
            <a:r>
              <a:rPr lang="en-US" dirty="0">
                <a:solidFill>
                  <a:schemeClr val="bg1"/>
                </a:solidFill>
              </a:rPr>
              <a:t>Thread-88 says hello, World! at time: 2015-10-15 18:53:11.569000Thread-90 says</a:t>
            </a:r>
          </a:p>
          <a:p>
            <a:r>
              <a:rPr lang="en-US" dirty="0">
                <a:solidFill>
                  <a:schemeClr val="bg1"/>
                </a:solidFill>
              </a:rPr>
              <a:t>hello, World! at time: 2015-10-15 18:53:11.571000Thread-89 says hello, World! at</a:t>
            </a:r>
          </a:p>
          <a:p>
            <a:r>
              <a:rPr lang="en-US" dirty="0">
                <a:solidFill>
                  <a:schemeClr val="bg1"/>
                </a:solidFill>
              </a:rPr>
              <a:t> time: 2015-10-15 18:53:11.570000</a:t>
            </a:r>
          </a:p>
          <a:p>
            <a:endParaRPr lang="en-US" dirty="0">
              <a:solidFill>
                <a:schemeClr val="bg1"/>
              </a:solidFill>
            </a:endParaRPr>
          </a:p>
          <a:p>
            <a:r>
              <a:rPr lang="en-US" dirty="0">
                <a:solidFill>
                  <a:schemeClr val="bg1"/>
                </a:solidFill>
              </a:rPr>
              <a:t> Thread-91 says hello, World! at time: 2015-10-15 18:53:11.575000 Thread-93 </a:t>
            </a:r>
            <a:r>
              <a:rPr lang="en-US" dirty="0" smtClean="0">
                <a:solidFill>
                  <a:schemeClr val="bg1"/>
                </a:solidFill>
              </a:rPr>
              <a:t>says</a:t>
            </a:r>
            <a:endParaRPr lang="en-US" dirty="0">
              <a:solidFill>
                <a:schemeClr val="bg1"/>
              </a:solidFill>
            </a:endParaRPr>
          </a:p>
        </p:txBody>
      </p:sp>
      <p:sp>
        <p:nvSpPr>
          <p:cNvPr id="13"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42131519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3</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5" name="Rectangle 4"/>
          <p:cNvSpPr/>
          <p:nvPr/>
        </p:nvSpPr>
        <p:spPr>
          <a:xfrm>
            <a:off x="2972844" y="1459468"/>
            <a:ext cx="3198312" cy="369332"/>
          </a:xfrm>
          <a:prstGeom prst="rect">
            <a:avLst/>
          </a:prstGeom>
          <a:solidFill>
            <a:schemeClr val="bg1">
              <a:lumMod val="85000"/>
            </a:schemeClr>
          </a:solidFill>
        </p:spPr>
        <p:txBody>
          <a:bodyPr wrap="none">
            <a:spAutoFit/>
          </a:bodyPr>
          <a:lstStyle/>
          <a:p>
            <a:pPr algn="ctr"/>
            <a:r>
              <a:rPr lang="en-US" b="1" dirty="0">
                <a:solidFill>
                  <a:srgbClr val="1A1A1A"/>
                </a:solidFill>
                <a:latin typeface="Lucida Grande"/>
              </a:rPr>
              <a:t>Synchronization </a:t>
            </a:r>
            <a:r>
              <a:rPr lang="en-US" b="1" dirty="0" smtClean="0">
                <a:solidFill>
                  <a:srgbClr val="1A1A1A"/>
                </a:solidFill>
                <a:latin typeface="Lucida Grande"/>
              </a:rPr>
              <a:t>primitives.</a:t>
            </a:r>
            <a:endParaRPr lang="en-US" b="1" i="0" dirty="0">
              <a:solidFill>
                <a:srgbClr val="1A1A1A"/>
              </a:solidFill>
              <a:effectLst/>
              <a:latin typeface="Lucida Grande"/>
            </a:endParaRPr>
          </a:p>
        </p:txBody>
      </p:sp>
      <p:sp>
        <p:nvSpPr>
          <p:cNvPr id="6" name="Rectangle 5"/>
          <p:cNvSpPr/>
          <p:nvPr/>
        </p:nvSpPr>
        <p:spPr>
          <a:xfrm>
            <a:off x="914400" y="2057400"/>
            <a:ext cx="7315200" cy="1477328"/>
          </a:xfrm>
          <a:prstGeom prst="rect">
            <a:avLst/>
          </a:prstGeom>
          <a:solidFill>
            <a:schemeClr val="bg1">
              <a:lumMod val="95000"/>
            </a:schemeClr>
          </a:solidFill>
        </p:spPr>
        <p:txBody>
          <a:bodyPr wrap="square">
            <a:spAutoFit/>
          </a:bodyPr>
          <a:lstStyle/>
          <a:p>
            <a:r>
              <a:rPr lang="en-US" dirty="0"/>
              <a:t>Event</a:t>
            </a:r>
          </a:p>
          <a:p>
            <a:r>
              <a:rPr lang="en-US" dirty="0" err="1"/>
              <a:t>Mutex</a:t>
            </a:r>
            <a:endParaRPr lang="en-US" dirty="0"/>
          </a:p>
          <a:p>
            <a:r>
              <a:rPr lang="en-US" dirty="0"/>
              <a:t>Semaphore</a:t>
            </a:r>
          </a:p>
          <a:p>
            <a:r>
              <a:rPr lang="en-US" dirty="0" smtClean="0"/>
              <a:t>Spin Lock</a:t>
            </a:r>
          </a:p>
          <a:p>
            <a:r>
              <a:rPr lang="en-US" dirty="0" smtClean="0"/>
              <a:t>. . .</a:t>
            </a:r>
            <a:endParaRPr lang="en-US" dirty="0"/>
          </a:p>
        </p:txBody>
      </p:sp>
      <p:sp>
        <p:nvSpPr>
          <p:cNvPr id="13"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15429227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4</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5" name="Rectangle 4"/>
          <p:cNvSpPr/>
          <p:nvPr/>
        </p:nvSpPr>
        <p:spPr>
          <a:xfrm>
            <a:off x="2972844" y="1459468"/>
            <a:ext cx="3198312" cy="369332"/>
          </a:xfrm>
          <a:prstGeom prst="rect">
            <a:avLst/>
          </a:prstGeom>
          <a:solidFill>
            <a:schemeClr val="bg1">
              <a:lumMod val="85000"/>
            </a:schemeClr>
          </a:solidFill>
        </p:spPr>
        <p:txBody>
          <a:bodyPr wrap="none">
            <a:spAutoFit/>
          </a:bodyPr>
          <a:lstStyle/>
          <a:p>
            <a:pPr algn="ctr"/>
            <a:r>
              <a:rPr lang="en-US" b="1" dirty="0">
                <a:solidFill>
                  <a:srgbClr val="1A1A1A"/>
                </a:solidFill>
                <a:latin typeface="Lucida Grande"/>
              </a:rPr>
              <a:t>Synchronization </a:t>
            </a:r>
            <a:r>
              <a:rPr lang="en-US" b="1" dirty="0" smtClean="0">
                <a:solidFill>
                  <a:srgbClr val="1A1A1A"/>
                </a:solidFill>
                <a:latin typeface="Lucida Grande"/>
              </a:rPr>
              <a:t>primitives.</a:t>
            </a:r>
            <a:endParaRPr lang="en-US" b="1" i="0" dirty="0">
              <a:solidFill>
                <a:srgbClr val="1A1A1A"/>
              </a:solidFill>
              <a:effectLst/>
              <a:latin typeface="Lucida Grande"/>
            </a:endParaRPr>
          </a:p>
        </p:txBody>
      </p:sp>
      <p:sp>
        <p:nvSpPr>
          <p:cNvPr id="6" name="Rectangle 5"/>
          <p:cNvSpPr/>
          <p:nvPr/>
        </p:nvSpPr>
        <p:spPr>
          <a:xfrm>
            <a:off x="914399" y="2421357"/>
            <a:ext cx="7315200" cy="646331"/>
          </a:xfrm>
          <a:prstGeom prst="rect">
            <a:avLst/>
          </a:prstGeom>
          <a:solidFill>
            <a:schemeClr val="bg1">
              <a:lumMod val="95000"/>
            </a:schemeClr>
          </a:solidFill>
        </p:spPr>
        <p:txBody>
          <a:bodyPr wrap="square">
            <a:spAutoFit/>
          </a:bodyPr>
          <a:lstStyle/>
          <a:p>
            <a:r>
              <a:rPr lang="en-US" dirty="0"/>
              <a:t>This is a simple mechanism. A thread signals an event and the other thread(s) wait for it.</a:t>
            </a:r>
          </a:p>
        </p:txBody>
      </p:sp>
      <p:sp>
        <p:nvSpPr>
          <p:cNvPr id="7" name="Rectangle 6"/>
          <p:cNvSpPr/>
          <p:nvPr/>
        </p:nvSpPr>
        <p:spPr>
          <a:xfrm>
            <a:off x="4165479" y="1934351"/>
            <a:ext cx="813043" cy="369332"/>
          </a:xfrm>
          <a:prstGeom prst="rect">
            <a:avLst/>
          </a:prstGeom>
          <a:solidFill>
            <a:schemeClr val="bg1">
              <a:lumMod val="95000"/>
            </a:schemeClr>
          </a:solidFill>
        </p:spPr>
        <p:txBody>
          <a:bodyPr wrap="none">
            <a:spAutoFit/>
          </a:bodyPr>
          <a:lstStyle/>
          <a:p>
            <a:pPr algn="ctr"/>
            <a:r>
              <a:rPr lang="en-US" b="1" dirty="0" smtClean="0"/>
              <a:t>Event</a:t>
            </a:r>
            <a:endParaRPr lang="en-US" b="1" dirty="0"/>
          </a:p>
        </p:txBody>
      </p:sp>
      <p:sp>
        <p:nvSpPr>
          <p:cNvPr id="21" name="Rectangle 20"/>
          <p:cNvSpPr/>
          <p:nvPr/>
        </p:nvSpPr>
        <p:spPr>
          <a:xfrm>
            <a:off x="914399" y="3309125"/>
            <a:ext cx="7315200" cy="2893100"/>
          </a:xfrm>
          <a:prstGeom prst="rect">
            <a:avLst/>
          </a:prstGeom>
          <a:solidFill>
            <a:schemeClr val="bg1">
              <a:lumMod val="95000"/>
            </a:schemeClr>
          </a:solidFill>
        </p:spPr>
        <p:txBody>
          <a:bodyPr wrap="square">
            <a:spAutoFit/>
          </a:bodyPr>
          <a:lstStyle/>
          <a:p>
            <a:r>
              <a:rPr lang="en-US" sz="1400"/>
              <a:t>An event is a simple synchronization object; the event represents an internal flag, and threads can wait for the flag to be set, or set or clear the flag themselves.</a:t>
            </a:r>
          </a:p>
          <a:p>
            <a:endParaRPr lang="en-US" sz="1400"/>
          </a:p>
          <a:p>
            <a:r>
              <a:rPr lang="en-US" sz="1400"/>
              <a:t>event = threading.Event()</a:t>
            </a:r>
          </a:p>
          <a:p>
            <a:endParaRPr lang="en-US" sz="1400"/>
          </a:p>
          <a:p>
            <a:r>
              <a:rPr lang="en-US" sz="1400"/>
              <a:t># a client thread can wait for the flag to be set</a:t>
            </a:r>
          </a:p>
          <a:p>
            <a:r>
              <a:rPr lang="en-US" sz="1400"/>
              <a:t>event.wait()</a:t>
            </a:r>
          </a:p>
          <a:p>
            <a:endParaRPr lang="en-US" sz="1400"/>
          </a:p>
          <a:p>
            <a:r>
              <a:rPr lang="en-US" sz="1400"/>
              <a:t># a server thread can set or reset it</a:t>
            </a:r>
          </a:p>
          <a:p>
            <a:r>
              <a:rPr lang="en-US" sz="1400"/>
              <a:t>event.set()</a:t>
            </a:r>
          </a:p>
          <a:p>
            <a:r>
              <a:rPr lang="en-US" sz="1400"/>
              <a:t>event.clear()</a:t>
            </a:r>
          </a:p>
          <a:p>
            <a:r>
              <a:rPr lang="en-US" sz="1400"/>
              <a:t>If the flag is set, the wait method doesn’t do anything. If the flag is cleared, wait will block until it becomes set again. Any number of threads may wait for the same event.</a:t>
            </a:r>
            <a:endParaRPr lang="en-US" sz="1400" dirty="0"/>
          </a:p>
        </p:txBody>
      </p:sp>
      <p:sp>
        <p:nvSpPr>
          <p:cNvPr id="15"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657098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5</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2" name="Rectangle 1"/>
          <p:cNvSpPr/>
          <p:nvPr/>
        </p:nvSpPr>
        <p:spPr>
          <a:xfrm>
            <a:off x="914400" y="1905000"/>
            <a:ext cx="7315200" cy="4493538"/>
          </a:xfrm>
          <a:prstGeom prst="rect">
            <a:avLst/>
          </a:prstGeom>
          <a:solidFill>
            <a:srgbClr val="FFFFCC"/>
          </a:solidFill>
        </p:spPr>
        <p:txBody>
          <a:bodyPr wrap="square">
            <a:spAutoFit/>
          </a:bodyPr>
          <a:lstStyle/>
          <a:p>
            <a:r>
              <a:rPr lang="en-US" sz="1300" dirty="0">
                <a:solidFill>
                  <a:srgbClr val="0000FF"/>
                </a:solidFill>
                <a:highlight>
                  <a:srgbClr val="FFFFFF"/>
                </a:highlight>
                <a:latin typeface="Consolas" panose="020B0609020204030204" pitchFamily="49" charset="0"/>
              </a:rPr>
              <a:t>import</a:t>
            </a:r>
            <a:r>
              <a:rPr lang="en-US" sz="1300" dirty="0">
                <a:solidFill>
                  <a:srgbClr val="000000"/>
                </a:solidFill>
                <a:highlight>
                  <a:srgbClr val="FFFFFF"/>
                </a:highlight>
                <a:latin typeface="Consolas" panose="020B0609020204030204" pitchFamily="49" charset="0"/>
              </a:rPr>
              <a:t> </a:t>
            </a:r>
            <a:r>
              <a:rPr lang="en-US" sz="1300" dirty="0">
                <a:solidFill>
                  <a:srgbClr val="6F008A"/>
                </a:solidFill>
                <a:highlight>
                  <a:srgbClr val="FFFFFF"/>
                </a:highlight>
                <a:latin typeface="Consolas" panose="020B0609020204030204" pitchFamily="49" charset="0"/>
              </a:rPr>
              <a:t>threading</a:t>
            </a:r>
            <a:endParaRPr lang="en-US" sz="1300" dirty="0">
              <a:solidFill>
                <a:srgbClr val="000000"/>
              </a:solidFill>
              <a:highlight>
                <a:srgbClr val="FFFFFF"/>
              </a:highlight>
              <a:latin typeface="Consolas" panose="020B0609020204030204" pitchFamily="49" charset="0"/>
            </a:endParaRPr>
          </a:p>
          <a:p>
            <a:endParaRPr lang="en-US" sz="1300" dirty="0">
              <a:solidFill>
                <a:srgbClr val="000000"/>
              </a:solidFill>
              <a:highlight>
                <a:srgbClr val="FFFFFF"/>
              </a:highlight>
              <a:latin typeface="Consolas" panose="020B0609020204030204" pitchFamily="49" charset="0"/>
            </a:endParaRPr>
          </a:p>
          <a:p>
            <a:r>
              <a:rPr lang="en-US" sz="1300" dirty="0">
                <a:solidFill>
                  <a:srgbClr val="000000"/>
                </a:solidFill>
                <a:highlight>
                  <a:srgbClr val="FFFFFF"/>
                </a:highlight>
                <a:latin typeface="Consolas" panose="020B0609020204030204" pitchFamily="49" charset="0"/>
              </a:rPr>
              <a:t>e = </a:t>
            </a:r>
            <a:r>
              <a:rPr lang="en-US" sz="1300" dirty="0" err="1">
                <a:solidFill>
                  <a:srgbClr val="6F008A"/>
                </a:solidFill>
                <a:highlight>
                  <a:srgbClr val="FFFFFF"/>
                </a:highlight>
                <a:latin typeface="Consolas" panose="020B0609020204030204" pitchFamily="49" charset="0"/>
              </a:rPr>
              <a:t>threading</a:t>
            </a:r>
            <a:r>
              <a:rPr lang="en-US" sz="1300" dirty="0" err="1">
                <a:solidFill>
                  <a:srgbClr val="000000"/>
                </a:solidFill>
                <a:highlight>
                  <a:srgbClr val="FFFFFF"/>
                </a:highlight>
                <a:latin typeface="Consolas" panose="020B0609020204030204" pitchFamily="49" charset="0"/>
              </a:rPr>
              <a:t>.Event</a:t>
            </a:r>
            <a:r>
              <a:rPr lang="en-US" sz="1300" dirty="0">
                <a:solidFill>
                  <a:srgbClr val="000000"/>
                </a:solidFill>
                <a:highlight>
                  <a:srgbClr val="FFFFFF"/>
                </a:highlight>
                <a:latin typeface="Consolas" panose="020B0609020204030204" pitchFamily="49" charset="0"/>
              </a:rPr>
              <a:t>()</a:t>
            </a:r>
          </a:p>
          <a:p>
            <a:r>
              <a:rPr lang="en-US" sz="1300" dirty="0">
                <a:solidFill>
                  <a:srgbClr val="000000"/>
                </a:solidFill>
                <a:highlight>
                  <a:srgbClr val="FFFFFF"/>
                </a:highlight>
                <a:latin typeface="Consolas" panose="020B0609020204030204" pitchFamily="49" charset="0"/>
              </a:rPr>
              <a:t>threads = []</a:t>
            </a:r>
          </a:p>
          <a:p>
            <a:endParaRPr lang="en-US" sz="1300" dirty="0">
              <a:solidFill>
                <a:srgbClr val="000000"/>
              </a:solidFill>
              <a:highlight>
                <a:srgbClr val="FFFFFF"/>
              </a:highlight>
              <a:latin typeface="Consolas" panose="020B0609020204030204" pitchFamily="49" charset="0"/>
            </a:endParaRPr>
          </a:p>
          <a:p>
            <a:r>
              <a:rPr lang="en-US" sz="1300" dirty="0" err="1">
                <a:solidFill>
                  <a:srgbClr val="0000FF"/>
                </a:solidFill>
                <a:highlight>
                  <a:srgbClr val="FFFFFF"/>
                </a:highlight>
                <a:latin typeface="Consolas" panose="020B0609020204030204" pitchFamily="49" charset="0"/>
              </a:rPr>
              <a:t>def</a:t>
            </a:r>
            <a:r>
              <a:rPr lang="en-US" sz="1300" dirty="0">
                <a:solidFill>
                  <a:srgbClr val="000000"/>
                </a:solidFill>
                <a:highlight>
                  <a:srgbClr val="FFFFFF"/>
                </a:highlight>
                <a:latin typeface="Consolas" panose="020B0609020204030204" pitchFamily="49" charset="0"/>
              </a:rPr>
              <a:t> runner():</a:t>
            </a:r>
          </a:p>
          <a:p>
            <a:r>
              <a:rPr lang="en-US" sz="1300" dirty="0">
                <a:solidFill>
                  <a:srgbClr val="000000"/>
                </a:solidFill>
                <a:highlight>
                  <a:srgbClr val="FFFFFF"/>
                </a:highlight>
                <a:latin typeface="Consolas" panose="020B0609020204030204" pitchFamily="49" charset="0"/>
              </a:rPr>
              <a:t>    </a:t>
            </a:r>
            <a:r>
              <a:rPr lang="en-US" sz="1300" dirty="0" err="1">
                <a:solidFill>
                  <a:srgbClr val="000000"/>
                </a:solidFill>
                <a:highlight>
                  <a:srgbClr val="FFFFFF"/>
                </a:highlight>
                <a:latin typeface="Consolas" panose="020B0609020204030204" pitchFamily="49" charset="0"/>
              </a:rPr>
              <a:t>tname</a:t>
            </a:r>
            <a:r>
              <a:rPr lang="en-US" sz="1300" dirty="0">
                <a:solidFill>
                  <a:srgbClr val="000000"/>
                </a:solidFill>
                <a:highlight>
                  <a:srgbClr val="FFFFFF"/>
                </a:highlight>
                <a:latin typeface="Consolas" panose="020B0609020204030204" pitchFamily="49" charset="0"/>
              </a:rPr>
              <a:t> = </a:t>
            </a:r>
            <a:r>
              <a:rPr lang="en-US" sz="1300" dirty="0" err="1">
                <a:solidFill>
                  <a:srgbClr val="6F008A"/>
                </a:solidFill>
                <a:highlight>
                  <a:srgbClr val="FFFFFF"/>
                </a:highlight>
                <a:latin typeface="Consolas" panose="020B0609020204030204" pitchFamily="49" charset="0"/>
              </a:rPr>
              <a:t>threading</a:t>
            </a:r>
            <a:r>
              <a:rPr lang="en-US" sz="1300" dirty="0" err="1">
                <a:solidFill>
                  <a:srgbClr val="000000"/>
                </a:solidFill>
                <a:highlight>
                  <a:srgbClr val="FFFFFF"/>
                </a:highlight>
                <a:latin typeface="Consolas" panose="020B0609020204030204" pitchFamily="49" charset="0"/>
              </a:rPr>
              <a:t>.current_thread</a:t>
            </a:r>
            <a:r>
              <a:rPr lang="en-US" sz="1300" dirty="0">
                <a:solidFill>
                  <a:srgbClr val="000000"/>
                </a:solidFill>
                <a:highlight>
                  <a:srgbClr val="FFFFFF"/>
                </a:highlight>
                <a:latin typeface="Consolas" panose="020B0609020204030204" pitchFamily="49" charset="0"/>
              </a:rPr>
              <a:t>().name</a:t>
            </a:r>
          </a:p>
          <a:p>
            <a:r>
              <a:rPr lang="en-US" sz="1300" dirty="0">
                <a:solidFill>
                  <a:srgbClr val="000000"/>
                </a:solidFill>
                <a:highlight>
                  <a:srgbClr val="FFFFFF"/>
                </a:highlight>
                <a:latin typeface="Consolas" panose="020B0609020204030204" pitchFamily="49" charset="0"/>
              </a:rPr>
              <a:t>    </a:t>
            </a:r>
            <a:r>
              <a:rPr lang="en-US" sz="1300" dirty="0">
                <a:solidFill>
                  <a:srgbClr val="0000FF"/>
                </a:solidFill>
                <a:highlight>
                  <a:srgbClr val="FFFFFF"/>
                </a:highlight>
                <a:latin typeface="Consolas" panose="020B0609020204030204" pitchFamily="49" charset="0"/>
              </a:rPr>
              <a:t>print</a:t>
            </a:r>
            <a:r>
              <a:rPr lang="en-US" sz="1300" dirty="0">
                <a:solidFill>
                  <a:srgbClr val="000000"/>
                </a:solidFill>
                <a:highlight>
                  <a:srgbClr val="FFFFFF"/>
                </a:highlight>
                <a:latin typeface="Consolas" panose="020B0609020204030204" pitchFamily="49" charset="0"/>
              </a:rPr>
              <a:t> </a:t>
            </a:r>
            <a:r>
              <a:rPr lang="en-US" sz="1300" dirty="0">
                <a:solidFill>
                  <a:srgbClr val="A31515"/>
                </a:solidFill>
                <a:highlight>
                  <a:srgbClr val="FFFFFF"/>
                </a:highlight>
                <a:latin typeface="Consolas" panose="020B0609020204030204" pitchFamily="49" charset="0"/>
              </a:rPr>
              <a:t>'Thread waiting for event: %s'</a:t>
            </a:r>
            <a:r>
              <a:rPr lang="en-US" sz="1300" dirty="0">
                <a:solidFill>
                  <a:srgbClr val="000000"/>
                </a:solidFill>
                <a:highlight>
                  <a:srgbClr val="FFFFFF"/>
                </a:highlight>
                <a:latin typeface="Consolas" panose="020B0609020204030204" pitchFamily="49" charset="0"/>
              </a:rPr>
              <a:t> % </a:t>
            </a:r>
            <a:r>
              <a:rPr lang="en-US" sz="1300" dirty="0" err="1">
                <a:solidFill>
                  <a:srgbClr val="000000"/>
                </a:solidFill>
                <a:highlight>
                  <a:srgbClr val="FFFFFF"/>
                </a:highlight>
                <a:latin typeface="Consolas" panose="020B0609020204030204" pitchFamily="49" charset="0"/>
              </a:rPr>
              <a:t>tname</a:t>
            </a:r>
            <a:endParaRPr lang="en-US" sz="1300" dirty="0">
              <a:solidFill>
                <a:srgbClr val="000000"/>
              </a:solidFill>
              <a:highlight>
                <a:srgbClr val="FFFFFF"/>
              </a:highlight>
              <a:latin typeface="Consolas" panose="020B0609020204030204" pitchFamily="49" charset="0"/>
            </a:endParaRPr>
          </a:p>
          <a:p>
            <a:r>
              <a:rPr lang="en-US" sz="1300" dirty="0">
                <a:solidFill>
                  <a:srgbClr val="000000"/>
                </a:solidFill>
                <a:highlight>
                  <a:srgbClr val="FFFFFF"/>
                </a:highlight>
                <a:latin typeface="Consolas" panose="020B0609020204030204" pitchFamily="49" charset="0"/>
              </a:rPr>
              <a:t>    </a:t>
            </a:r>
            <a:r>
              <a:rPr lang="en-US" sz="1300" dirty="0" err="1">
                <a:solidFill>
                  <a:srgbClr val="000000"/>
                </a:solidFill>
                <a:highlight>
                  <a:srgbClr val="FFFFFF"/>
                </a:highlight>
                <a:latin typeface="Consolas" panose="020B0609020204030204" pitchFamily="49" charset="0"/>
              </a:rPr>
              <a:t>e.wait</a:t>
            </a:r>
            <a:r>
              <a:rPr lang="en-US" sz="1300" dirty="0">
                <a:solidFill>
                  <a:srgbClr val="000000"/>
                </a:solidFill>
                <a:highlight>
                  <a:srgbClr val="FFFFFF"/>
                </a:highlight>
                <a:latin typeface="Consolas" panose="020B0609020204030204" pitchFamily="49" charset="0"/>
              </a:rPr>
              <a:t>()</a:t>
            </a:r>
          </a:p>
          <a:p>
            <a:r>
              <a:rPr lang="en-US" sz="1300" dirty="0">
                <a:solidFill>
                  <a:srgbClr val="000000"/>
                </a:solidFill>
                <a:highlight>
                  <a:srgbClr val="FFFFFF"/>
                </a:highlight>
                <a:latin typeface="Consolas" panose="020B0609020204030204" pitchFamily="49" charset="0"/>
              </a:rPr>
              <a:t>    </a:t>
            </a:r>
            <a:r>
              <a:rPr lang="en-US" sz="1300" dirty="0">
                <a:solidFill>
                  <a:srgbClr val="0000FF"/>
                </a:solidFill>
                <a:highlight>
                  <a:srgbClr val="FFFFFF"/>
                </a:highlight>
                <a:latin typeface="Consolas" panose="020B0609020204030204" pitchFamily="49" charset="0"/>
              </a:rPr>
              <a:t>print</a:t>
            </a:r>
            <a:r>
              <a:rPr lang="en-US" sz="1300" dirty="0">
                <a:solidFill>
                  <a:srgbClr val="000000"/>
                </a:solidFill>
                <a:highlight>
                  <a:srgbClr val="FFFFFF"/>
                </a:highlight>
                <a:latin typeface="Consolas" panose="020B0609020204030204" pitchFamily="49" charset="0"/>
              </a:rPr>
              <a:t> </a:t>
            </a:r>
            <a:r>
              <a:rPr lang="en-US" sz="1300" dirty="0">
                <a:solidFill>
                  <a:srgbClr val="A31515"/>
                </a:solidFill>
                <a:highlight>
                  <a:srgbClr val="FFFFFF"/>
                </a:highlight>
                <a:latin typeface="Consolas" panose="020B0609020204030204" pitchFamily="49" charset="0"/>
              </a:rPr>
              <a:t>'Thread got event: %s'</a:t>
            </a:r>
            <a:r>
              <a:rPr lang="en-US" sz="1300" dirty="0">
                <a:solidFill>
                  <a:srgbClr val="000000"/>
                </a:solidFill>
                <a:highlight>
                  <a:srgbClr val="FFFFFF"/>
                </a:highlight>
                <a:latin typeface="Consolas" panose="020B0609020204030204" pitchFamily="49" charset="0"/>
              </a:rPr>
              <a:t> % </a:t>
            </a:r>
            <a:r>
              <a:rPr lang="en-US" sz="1300" dirty="0" err="1">
                <a:solidFill>
                  <a:srgbClr val="000000"/>
                </a:solidFill>
                <a:highlight>
                  <a:srgbClr val="FFFFFF"/>
                </a:highlight>
                <a:latin typeface="Consolas" panose="020B0609020204030204" pitchFamily="49" charset="0"/>
              </a:rPr>
              <a:t>tname</a:t>
            </a:r>
            <a:endParaRPr lang="en-US" sz="1300" dirty="0">
              <a:solidFill>
                <a:srgbClr val="000000"/>
              </a:solidFill>
              <a:highlight>
                <a:srgbClr val="FFFFFF"/>
              </a:highlight>
              <a:latin typeface="Consolas" panose="020B0609020204030204" pitchFamily="49" charset="0"/>
            </a:endParaRPr>
          </a:p>
          <a:p>
            <a:endParaRPr lang="en-US" sz="1300" dirty="0">
              <a:solidFill>
                <a:srgbClr val="000000"/>
              </a:solidFill>
              <a:highlight>
                <a:srgbClr val="FFFFFF"/>
              </a:highlight>
              <a:latin typeface="Consolas" panose="020B0609020204030204" pitchFamily="49" charset="0"/>
            </a:endParaRPr>
          </a:p>
          <a:p>
            <a:r>
              <a:rPr lang="en-US" sz="1300" dirty="0">
                <a:solidFill>
                  <a:srgbClr val="0000FF"/>
                </a:solidFill>
                <a:highlight>
                  <a:srgbClr val="FFFFFF"/>
                </a:highlight>
                <a:latin typeface="Consolas" panose="020B0609020204030204" pitchFamily="49" charset="0"/>
              </a:rPr>
              <a:t>for</a:t>
            </a:r>
            <a:r>
              <a:rPr lang="en-US" sz="1300" dirty="0">
                <a:solidFill>
                  <a:srgbClr val="000000"/>
                </a:solidFill>
                <a:highlight>
                  <a:srgbClr val="FFFFFF"/>
                </a:highlight>
                <a:latin typeface="Consolas" panose="020B0609020204030204" pitchFamily="49" charset="0"/>
              </a:rPr>
              <a:t> t </a:t>
            </a:r>
            <a:r>
              <a:rPr lang="en-US" sz="1300" dirty="0">
                <a:solidFill>
                  <a:srgbClr val="0000FF"/>
                </a:solidFill>
                <a:highlight>
                  <a:srgbClr val="FFFFFF"/>
                </a:highlight>
                <a:latin typeface="Consolas" panose="020B0609020204030204" pitchFamily="49" charset="0"/>
              </a:rPr>
              <a:t>in</a:t>
            </a:r>
            <a:r>
              <a:rPr lang="en-US" sz="1300" dirty="0">
                <a:solidFill>
                  <a:srgbClr val="000000"/>
                </a:solidFill>
                <a:highlight>
                  <a:srgbClr val="FFFFFF"/>
                </a:highlight>
                <a:latin typeface="Consolas" panose="020B0609020204030204" pitchFamily="49" charset="0"/>
              </a:rPr>
              <a:t> range(100):</a:t>
            </a:r>
          </a:p>
          <a:p>
            <a:r>
              <a:rPr lang="en-US" sz="1300" dirty="0">
                <a:solidFill>
                  <a:srgbClr val="000000"/>
                </a:solidFill>
                <a:highlight>
                  <a:srgbClr val="FFFFFF"/>
                </a:highlight>
                <a:latin typeface="Consolas" panose="020B0609020204030204" pitchFamily="49" charset="0"/>
              </a:rPr>
              <a:t>    t = </a:t>
            </a:r>
            <a:r>
              <a:rPr lang="en-US" sz="1300" dirty="0" err="1">
                <a:solidFill>
                  <a:srgbClr val="6F008A"/>
                </a:solidFill>
                <a:highlight>
                  <a:srgbClr val="FFFFFF"/>
                </a:highlight>
                <a:latin typeface="Consolas" panose="020B0609020204030204" pitchFamily="49" charset="0"/>
              </a:rPr>
              <a:t>threading</a:t>
            </a:r>
            <a:r>
              <a:rPr lang="en-US" sz="1300" dirty="0" err="1">
                <a:solidFill>
                  <a:srgbClr val="000000"/>
                </a:solidFill>
                <a:highlight>
                  <a:srgbClr val="FFFFFF"/>
                </a:highlight>
                <a:latin typeface="Consolas" panose="020B0609020204030204" pitchFamily="49" charset="0"/>
              </a:rPr>
              <a:t>.</a:t>
            </a:r>
            <a:r>
              <a:rPr lang="en-US" sz="1300" dirty="0" err="1">
                <a:solidFill>
                  <a:srgbClr val="2B91AF"/>
                </a:solidFill>
                <a:highlight>
                  <a:srgbClr val="FFFFFF"/>
                </a:highlight>
                <a:latin typeface="Consolas" panose="020B0609020204030204" pitchFamily="49" charset="0"/>
              </a:rPr>
              <a:t>Thread</a:t>
            </a:r>
            <a:r>
              <a:rPr lang="en-US" sz="1300" dirty="0">
                <a:solidFill>
                  <a:srgbClr val="000000"/>
                </a:solidFill>
                <a:highlight>
                  <a:srgbClr val="FFFFFF"/>
                </a:highlight>
                <a:latin typeface="Consolas" panose="020B0609020204030204" pitchFamily="49" charset="0"/>
              </a:rPr>
              <a:t>(target=runner)</a:t>
            </a:r>
          </a:p>
          <a:p>
            <a:r>
              <a:rPr lang="en-US" sz="1300" dirty="0">
                <a:solidFill>
                  <a:srgbClr val="000000"/>
                </a:solidFill>
                <a:highlight>
                  <a:srgbClr val="FFFFFF"/>
                </a:highlight>
                <a:latin typeface="Consolas" panose="020B0609020204030204" pitchFamily="49" charset="0"/>
              </a:rPr>
              <a:t>    </a:t>
            </a:r>
            <a:r>
              <a:rPr lang="en-US" sz="1300" dirty="0" err="1">
                <a:solidFill>
                  <a:srgbClr val="000000"/>
                </a:solidFill>
                <a:highlight>
                  <a:srgbClr val="FFFFFF"/>
                </a:highlight>
                <a:latin typeface="Consolas" panose="020B0609020204030204" pitchFamily="49" charset="0"/>
              </a:rPr>
              <a:t>threads.append</a:t>
            </a:r>
            <a:r>
              <a:rPr lang="en-US" sz="1300" dirty="0">
                <a:solidFill>
                  <a:srgbClr val="000000"/>
                </a:solidFill>
                <a:highlight>
                  <a:srgbClr val="FFFFFF"/>
                </a:highlight>
                <a:latin typeface="Consolas" panose="020B0609020204030204" pitchFamily="49" charset="0"/>
              </a:rPr>
              <a:t>(t)</a:t>
            </a:r>
          </a:p>
          <a:p>
            <a:r>
              <a:rPr lang="en-US" sz="1300" dirty="0">
                <a:solidFill>
                  <a:srgbClr val="000000"/>
                </a:solidFill>
                <a:highlight>
                  <a:srgbClr val="FFFFFF"/>
                </a:highlight>
                <a:latin typeface="Consolas" panose="020B0609020204030204" pitchFamily="49" charset="0"/>
              </a:rPr>
              <a:t>    </a:t>
            </a:r>
            <a:r>
              <a:rPr lang="en-US" sz="1300" dirty="0" err="1">
                <a:solidFill>
                  <a:srgbClr val="000000"/>
                </a:solidFill>
                <a:highlight>
                  <a:srgbClr val="FFFFFF"/>
                </a:highlight>
                <a:latin typeface="Consolas" panose="020B0609020204030204" pitchFamily="49" charset="0"/>
              </a:rPr>
              <a:t>t.start</a:t>
            </a:r>
            <a:r>
              <a:rPr lang="en-US" sz="1300" dirty="0">
                <a:solidFill>
                  <a:srgbClr val="000000"/>
                </a:solidFill>
                <a:highlight>
                  <a:srgbClr val="FFFFFF"/>
                </a:highlight>
                <a:latin typeface="Consolas" panose="020B0609020204030204" pitchFamily="49" charset="0"/>
              </a:rPr>
              <a:t>()</a:t>
            </a:r>
          </a:p>
          <a:p>
            <a:endParaRPr lang="en-US" sz="1300" dirty="0">
              <a:solidFill>
                <a:srgbClr val="000000"/>
              </a:solidFill>
              <a:highlight>
                <a:srgbClr val="FFFFFF"/>
              </a:highlight>
              <a:latin typeface="Consolas" panose="020B0609020204030204" pitchFamily="49" charset="0"/>
            </a:endParaRPr>
          </a:p>
          <a:p>
            <a:r>
              <a:rPr lang="en-US" sz="1300" dirty="0" err="1">
                <a:solidFill>
                  <a:srgbClr val="000000"/>
                </a:solidFill>
                <a:highlight>
                  <a:srgbClr val="FFFFFF"/>
                </a:highlight>
                <a:latin typeface="Consolas" panose="020B0609020204030204" pitchFamily="49" charset="0"/>
              </a:rPr>
              <a:t>raw_input</a:t>
            </a:r>
            <a:r>
              <a:rPr lang="en-US" sz="1300" dirty="0">
                <a:solidFill>
                  <a:srgbClr val="000000"/>
                </a:solidFill>
                <a:highlight>
                  <a:srgbClr val="FFFFFF"/>
                </a:highlight>
                <a:latin typeface="Consolas" panose="020B0609020204030204" pitchFamily="49" charset="0"/>
              </a:rPr>
              <a:t>(</a:t>
            </a:r>
            <a:r>
              <a:rPr lang="en-US" sz="1300" dirty="0">
                <a:solidFill>
                  <a:srgbClr val="A31515"/>
                </a:solidFill>
                <a:highlight>
                  <a:srgbClr val="FFFFFF"/>
                </a:highlight>
                <a:latin typeface="Consolas" panose="020B0609020204030204" pitchFamily="49" charset="0"/>
              </a:rPr>
              <a:t>'Press enter to set and clear the event:'</a:t>
            </a:r>
            <a:r>
              <a:rPr lang="en-US" sz="1300" dirty="0">
                <a:solidFill>
                  <a:srgbClr val="000000"/>
                </a:solidFill>
                <a:highlight>
                  <a:srgbClr val="FFFFFF"/>
                </a:highlight>
                <a:latin typeface="Consolas" panose="020B0609020204030204" pitchFamily="49" charset="0"/>
              </a:rPr>
              <a:t>)</a:t>
            </a:r>
          </a:p>
          <a:p>
            <a:r>
              <a:rPr lang="en-US" sz="1300" dirty="0" err="1">
                <a:solidFill>
                  <a:srgbClr val="000000"/>
                </a:solidFill>
                <a:highlight>
                  <a:srgbClr val="FFFFFF"/>
                </a:highlight>
                <a:latin typeface="Consolas" panose="020B0609020204030204" pitchFamily="49" charset="0"/>
              </a:rPr>
              <a:t>e.set</a:t>
            </a:r>
            <a:r>
              <a:rPr lang="en-US" sz="1300" dirty="0">
                <a:solidFill>
                  <a:srgbClr val="000000"/>
                </a:solidFill>
                <a:highlight>
                  <a:srgbClr val="FFFFFF"/>
                </a:highlight>
                <a:latin typeface="Consolas" panose="020B0609020204030204" pitchFamily="49" charset="0"/>
              </a:rPr>
              <a:t>()</a:t>
            </a:r>
          </a:p>
          <a:p>
            <a:r>
              <a:rPr lang="en-US" sz="1300" dirty="0" err="1">
                <a:solidFill>
                  <a:srgbClr val="000000"/>
                </a:solidFill>
                <a:highlight>
                  <a:srgbClr val="FFFFFF"/>
                </a:highlight>
                <a:latin typeface="Consolas" panose="020B0609020204030204" pitchFamily="49" charset="0"/>
              </a:rPr>
              <a:t>e.clear</a:t>
            </a:r>
            <a:r>
              <a:rPr lang="en-US" sz="1300" dirty="0">
                <a:solidFill>
                  <a:srgbClr val="000000"/>
                </a:solidFill>
                <a:highlight>
                  <a:srgbClr val="FFFFFF"/>
                </a:highlight>
                <a:latin typeface="Consolas" panose="020B0609020204030204" pitchFamily="49" charset="0"/>
              </a:rPr>
              <a:t>()</a:t>
            </a:r>
          </a:p>
          <a:p>
            <a:r>
              <a:rPr lang="en-US" sz="1300" dirty="0">
                <a:solidFill>
                  <a:srgbClr val="0000FF"/>
                </a:solidFill>
                <a:highlight>
                  <a:srgbClr val="FFFFFF"/>
                </a:highlight>
                <a:latin typeface="Consolas" panose="020B0609020204030204" pitchFamily="49" charset="0"/>
              </a:rPr>
              <a:t>for</a:t>
            </a:r>
            <a:r>
              <a:rPr lang="en-US" sz="1300" dirty="0">
                <a:solidFill>
                  <a:srgbClr val="000000"/>
                </a:solidFill>
                <a:highlight>
                  <a:srgbClr val="FFFFFF"/>
                </a:highlight>
                <a:latin typeface="Consolas" panose="020B0609020204030204" pitchFamily="49" charset="0"/>
              </a:rPr>
              <a:t> t </a:t>
            </a:r>
            <a:r>
              <a:rPr lang="en-US" sz="1300" dirty="0">
                <a:solidFill>
                  <a:srgbClr val="0000FF"/>
                </a:solidFill>
                <a:highlight>
                  <a:srgbClr val="FFFFFF"/>
                </a:highlight>
                <a:latin typeface="Consolas" panose="020B0609020204030204" pitchFamily="49" charset="0"/>
              </a:rPr>
              <a:t>in</a:t>
            </a:r>
            <a:r>
              <a:rPr lang="en-US" sz="1300" dirty="0">
                <a:solidFill>
                  <a:srgbClr val="000000"/>
                </a:solidFill>
                <a:highlight>
                  <a:srgbClr val="FFFFFF"/>
                </a:highlight>
                <a:latin typeface="Consolas" panose="020B0609020204030204" pitchFamily="49" charset="0"/>
              </a:rPr>
              <a:t> threads:</a:t>
            </a:r>
          </a:p>
          <a:p>
            <a:r>
              <a:rPr lang="en-US" sz="1300" dirty="0">
                <a:solidFill>
                  <a:srgbClr val="000000"/>
                </a:solidFill>
                <a:highlight>
                  <a:srgbClr val="FFFFFF"/>
                </a:highlight>
                <a:latin typeface="Consolas" panose="020B0609020204030204" pitchFamily="49" charset="0"/>
              </a:rPr>
              <a:t>    </a:t>
            </a:r>
            <a:r>
              <a:rPr lang="en-US" sz="1300" dirty="0" err="1">
                <a:solidFill>
                  <a:srgbClr val="000000"/>
                </a:solidFill>
                <a:highlight>
                  <a:srgbClr val="FFFFFF"/>
                </a:highlight>
                <a:latin typeface="Consolas" panose="020B0609020204030204" pitchFamily="49" charset="0"/>
              </a:rPr>
              <a:t>t.join</a:t>
            </a:r>
            <a:r>
              <a:rPr lang="en-US" sz="1300" dirty="0">
                <a:solidFill>
                  <a:srgbClr val="000000"/>
                </a:solidFill>
                <a:highlight>
                  <a:srgbClr val="FFFFFF"/>
                </a:highlight>
                <a:latin typeface="Consolas" panose="020B0609020204030204" pitchFamily="49" charset="0"/>
              </a:rPr>
              <a:t>()</a:t>
            </a:r>
          </a:p>
          <a:p>
            <a:r>
              <a:rPr lang="en-US" sz="1300" dirty="0">
                <a:solidFill>
                  <a:srgbClr val="0000FF"/>
                </a:solidFill>
                <a:highlight>
                  <a:srgbClr val="FFFFFF"/>
                </a:highlight>
                <a:latin typeface="Consolas" panose="020B0609020204030204" pitchFamily="49" charset="0"/>
              </a:rPr>
              <a:t>print</a:t>
            </a:r>
            <a:r>
              <a:rPr lang="en-US" sz="1300" dirty="0">
                <a:solidFill>
                  <a:srgbClr val="000000"/>
                </a:solidFill>
                <a:highlight>
                  <a:srgbClr val="FFFFFF"/>
                </a:highlight>
                <a:latin typeface="Consolas" panose="020B0609020204030204" pitchFamily="49" charset="0"/>
              </a:rPr>
              <a:t> </a:t>
            </a:r>
            <a:r>
              <a:rPr lang="en-US" sz="1300" dirty="0">
                <a:solidFill>
                  <a:srgbClr val="A31515"/>
                </a:solidFill>
                <a:highlight>
                  <a:srgbClr val="FFFFFF"/>
                </a:highlight>
                <a:latin typeface="Consolas" panose="020B0609020204030204" pitchFamily="49" charset="0"/>
              </a:rPr>
              <a:t>'All done.'</a:t>
            </a:r>
            <a:endParaRPr lang="en-US" sz="1300" dirty="0"/>
          </a:p>
        </p:txBody>
      </p:sp>
      <p:sp>
        <p:nvSpPr>
          <p:cNvPr id="12" name="Rectangle 11"/>
          <p:cNvSpPr/>
          <p:nvPr/>
        </p:nvSpPr>
        <p:spPr>
          <a:xfrm>
            <a:off x="4165478" y="1447800"/>
            <a:ext cx="813043" cy="369332"/>
          </a:xfrm>
          <a:prstGeom prst="rect">
            <a:avLst/>
          </a:prstGeom>
          <a:solidFill>
            <a:schemeClr val="bg1">
              <a:lumMod val="95000"/>
            </a:schemeClr>
          </a:solidFill>
        </p:spPr>
        <p:txBody>
          <a:bodyPr wrap="none">
            <a:spAutoFit/>
          </a:bodyPr>
          <a:lstStyle/>
          <a:p>
            <a:pPr algn="ctr"/>
            <a:r>
              <a:rPr lang="en-US" b="1" dirty="0" smtClean="0"/>
              <a:t>Event</a:t>
            </a:r>
            <a:endParaRPr lang="en-US" b="1" dirty="0"/>
          </a:p>
        </p:txBody>
      </p:sp>
      <p:sp>
        <p:nvSpPr>
          <p:cNvPr id="13"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854949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6</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12" name="Rectangle 11"/>
          <p:cNvSpPr/>
          <p:nvPr/>
        </p:nvSpPr>
        <p:spPr>
          <a:xfrm>
            <a:off x="4165478" y="1485481"/>
            <a:ext cx="813043" cy="369332"/>
          </a:xfrm>
          <a:prstGeom prst="rect">
            <a:avLst/>
          </a:prstGeom>
          <a:solidFill>
            <a:schemeClr val="bg1">
              <a:lumMod val="95000"/>
            </a:schemeClr>
          </a:solidFill>
        </p:spPr>
        <p:txBody>
          <a:bodyPr wrap="none">
            <a:spAutoFit/>
          </a:bodyPr>
          <a:lstStyle/>
          <a:p>
            <a:pPr algn="ctr"/>
            <a:r>
              <a:rPr lang="en-US" b="1" dirty="0" smtClean="0"/>
              <a:t>Event</a:t>
            </a:r>
            <a:endParaRPr lang="en-US" b="1" dirty="0"/>
          </a:p>
        </p:txBody>
      </p:sp>
      <p:sp>
        <p:nvSpPr>
          <p:cNvPr id="3" name="Rectangle 2"/>
          <p:cNvSpPr/>
          <p:nvPr/>
        </p:nvSpPr>
        <p:spPr>
          <a:xfrm>
            <a:off x="914400" y="2057400"/>
            <a:ext cx="7315200" cy="4185761"/>
          </a:xfrm>
          <a:prstGeom prst="rect">
            <a:avLst/>
          </a:prstGeom>
          <a:solidFill>
            <a:schemeClr val="tx1"/>
          </a:solidFill>
        </p:spPr>
        <p:txBody>
          <a:bodyPr wrap="square">
            <a:spAutoFit/>
          </a:bodyPr>
          <a:lstStyle/>
          <a:p>
            <a:r>
              <a:rPr lang="en-US" sz="1400" dirty="0">
                <a:solidFill>
                  <a:schemeClr val="bg1"/>
                </a:solidFill>
              </a:rPr>
              <a:t>Thread waiting for event: Thread-1</a:t>
            </a:r>
          </a:p>
          <a:p>
            <a:r>
              <a:rPr lang="en-US" sz="1400" dirty="0">
                <a:solidFill>
                  <a:schemeClr val="bg1"/>
                </a:solidFill>
              </a:rPr>
              <a:t>Thread waiting for event: Thread-2</a:t>
            </a:r>
          </a:p>
          <a:p>
            <a:r>
              <a:rPr lang="en-US" sz="1400" dirty="0">
                <a:solidFill>
                  <a:schemeClr val="bg1"/>
                </a:solidFill>
              </a:rPr>
              <a:t>Thread waiting for event: Thread-3</a:t>
            </a:r>
          </a:p>
          <a:p>
            <a:r>
              <a:rPr lang="en-US" sz="1400" dirty="0">
                <a:solidFill>
                  <a:schemeClr val="bg1"/>
                </a:solidFill>
              </a:rPr>
              <a:t>Thread waiting for event: Thread-4</a:t>
            </a:r>
          </a:p>
          <a:p>
            <a:r>
              <a:rPr lang="en-US" sz="1400" dirty="0">
                <a:solidFill>
                  <a:schemeClr val="bg1"/>
                </a:solidFill>
              </a:rPr>
              <a:t>Thread waiting for event: Thread-5</a:t>
            </a:r>
          </a:p>
          <a:p>
            <a:r>
              <a:rPr lang="en-US" sz="1400" dirty="0">
                <a:solidFill>
                  <a:schemeClr val="bg1"/>
                </a:solidFill>
              </a:rPr>
              <a:t>Thread waiting for event: Thread-6</a:t>
            </a:r>
          </a:p>
          <a:p>
            <a:r>
              <a:rPr lang="en-US" sz="1400" dirty="0">
                <a:solidFill>
                  <a:schemeClr val="bg1"/>
                </a:solidFill>
              </a:rPr>
              <a:t>Thread waiting for event: Thread-7</a:t>
            </a:r>
          </a:p>
          <a:p>
            <a:r>
              <a:rPr lang="en-US" sz="1400" dirty="0">
                <a:solidFill>
                  <a:schemeClr val="bg1"/>
                </a:solidFill>
              </a:rPr>
              <a:t>Thread waiting for event: Thread-8</a:t>
            </a:r>
          </a:p>
          <a:p>
            <a:r>
              <a:rPr lang="en-US" sz="1400" dirty="0">
                <a:solidFill>
                  <a:schemeClr val="bg1"/>
                </a:solidFill>
              </a:rPr>
              <a:t>Thread waiting for event: Thread-9</a:t>
            </a:r>
          </a:p>
          <a:p>
            <a:r>
              <a:rPr lang="en-US" sz="1400" dirty="0">
                <a:solidFill>
                  <a:schemeClr val="bg1"/>
                </a:solidFill>
              </a:rPr>
              <a:t>Press enter to set and clear the </a:t>
            </a:r>
            <a:r>
              <a:rPr lang="en-US" sz="1400" dirty="0" err="1">
                <a:solidFill>
                  <a:schemeClr val="bg1"/>
                </a:solidFill>
              </a:rPr>
              <a:t>event:Thread</a:t>
            </a:r>
            <a:r>
              <a:rPr lang="en-US" sz="1400" dirty="0">
                <a:solidFill>
                  <a:schemeClr val="bg1"/>
                </a:solidFill>
              </a:rPr>
              <a:t> waiting for event: Thread-10</a:t>
            </a:r>
          </a:p>
          <a:p>
            <a:endParaRPr lang="en-US" sz="1400" dirty="0">
              <a:solidFill>
                <a:schemeClr val="bg1"/>
              </a:solidFill>
            </a:endParaRPr>
          </a:p>
          <a:p>
            <a:r>
              <a:rPr lang="en-US" sz="1400" dirty="0">
                <a:solidFill>
                  <a:schemeClr val="bg1"/>
                </a:solidFill>
              </a:rPr>
              <a:t>Thread got event: Thread-1Thread got event: Thread-2Thread got event: Thread-3Th</a:t>
            </a:r>
          </a:p>
          <a:p>
            <a:r>
              <a:rPr lang="en-US" sz="1400" dirty="0">
                <a:solidFill>
                  <a:schemeClr val="bg1"/>
                </a:solidFill>
              </a:rPr>
              <a:t>read got event: Thread-4Thread got event: Thread-5Thread got event: Thread-7Thre</a:t>
            </a:r>
          </a:p>
          <a:p>
            <a:r>
              <a:rPr lang="en-US" sz="1400" dirty="0">
                <a:solidFill>
                  <a:schemeClr val="bg1"/>
                </a:solidFill>
              </a:rPr>
              <a:t>ad got event: Thread-8Thread got event: Thread-6Thread got event: Thread-9Thread</a:t>
            </a:r>
          </a:p>
          <a:p>
            <a:r>
              <a:rPr lang="en-US" sz="1400" dirty="0">
                <a:solidFill>
                  <a:schemeClr val="bg1"/>
                </a:solidFill>
              </a:rPr>
              <a:t> got event: Thread-10</a:t>
            </a:r>
          </a:p>
          <a:p>
            <a:endParaRPr lang="en-US" sz="1400" dirty="0" smtClean="0">
              <a:solidFill>
                <a:schemeClr val="bg1"/>
              </a:solidFill>
            </a:endParaRPr>
          </a:p>
          <a:p>
            <a:endParaRPr lang="en-US" sz="1400" dirty="0">
              <a:solidFill>
                <a:schemeClr val="bg1"/>
              </a:solidFill>
            </a:endParaRPr>
          </a:p>
          <a:p>
            <a:endParaRPr lang="en-US" sz="1400" dirty="0">
              <a:solidFill>
                <a:schemeClr val="bg1"/>
              </a:solidFill>
            </a:endParaRPr>
          </a:p>
          <a:p>
            <a:r>
              <a:rPr lang="en-US" sz="1400" dirty="0" smtClean="0">
                <a:solidFill>
                  <a:schemeClr val="bg1"/>
                </a:solidFill>
              </a:rPr>
              <a:t>All </a:t>
            </a:r>
            <a:r>
              <a:rPr lang="en-US" sz="1400" dirty="0">
                <a:solidFill>
                  <a:schemeClr val="bg1"/>
                </a:solidFill>
              </a:rPr>
              <a:t>done.</a:t>
            </a:r>
          </a:p>
        </p:txBody>
      </p:sp>
      <p:sp>
        <p:nvSpPr>
          <p:cNvPr id="13"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865641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7</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12" name="Rectangle 11"/>
          <p:cNvSpPr/>
          <p:nvPr/>
        </p:nvSpPr>
        <p:spPr>
          <a:xfrm>
            <a:off x="4165478" y="1485481"/>
            <a:ext cx="813043" cy="369332"/>
          </a:xfrm>
          <a:prstGeom prst="rect">
            <a:avLst/>
          </a:prstGeom>
          <a:solidFill>
            <a:schemeClr val="bg1">
              <a:lumMod val="95000"/>
            </a:schemeClr>
          </a:solidFill>
        </p:spPr>
        <p:txBody>
          <a:bodyPr wrap="none">
            <a:spAutoFit/>
          </a:bodyPr>
          <a:lstStyle/>
          <a:p>
            <a:pPr algn="ctr"/>
            <a:r>
              <a:rPr lang="en-US" b="1" dirty="0" smtClean="0"/>
              <a:t>Event</a:t>
            </a:r>
            <a:endParaRPr lang="en-US" b="1" dirty="0"/>
          </a:p>
        </p:txBody>
      </p:sp>
      <p:pic>
        <p:nvPicPr>
          <p:cNvPr id="2" name="Picture 1"/>
          <p:cNvPicPr>
            <a:picLocks noChangeAspect="1"/>
          </p:cNvPicPr>
          <p:nvPr/>
        </p:nvPicPr>
        <p:blipFill>
          <a:blip r:embed="rId3"/>
          <a:stretch>
            <a:fillRect/>
          </a:stretch>
        </p:blipFill>
        <p:spPr>
          <a:xfrm>
            <a:off x="1971674" y="1995487"/>
            <a:ext cx="5200650" cy="4371975"/>
          </a:xfrm>
          <a:prstGeom prst="rect">
            <a:avLst/>
          </a:prstGeom>
        </p:spPr>
      </p:pic>
      <p:sp>
        <p:nvSpPr>
          <p:cNvPr id="4" name="Rectangle 3"/>
          <p:cNvSpPr/>
          <p:nvPr/>
        </p:nvSpPr>
        <p:spPr bwMode="auto">
          <a:xfrm>
            <a:off x="2286000" y="4876800"/>
            <a:ext cx="4332083" cy="175034"/>
          </a:xfrm>
          <a:prstGeom prst="rect">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157280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8</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12" name="Rectangle 11"/>
          <p:cNvSpPr/>
          <p:nvPr/>
        </p:nvSpPr>
        <p:spPr>
          <a:xfrm>
            <a:off x="4165478" y="1485481"/>
            <a:ext cx="813043" cy="369332"/>
          </a:xfrm>
          <a:prstGeom prst="rect">
            <a:avLst/>
          </a:prstGeom>
          <a:solidFill>
            <a:schemeClr val="bg1">
              <a:lumMod val="95000"/>
            </a:schemeClr>
          </a:solidFill>
        </p:spPr>
        <p:txBody>
          <a:bodyPr wrap="none">
            <a:spAutoFit/>
          </a:bodyPr>
          <a:lstStyle/>
          <a:p>
            <a:pPr algn="ctr"/>
            <a:r>
              <a:rPr lang="en-US" b="1" dirty="0" smtClean="0"/>
              <a:t>Event</a:t>
            </a:r>
            <a:endParaRPr lang="en-US" b="1" dirty="0"/>
          </a:p>
        </p:txBody>
      </p:sp>
      <p:pic>
        <p:nvPicPr>
          <p:cNvPr id="3" name="Picture 2"/>
          <p:cNvPicPr>
            <a:picLocks noChangeAspect="1"/>
          </p:cNvPicPr>
          <p:nvPr/>
        </p:nvPicPr>
        <p:blipFill>
          <a:blip r:embed="rId3"/>
          <a:stretch>
            <a:fillRect/>
          </a:stretch>
        </p:blipFill>
        <p:spPr>
          <a:xfrm>
            <a:off x="1971674" y="2030162"/>
            <a:ext cx="5200650" cy="4371975"/>
          </a:xfrm>
          <a:prstGeom prst="rect">
            <a:avLst/>
          </a:prstGeom>
        </p:spPr>
      </p:pic>
      <p:sp>
        <p:nvSpPr>
          <p:cNvPr id="14" name="Rectangle 13"/>
          <p:cNvSpPr/>
          <p:nvPr/>
        </p:nvSpPr>
        <p:spPr bwMode="auto">
          <a:xfrm>
            <a:off x="2286000" y="4267200"/>
            <a:ext cx="4332083" cy="175034"/>
          </a:xfrm>
          <a:prstGeom prst="rect">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28024223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err="1" smtClean="0">
                <a:solidFill>
                  <a:srgbClr val="C0C0C0"/>
                </a:solidFill>
              </a:rPr>
              <a:t>Peymer</a:t>
            </a:r>
            <a:r>
              <a:rPr lang="en-US" altLang="en-US" sz="1400" dirty="0" smtClean="0">
                <a:solidFill>
                  <a:srgbClr val="C0C0C0"/>
                </a:solidFill>
              </a:rPr>
              <a:t>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C1C64C-4BBA-4FA9-9AB8-F291E4D19E5B}" type="slidenum">
              <a:rPr lang="en-US" altLang="en-US" sz="1400" smtClean="0"/>
              <a:pPr>
                <a:spcBef>
                  <a:spcPct val="0"/>
                </a:spcBef>
                <a:buFontTx/>
                <a:buNone/>
              </a:pPr>
              <a:t>9</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2"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5" name="Rectangle 4"/>
          <p:cNvSpPr/>
          <p:nvPr/>
        </p:nvSpPr>
        <p:spPr>
          <a:xfrm>
            <a:off x="2972844" y="1459468"/>
            <a:ext cx="3198312" cy="369332"/>
          </a:xfrm>
          <a:prstGeom prst="rect">
            <a:avLst/>
          </a:prstGeom>
          <a:solidFill>
            <a:schemeClr val="bg1">
              <a:lumMod val="85000"/>
            </a:schemeClr>
          </a:solidFill>
        </p:spPr>
        <p:txBody>
          <a:bodyPr wrap="none">
            <a:spAutoFit/>
          </a:bodyPr>
          <a:lstStyle/>
          <a:p>
            <a:pPr algn="ctr"/>
            <a:r>
              <a:rPr lang="en-US" b="1" dirty="0">
                <a:solidFill>
                  <a:srgbClr val="1A1A1A"/>
                </a:solidFill>
                <a:latin typeface="Lucida Grande"/>
              </a:rPr>
              <a:t>Synchronization </a:t>
            </a:r>
            <a:r>
              <a:rPr lang="en-US" b="1" dirty="0" smtClean="0">
                <a:solidFill>
                  <a:srgbClr val="1A1A1A"/>
                </a:solidFill>
                <a:latin typeface="Lucida Grande"/>
              </a:rPr>
              <a:t>primitives.</a:t>
            </a:r>
            <a:endParaRPr lang="en-US" b="1" i="0" dirty="0">
              <a:solidFill>
                <a:srgbClr val="1A1A1A"/>
              </a:solidFill>
              <a:effectLst/>
              <a:latin typeface="Lucida Grande"/>
            </a:endParaRPr>
          </a:p>
        </p:txBody>
      </p:sp>
      <p:sp>
        <p:nvSpPr>
          <p:cNvPr id="6" name="Rectangle 5"/>
          <p:cNvSpPr/>
          <p:nvPr/>
        </p:nvSpPr>
        <p:spPr>
          <a:xfrm>
            <a:off x="914399" y="3027402"/>
            <a:ext cx="7315200" cy="369332"/>
          </a:xfrm>
          <a:prstGeom prst="rect">
            <a:avLst/>
          </a:prstGeom>
          <a:solidFill>
            <a:schemeClr val="bg1">
              <a:lumMod val="95000"/>
            </a:schemeClr>
          </a:solidFill>
        </p:spPr>
        <p:txBody>
          <a:bodyPr wrap="square">
            <a:spAutoFit/>
          </a:bodyPr>
          <a:lstStyle/>
          <a:p>
            <a:endParaRPr lang="en-US" dirty="0"/>
          </a:p>
        </p:txBody>
      </p:sp>
      <p:sp>
        <p:nvSpPr>
          <p:cNvPr id="7" name="Rectangle 6"/>
          <p:cNvSpPr/>
          <p:nvPr/>
        </p:nvSpPr>
        <p:spPr>
          <a:xfrm>
            <a:off x="3376800" y="1934351"/>
            <a:ext cx="2390398" cy="923330"/>
          </a:xfrm>
          <a:prstGeom prst="rect">
            <a:avLst/>
          </a:prstGeom>
          <a:solidFill>
            <a:schemeClr val="bg1">
              <a:lumMod val="95000"/>
            </a:schemeClr>
          </a:solidFill>
        </p:spPr>
        <p:txBody>
          <a:bodyPr wrap="none">
            <a:spAutoFit/>
          </a:bodyPr>
          <a:lstStyle/>
          <a:p>
            <a:pPr algn="ctr"/>
            <a:r>
              <a:rPr lang="en-US" b="1" dirty="0" err="1" smtClean="0"/>
              <a:t>Mutex</a:t>
            </a:r>
            <a:endParaRPr lang="en-US" b="1" dirty="0" smtClean="0"/>
          </a:p>
          <a:p>
            <a:pPr algn="ctr"/>
            <a:r>
              <a:rPr lang="en-US" b="1" dirty="0" smtClean="0"/>
              <a:t>(</a:t>
            </a:r>
            <a:r>
              <a:rPr lang="en-US" b="1" dirty="0"/>
              <a:t>mutually </a:t>
            </a:r>
            <a:r>
              <a:rPr lang="en-US" b="1" dirty="0" smtClean="0"/>
              <a:t>exclusive</a:t>
            </a:r>
            <a:r>
              <a:rPr lang="en-US" dirty="0" smtClean="0"/>
              <a:t>)</a:t>
            </a:r>
          </a:p>
          <a:p>
            <a:pPr algn="ctr"/>
            <a:r>
              <a:rPr lang="en-US" b="1" dirty="0" smtClean="0"/>
              <a:t>(</a:t>
            </a:r>
            <a:r>
              <a:rPr lang="he-IL" b="1" dirty="0" smtClean="0">
                <a:latin typeface="David" panose="020E0502060401010101" pitchFamily="34" charset="-79"/>
                <a:cs typeface="David" panose="020E0502060401010101" pitchFamily="34" charset="-79"/>
              </a:rPr>
              <a:t>סותרים</a:t>
            </a:r>
            <a:r>
              <a:rPr lang="en-US" b="1" dirty="0" smtClean="0"/>
              <a:t>)</a:t>
            </a:r>
            <a:endParaRPr lang="en-US" b="1" dirty="0"/>
          </a:p>
        </p:txBody>
      </p:sp>
      <p:sp>
        <p:nvSpPr>
          <p:cNvPr id="14" name="Rectangle 7"/>
          <p:cNvSpPr>
            <a:spLocks noChangeArrowheads="1"/>
          </p:cNvSpPr>
          <p:nvPr/>
        </p:nvSpPr>
        <p:spPr bwMode="auto">
          <a:xfrm>
            <a:off x="1429543" y="228600"/>
            <a:ext cx="6284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600" b="1" dirty="0">
                <a:solidFill>
                  <a:schemeClr val="bg1"/>
                </a:solidFill>
              </a:rPr>
              <a:t>Process </a:t>
            </a:r>
            <a:r>
              <a:rPr lang="en-US" altLang="en-US" sz="3600" b="1" dirty="0" smtClean="0">
                <a:solidFill>
                  <a:schemeClr val="bg1"/>
                </a:solidFill>
              </a:rPr>
              <a:t>synchronization</a:t>
            </a:r>
            <a:endParaRPr lang="en-US" altLang="en-US" sz="4400" dirty="0">
              <a:solidFill>
                <a:schemeClr val="tx2"/>
              </a:solidFill>
            </a:endParaRPr>
          </a:p>
        </p:txBody>
      </p:sp>
    </p:spTree>
    <p:extLst>
      <p:ext uri="{BB962C8B-B14F-4D97-AF65-F5344CB8AC3E}">
        <p14:creationId xmlns:p14="http://schemas.microsoft.com/office/powerpoint/2010/main" val="306442959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ערכת נושא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Introduction1</Template>
  <TotalTime>1442</TotalTime>
  <Words>1362</Words>
  <Application>Microsoft Office PowerPoint</Application>
  <PresentationFormat>On-screen Show (4:3)</PresentationFormat>
  <Paragraphs>305</Paragraphs>
  <Slides>19</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Consolas</vt:lpstr>
      <vt:lpstr>David</vt:lpstr>
      <vt:lpstr>Helvetica Neue</vt:lpstr>
      <vt:lpstr>Impact</vt:lpstr>
      <vt:lpstr>Lucida Grande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User-20</cp:lastModifiedBy>
  <cp:revision>112</cp:revision>
  <dcterms:created xsi:type="dcterms:W3CDTF">2008-08-03T16:05:36Z</dcterms:created>
  <dcterms:modified xsi:type="dcterms:W3CDTF">2017-09-19T10:43:06Z</dcterms:modified>
</cp:coreProperties>
</file>