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81" r:id="rId3"/>
    <p:sldId id="284" r:id="rId4"/>
    <p:sldId id="273" r:id="rId5"/>
    <p:sldId id="274" r:id="rId6"/>
    <p:sldId id="275" r:id="rId7"/>
    <p:sldId id="278" r:id="rId8"/>
    <p:sldId id="276" r:id="rId9"/>
    <p:sldId id="285" r:id="rId10"/>
    <p:sldId id="280" r:id="rId11"/>
    <p:sldId id="27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0066FF"/>
    <a:srgbClr val="33CC33"/>
    <a:srgbClr val="DDDDDD"/>
    <a:srgbClr val="FFFFCC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6B37C9-05F6-41F1-A1EA-2B51D5BF2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57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BF8F39-F380-43CC-B0BE-34F43634DD26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8669653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35D197-65A8-4358-BCB2-44B76F825F98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96780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2708A9-8B78-4285-96AC-30FF184C425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89216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BF8F39-F380-43CC-B0BE-34F43634DD2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069334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BF8F39-F380-43CC-B0BE-34F43634DD26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78472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45720E-FC97-42D9-9907-141210DC9E1E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050923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E8E2C5-7748-4EB7-BFD1-01E52B8E83D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443054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6B1194-0A9B-41AE-B4BD-7B9CBD35C598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158484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A39F81-86B1-4050-A60D-A635200E8A01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16959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B7EB35-BC15-47AA-8B23-C8224E9D0CDE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530017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B7EB35-BC15-47AA-8B23-C8224E9D0CDE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245333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7220-2245-4DF1-B8D6-3067BA40B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9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7B6B0-05EE-47CC-86F8-E53312439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3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0DD7-2113-4016-B88F-8B639A7DB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2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39A63-0160-4C51-BBE3-BD2BCAB72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5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717BA-7C81-4DBA-921C-81A2F4509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0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FD6C1-8EC7-48BF-B33A-ECBDE745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8BD97-4FB4-4586-9126-23CBEE6CB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0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626A-A43E-4E78-8F77-3F3983A20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3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8B02E-281A-4C80-A4F9-9BA12126B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D9D15-A533-4A7F-B7DC-50E48B732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6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ECC36-3B63-43D6-BF9A-3738FA84A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6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9310B41-E0F2-42C7-A891-83D81998B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34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356525-2215-4AE8-9F03-A282E3AE9E0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3083" name="Rectangle 16"/>
          <p:cNvSpPr>
            <a:spLocks noChangeArrowheads="1"/>
          </p:cNvSpPr>
          <p:nvPr/>
        </p:nvSpPr>
        <p:spPr bwMode="auto">
          <a:xfrm>
            <a:off x="930275" y="2590800"/>
            <a:ext cx="7299325" cy="9239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מערכת ההפעלה </a:t>
            </a: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Windows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 הינה מערכת הפעלה רב משימתית (</a:t>
            </a: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Multitasking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) , היא מסוגלת להריץ,</a:t>
            </a: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לטפל ולנהל מספר רב של יישומים במקביל.</a:t>
            </a:r>
          </a:p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יישום מכונה </a:t>
            </a:r>
            <a:r>
              <a:rPr lang="en-US" altLang="en-US" sz="1800" dirty="0">
                <a:latin typeface="+mn-lt"/>
                <a:cs typeface="David" panose="020E0502060401010101" pitchFamily="34" charset="-79"/>
              </a:rPr>
              <a:t>Process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4694872"/>
            <a:ext cx="731520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ניהול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תהליכים: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יצירה/השמדה של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תהליכים.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השהייה / חידוש פעילות של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תהליך.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מנגנונים לתקשורת בין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תהליכים.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טיפול במצבי שגיאה של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תהליכים.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976" y="3974068"/>
            <a:ext cx="73006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אחד מהשירותים  מערכת 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ההפעלה:  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מערכת לניהול תהליכים.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94321" y="1487476"/>
            <a:ext cx="2569934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b="1" dirty="0"/>
              <a:t>Process </a:t>
            </a:r>
            <a:r>
              <a:rPr lang="en-US" altLang="en-US" b="1" dirty="0" smtClean="0"/>
              <a:t>management</a:t>
            </a:r>
            <a:br>
              <a:rPr lang="en-US" altLang="en-US" b="1" dirty="0" smtClean="0"/>
            </a:br>
            <a:r>
              <a:rPr lang="he-IL" alt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ניהול תהליכים.</a:t>
            </a:r>
            <a:endParaRPr lang="en-US" alt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F5C7-1A26-4952-BB01-2F9A9672BBB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5364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48050" y="1447800"/>
            <a:ext cx="2266950" cy="381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Processor Affinity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8266" y="1905000"/>
            <a:ext cx="4527468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BBC159-403F-4ED2-9330-EEF1157BFFE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7412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17418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600200"/>
            <a:ext cx="7315200" cy="213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 rtl="1">
              <a:buFontTx/>
              <a:buNone/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יתרונות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ניצול טוב יותר של משאבי המעבד.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קביעת סדר עדיפות (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Priority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) לביצוע מטלות.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ביצוע מטלות ברקע מאפשרת זמינות מסך למשתמש, היישום לא "קפוא" בזמן ביצוע המטלות ברקע.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במערכות מרובות מעבדים (כגון: 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Dual Core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של אינטל) באמת מתקיימת ריצה במקביל.</a:t>
            </a:r>
            <a:endParaRPr lang="en-US" sz="1800" kern="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34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356525-2215-4AE8-9F03-A282E3AE9E0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6418" y="1447800"/>
            <a:ext cx="2590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Task Manager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914400" y="1905000"/>
            <a:ext cx="73152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latin typeface="WOL_Reg"/>
              </a:rPr>
              <a:t>Task Manager shows you the programs, processes, and services that are currently running on your computer. You can use Task Manager to monitor your computer’s performance or to close a program that is not responding.</a:t>
            </a:r>
            <a:endParaRPr lang="en-US" sz="1600" dirty="0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917390"/>
            <a:ext cx="5181236" cy="3483410"/>
          </a:xfrm>
          <a:prstGeom prst="rect">
            <a:avLst/>
          </a:prstGeom>
        </p:spPr>
      </p:pic>
      <p:sp>
        <p:nvSpPr>
          <p:cNvPr id="3085" name="Rectangle 17"/>
          <p:cNvSpPr>
            <a:spLocks noChangeArrowheads="1"/>
          </p:cNvSpPr>
          <p:nvPr/>
        </p:nvSpPr>
        <p:spPr bwMode="auto">
          <a:xfrm>
            <a:off x="1981200" y="3269397"/>
            <a:ext cx="533400" cy="2286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9044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34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356525-2215-4AE8-9F03-A282E3AE9E0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3083" name="Rectangle 16"/>
          <p:cNvSpPr>
            <a:spLocks noChangeArrowheads="1"/>
          </p:cNvSpPr>
          <p:nvPr/>
        </p:nvSpPr>
        <p:spPr bwMode="auto">
          <a:xfrm>
            <a:off x="930275" y="1524000"/>
            <a:ext cx="7299325" cy="9239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מערכת ההפעלה 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Windows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 הינה מערכת הפעלה רב משימתית (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Multitasking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) , היא מסוגלת להריץ,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לטפל ולנהל מספר רב של יישומים במקביל.</a:t>
            </a:r>
          </a:p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יישום מכונה 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584156"/>
            <a:ext cx="5807074" cy="3892844"/>
          </a:xfrm>
          <a:prstGeom prst="rect">
            <a:avLst/>
          </a:prstGeom>
        </p:spPr>
      </p:pic>
      <p:sp>
        <p:nvSpPr>
          <p:cNvPr id="3085" name="Rectangle 17"/>
          <p:cNvSpPr>
            <a:spLocks noChangeArrowheads="1"/>
          </p:cNvSpPr>
          <p:nvPr/>
        </p:nvSpPr>
        <p:spPr bwMode="auto">
          <a:xfrm>
            <a:off x="4343400" y="4106715"/>
            <a:ext cx="1219200" cy="465285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01439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FF75A5-DAB0-4E67-9DFD-66A39FAA01D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5124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5131" name="Rectangle 1"/>
          <p:cNvSpPr>
            <a:spLocks noChangeArrowheads="1"/>
          </p:cNvSpPr>
          <p:nvPr/>
        </p:nvSpPr>
        <p:spPr bwMode="auto">
          <a:xfrm>
            <a:off x="914400" y="1600200"/>
            <a:ext cx="7315200" cy="64611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מערכת ההפעלה יודעת לחלק את היישומים למספר הליכים הרצים במקביל, הליכים מכונים 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Threads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sp>
        <p:nvSpPr>
          <p:cNvPr id="5132" name="Rectangle 2"/>
          <p:cNvSpPr>
            <a:spLocks noChangeArrowheads="1"/>
          </p:cNvSpPr>
          <p:nvPr/>
        </p:nvSpPr>
        <p:spPr bwMode="auto">
          <a:xfrm>
            <a:off x="914400" y="2362200"/>
            <a:ext cx="7315200" cy="369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יישום חלונאי (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Process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) מורכב ממטלה (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Thread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) אחת או יותר.</a:t>
            </a:r>
            <a:endParaRPr lang="en-US" altLang="en-US" sz="180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873048"/>
            <a:ext cx="4876800" cy="3451552"/>
          </a:xfrm>
          <a:prstGeom prst="rect">
            <a:avLst/>
          </a:prstGeom>
        </p:spPr>
      </p:pic>
      <p:sp>
        <p:nvSpPr>
          <p:cNvPr id="5134" name="Rectangle 4"/>
          <p:cNvSpPr>
            <a:spLocks noChangeArrowheads="1"/>
          </p:cNvSpPr>
          <p:nvPr/>
        </p:nvSpPr>
        <p:spPr bwMode="auto">
          <a:xfrm>
            <a:off x="4191000" y="3657601"/>
            <a:ext cx="381000" cy="1524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C86E94-6B3C-4CCF-9F6A-2EFB85AEE84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7172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505200" y="2209800"/>
            <a:ext cx="4724400" cy="327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609600" indent="-609600" algn="r" rtl="1">
              <a:buFontTx/>
              <a:buNone/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דוגמה:</a:t>
            </a:r>
          </a:p>
          <a:p>
            <a:pPr marL="609600" indent="-609600" algn="r" rtl="1">
              <a:buFontTx/>
              <a:buNone/>
              <a:defRPr/>
            </a:pP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Outlook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: </a:t>
            </a:r>
          </a:p>
          <a:p>
            <a:pPr marL="609600" indent="-609600"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במקביל לכתיבת דואר חדש, המערכת מסוגלת:</a:t>
            </a:r>
          </a:p>
          <a:p>
            <a:pPr marL="1371600" lvl="2" indent="-457200" algn="r" rtl="1">
              <a:buFontTx/>
              <a:buAutoNum type="arabicPeriod"/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לבדוק שלא נפלו שגיאות כתיב </a:t>
            </a:r>
          </a:p>
          <a:p>
            <a:pPr marL="1371600" lvl="2" indent="-457200" algn="r" rtl="1">
              <a:buFontTx/>
              <a:buAutoNum type="arabicPeriod"/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לגשת לשרת לבדוק האם התקבלו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אימיילים חדשים.</a:t>
            </a:r>
          </a:p>
          <a:p>
            <a:pPr marL="609600" indent="-609600" algn="r" rtl="1">
              <a:defRPr/>
            </a:pP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Outlook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מבצעת מספר מטלות במקביל.</a:t>
            </a:r>
          </a:p>
          <a:p>
            <a:pPr marL="609600" indent="-609600"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מטלה מוגדרת באמצעות 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Thread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נפרד. </a:t>
            </a:r>
          </a:p>
          <a:p>
            <a:pPr marL="609600" indent="-609600"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מערכת ההפעלה אחראית על תיזמון וניהול 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המטלות השונות אשר רצות ביישום. </a:t>
            </a:r>
            <a:endParaRPr lang="en-US" sz="1800" kern="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180" name="Picture 5" descr="gif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90713"/>
            <a:ext cx="225742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702735-457E-401D-A615-9435A709F71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9220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962400" y="2286000"/>
            <a:ext cx="4267200" cy="289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 rtl="1">
              <a:buFontTx/>
              <a:buNone/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רקע תיאורטי קצר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מערכת ההפעלה יודעת לחלק את זמן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המעבד לכל אחת מהמטלות הרצות  ברקע.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הליך (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Thread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) מקבל "פרוסת זמן" 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Time Slice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).</a:t>
            </a: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כאשר נגמרת "פרוסת הזמן" של ההליך,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פעילותו מושהה , והליך אחר מתחיל/ממשיך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להתבצע. </a:t>
            </a:r>
            <a:endParaRPr lang="en-US" sz="1800" kern="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defRPr/>
            </a:pP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ה- </a:t>
            </a:r>
            <a:r>
              <a:rPr lang="en-US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Threads</a:t>
            </a:r>
            <a:r>
              <a:rPr lang="he-IL" sz="1800" kern="0" dirty="0" smtClean="0">
                <a:latin typeface="David" panose="020E0502060401010101" pitchFamily="34" charset="-79"/>
                <a:cs typeface="David" panose="020E0502060401010101" pitchFamily="34" charset="-79"/>
              </a:rPr>
              <a:t> חולקים משאבים משותפים.</a:t>
            </a:r>
            <a:endParaRPr lang="en-US" sz="1800" kern="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9228" name="Picture 4" descr="gif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2170113"/>
            <a:ext cx="311626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6513"/>
            <a:ext cx="1676400" cy="334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1267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403663-5F13-4C6B-AB4B-7D7ADDCD76E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11268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0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1275" name="Rectangle 16"/>
          <p:cNvSpPr>
            <a:spLocks noChangeArrowheads="1"/>
          </p:cNvSpPr>
          <p:nvPr/>
        </p:nvSpPr>
        <p:spPr bwMode="auto">
          <a:xfrm>
            <a:off x="2819400" y="1524000"/>
            <a:ext cx="3505200" cy="36933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Multithreaded programming</a:t>
            </a:r>
          </a:p>
        </p:txBody>
      </p:sp>
      <p:sp>
        <p:nvSpPr>
          <p:cNvPr id="11276" name="Rectangle 17"/>
          <p:cNvSpPr>
            <a:spLocks noChangeArrowheads="1"/>
          </p:cNvSpPr>
          <p:nvPr/>
        </p:nvSpPr>
        <p:spPr bwMode="auto">
          <a:xfrm>
            <a:off x="914400" y="2057400"/>
            <a:ext cx="7315201" cy="369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Thread – 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מטלה, </a:t>
            </a:r>
            <a:r>
              <a:rPr lang="he-IL" altLang="en-US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הליך</a:t>
            </a:r>
            <a:endParaRPr lang="en-US" alt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277" name="Rectangle 18"/>
          <p:cNvSpPr>
            <a:spLocks noChangeArrowheads="1"/>
          </p:cNvSpPr>
          <p:nvPr/>
        </p:nvSpPr>
        <p:spPr bwMode="auto">
          <a:xfrm>
            <a:off x="914400" y="2590800"/>
            <a:ext cx="7315201" cy="369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מחשב יכול לבצע יותר מיישום אחד בו זמני.</a:t>
            </a:r>
            <a:endParaRPr lang="en-US" altLang="en-US" sz="1800"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11278" name="Rectangle 19"/>
          <p:cNvSpPr>
            <a:spLocks noChangeArrowheads="1"/>
          </p:cNvSpPr>
          <p:nvPr/>
        </p:nvSpPr>
        <p:spPr bwMode="auto">
          <a:xfrm>
            <a:off x="914400" y="3124200"/>
            <a:ext cx="7315201" cy="369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he-IL" altLang="en-US" sz="180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יישום אחד יכול לבצע יותר ממסימה אחד.</a:t>
            </a:r>
            <a:endParaRPr lang="en-US" altLang="en-US" sz="1800"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11279" name="Rectangle 20"/>
          <p:cNvSpPr>
            <a:spLocks noChangeArrowheads="1"/>
          </p:cNvSpPr>
          <p:nvPr/>
        </p:nvSpPr>
        <p:spPr bwMode="auto">
          <a:xfrm>
            <a:off x="909461" y="3657600"/>
            <a:ext cx="7320140" cy="923925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he-IL" altLang="en-US" sz="1800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עדיפות:</a:t>
            </a:r>
            <a:endParaRPr lang="en-US" altLang="en-US" sz="1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foreground priority treaded (</a:t>
            </a:r>
            <a:r>
              <a:rPr lang="he-IL" altLang="en-US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עדיפות גבוה</a:t>
            </a:r>
            <a:r>
              <a:rPr lang="en-US" altLang="en-US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background </a:t>
            </a: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priority treaded (</a:t>
            </a:r>
            <a:r>
              <a:rPr lang="he-IL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עדיפות נמוכה</a:t>
            </a:r>
            <a:r>
              <a:rPr lang="en-US" altLang="en-US" sz="1800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</p:txBody>
      </p:sp>
      <p:sp>
        <p:nvSpPr>
          <p:cNvPr id="11280" name="Rectangle 20"/>
          <p:cNvSpPr>
            <a:spLocks noChangeArrowheads="1"/>
          </p:cNvSpPr>
          <p:nvPr/>
        </p:nvSpPr>
        <p:spPr bwMode="auto">
          <a:xfrm>
            <a:off x="909461" y="4800600"/>
            <a:ext cx="7320140" cy="369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default - foreground priority treaded (</a:t>
            </a:r>
            <a:r>
              <a:rPr lang="he-IL" altLang="en-US" sz="1800">
                <a:latin typeface="David" panose="020E0502060401010101" pitchFamily="34" charset="-79"/>
                <a:cs typeface="David" panose="020E0502060401010101" pitchFamily="34" charset="-79"/>
              </a:rPr>
              <a:t>עדיפות גבוה</a:t>
            </a:r>
            <a:r>
              <a:rPr lang="en-US" altLang="en-US" sz="180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909461" y="5472390"/>
            <a:ext cx="7320140" cy="369332"/>
          </a:xfrm>
          <a:prstGeom prst="rect">
            <a:avLst/>
          </a:pr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altLang="en-US" sz="1800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אוטומטי ניסגר במידע שניסגר את כל </a:t>
            </a:r>
            <a:r>
              <a:rPr lang="he-IL" altLang="en-US" sz="1800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ההליכים </a:t>
            </a:r>
            <a:r>
              <a:rPr lang="he-IL" altLang="en-US" sz="1800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בעדיפות </a:t>
            </a:r>
            <a:r>
              <a:rPr lang="he-IL" altLang="en-US" sz="1800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גבוה</a:t>
            </a:r>
            <a:r>
              <a:rPr lang="en-US" altLang="en-US" sz="1800" dirty="0" smtClean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background priority</a:t>
            </a:r>
            <a:endParaRPr lang="en-US" alt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025A70-6099-4B41-BAD7-C61C5A98B5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331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38525" y="1493043"/>
            <a:ext cx="226695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Set </a:t>
            </a:r>
            <a:r>
              <a:rPr lang="en-US" b="1" dirty="0" smtClean="0"/>
              <a:t>Priority</a:t>
            </a:r>
            <a:br>
              <a:rPr lang="en-US" b="1" dirty="0" smtClean="0"/>
            </a:b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עדיפות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660259"/>
            <a:ext cx="6400798" cy="352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384925"/>
            <a:ext cx="1676400" cy="36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025A70-6099-4B41-BAD7-C61C5A98B5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331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38525" y="1493043"/>
            <a:ext cx="226695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Set </a:t>
            </a:r>
            <a:r>
              <a:rPr lang="en-US" b="1" dirty="0" smtClean="0"/>
              <a:t>Priority</a:t>
            </a:r>
            <a:br>
              <a:rPr lang="en-US" b="1" dirty="0" smtClean="0"/>
            </a:b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עדיפות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734344" y="228600"/>
            <a:ext cx="5675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Process management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379327"/>
            <a:ext cx="6553200" cy="384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35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1247</TotalTime>
  <Words>388</Words>
  <Application>Microsoft Office PowerPoint</Application>
  <PresentationFormat>On-screen Show (4:3)</PresentationFormat>
  <Paragraphs>100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David</vt:lpstr>
      <vt:lpstr>Impact</vt:lpstr>
      <vt:lpstr>Times New Roman</vt:lpstr>
      <vt:lpstr>WOL_Reg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107</cp:revision>
  <dcterms:created xsi:type="dcterms:W3CDTF">2008-08-03T16:05:36Z</dcterms:created>
  <dcterms:modified xsi:type="dcterms:W3CDTF">2018-02-07T15:11:04Z</dcterms:modified>
</cp:coreProperties>
</file>