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57" r:id="rId2"/>
    <p:sldId id="258" r:id="rId3"/>
    <p:sldId id="260" r:id="rId4"/>
    <p:sldId id="259" r:id="rId5"/>
    <p:sldId id="261" r:id="rId6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panose="020B0604020202020204" pitchFamily="34" charset="0"/>
        <a:ea typeface="+mn-ea"/>
        <a:cs typeface="Arial" panose="020B0604020202020204" pitchFamily="34" charset="0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FFCC"/>
    <a:srgbClr val="DDDDDD"/>
    <a:srgbClr val="FFFF99"/>
    <a:srgbClr val="C0C0C0"/>
    <a:srgbClr val="669999"/>
    <a:srgbClr val="6666CC"/>
    <a:srgbClr val="009900"/>
    <a:srgbClr val="CC33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736" autoAdjust="0"/>
    <p:restoredTop sz="94675" autoAdjust="0"/>
  </p:normalViewPr>
  <p:slideViewPr>
    <p:cSldViewPr>
      <p:cViewPr varScale="1">
        <p:scale>
          <a:sx n="110" d="100"/>
          <a:sy n="110" d="100"/>
        </p:scale>
        <p:origin x="1567" y="46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38405" cy="38405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099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205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101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noProof="0" smtClean="0"/>
              <a:t>Click to edit Master text styles</a:t>
            </a:r>
          </a:p>
          <a:p>
            <a:pPr lvl="1"/>
            <a:r>
              <a:rPr lang="en-US" noProof="0" smtClean="0"/>
              <a:t>Second level</a:t>
            </a:r>
          </a:p>
          <a:p>
            <a:pPr lvl="2"/>
            <a:r>
              <a:rPr lang="en-US" noProof="0" smtClean="0"/>
              <a:t>Third level</a:t>
            </a:r>
          </a:p>
          <a:p>
            <a:pPr lvl="3"/>
            <a:r>
              <a:rPr lang="en-US" noProof="0" smtClean="0"/>
              <a:t>Fourth level</a:t>
            </a:r>
          </a:p>
          <a:p>
            <a:pPr lvl="4"/>
            <a:r>
              <a:rPr lang="en-US" noProof="0" smtClean="0"/>
              <a:t>Fifth level</a:t>
            </a:r>
          </a:p>
        </p:txBody>
      </p:sp>
      <p:sp>
        <p:nvSpPr>
          <p:cNvPr id="4102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103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pPr>
              <a:defRPr/>
            </a:pPr>
            <a:fld id="{7DFAE201-2B6D-4313-B67B-F910C5800C8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48128521"/>
      </p:ext>
    </p:extLst>
  </p:cSld>
  <p:clrMap bg1="lt1" tx1="dk1" bg2="lt2" tx2="dk2" accent1="accent1" accent2="accent2" accent3="accent3" accent4="accent4" accent5="accent5" accent6="accent6" hlink="hlink" folHlink="folHlink"/>
  <p:notesStyle>
    <a:lvl1pPr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B40653-74D9-42D8-92BD-8DA9D348EB01}" type="slidenum">
              <a:rPr lang="en-US" altLang="en-US" smtClean="0"/>
              <a:pPr>
                <a:spcBef>
                  <a:spcPct val="0"/>
                </a:spcBef>
              </a:pPr>
              <a:t>1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33280183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B40653-74D9-42D8-92BD-8DA9D348EB01}" type="slidenum">
              <a:rPr lang="en-US" altLang="en-US" smtClean="0"/>
              <a:pPr>
                <a:spcBef>
                  <a:spcPct val="0"/>
                </a:spcBef>
              </a:pPr>
              <a:t>2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65075385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B40653-74D9-42D8-92BD-8DA9D348EB01}" type="slidenum">
              <a:rPr lang="en-US" altLang="en-US" smtClean="0"/>
              <a:pPr>
                <a:spcBef>
                  <a:spcPct val="0"/>
                </a:spcBef>
              </a:pPr>
              <a:t>3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83328650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B40653-74D9-42D8-92BD-8DA9D348EB01}" type="slidenum">
              <a:rPr lang="en-US" altLang="en-US" smtClean="0"/>
              <a:pPr>
                <a:spcBef>
                  <a:spcPct val="0"/>
                </a:spcBef>
              </a:pPr>
              <a:t>4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39904490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Rectangle 7"/>
          <p:cNvSpPr>
            <a:spLocks noGrp="1" noChangeArrowheads="1"/>
          </p:cNvSpPr>
          <p:nvPr>
            <p:ph type="sldNum" sz="quarter" idx="5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30000"/>
              </a:spcBef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30000"/>
              </a:spcBef>
              <a:spcAft>
                <a:spcPct val="0"/>
              </a:spcAft>
              <a:defRPr sz="1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</a:pPr>
            <a:fld id="{69B40653-74D9-42D8-92BD-8DA9D348EB01}" type="slidenum">
              <a:rPr lang="en-US" altLang="en-US" smtClean="0"/>
              <a:pPr>
                <a:spcBef>
                  <a:spcPct val="0"/>
                </a:spcBef>
              </a:pPr>
              <a:t>5</a:t>
            </a:fld>
            <a:endParaRPr lang="en-US" altLang="en-US" smtClean="0"/>
          </a:p>
        </p:txBody>
      </p:sp>
      <p:sp>
        <p:nvSpPr>
          <p:cNvPr id="4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100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/>
          <a:p>
            <a:pPr eaLnBrk="1" hangingPunct="1"/>
            <a:endParaRPr lang="en-US" altLang="en-US" smtClean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22734749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7A1A7331-724A-4D7D-AB0D-562D50493D3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8551071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3866F1A-2BC1-4A98-A53B-0FA6527B58C2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5121937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595D980C-8DEE-4699-9882-FD02E30574A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964759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399CA75E-AF36-413A-9064-B26146917E5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2458907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6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EF4E1507-CC3F-4A2C-A1BB-FF1ECA458188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064771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79B2504-C088-406F-9A6F-86A2E5A3FFA4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8144836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9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80BAB108-15FA-402E-9A90-44DA4AA797B3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2569837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4C8EFE50-1A1E-4C0C-B81E-B1291AC39719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5249511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4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69215E51-B682-47FC-A864-47F6DE987E80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314960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043EB045-13F9-4466-9B91-B04245ADA23C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510069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pPr lvl="0"/>
            <a:endParaRPr lang="en-US" noProof="0" smtClean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Rectangle 4"/>
          <p:cNvSpPr>
            <a:spLocks noGrp="1" noChangeArrowheads="1"/>
          </p:cNvSpPr>
          <p:nvPr>
            <p:ph type="dt" sz="half" idx="10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Rectangle 5"/>
          <p:cNvSpPr>
            <a:spLocks noGrp="1" noChangeArrowheads="1"/>
          </p:cNvSpPr>
          <p:nvPr>
            <p:ph type="ftr" sz="quarter" idx="11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7" name="Rectangle 6"/>
          <p:cNvSpPr>
            <a:spLocks noGrp="1" noChangeArrowheads="1"/>
          </p:cNvSpPr>
          <p:nvPr>
            <p:ph type="sldNum" sz="quarter" idx="12"/>
          </p:nvPr>
        </p:nvSpPr>
        <p:spPr>
          <a:ln/>
        </p:spPr>
        <p:txBody>
          <a:bodyPr/>
          <a:lstStyle>
            <a:lvl1pPr>
              <a:defRPr/>
            </a:lvl1pPr>
          </a:lstStyle>
          <a:p>
            <a:pPr>
              <a:defRPr/>
            </a:pPr>
            <a:fld id="{B62B545A-0FF1-4B07-B679-C0F6005F304E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3817292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274638"/>
            <a:ext cx="8229600" cy="1143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400"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 eaLnBrk="1" hangingPunct="1">
              <a:defRPr sz="1400">
                <a:solidFill>
                  <a:srgbClr val="C0C0C0"/>
                </a:solidFill>
                <a:latin typeface="Arial" charset="0"/>
                <a:cs typeface="Arial" charset="0"/>
              </a:defRPr>
            </a:lvl1pPr>
          </a:lstStyle>
          <a:p>
            <a:pPr>
              <a:defRPr/>
            </a:pPr>
            <a:r>
              <a:rPr lang="en-US"/>
              <a:t>Peymer Anatoly</a:t>
            </a:r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8413750" y="6443663"/>
            <a:ext cx="609600" cy="30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pPr>
              <a:defRPr/>
            </a:pPr>
            <a:fld id="{49D0FC01-EC70-49FB-9A89-F2654BE13F8B}" type="slidenum">
              <a:rPr lang="en-US"/>
              <a:pPr>
                <a:defRPr/>
              </a:pPr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dt="0"/>
  <p:txStyles>
    <p:titleStyle>
      <a:lvl1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eaLnBrk="0" fontAlgn="base" hangingPunct="0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eaLnBrk="0" fontAlgn="base" hangingPunct="0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eaLnBrk="0" fontAlgn="base" hangingPunct="0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eaLnBrk="0" fontAlgn="base" hangingPunct="0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eaLnBrk="0" fontAlgn="base" hangingPunct="0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eaLnBrk="0" fontAlgn="base" hangingPunct="0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6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6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6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6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6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650" y="6443663"/>
            <a:ext cx="15367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3A821E-0531-47F1-9ACE-4586E4EFC06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1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803650" y="1562100"/>
            <a:ext cx="14986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b="1" dirty="0" err="1" smtClean="0"/>
              <a:t>OS.Walk</a:t>
            </a:r>
            <a:endParaRPr lang="en-US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885120" y="2084388"/>
            <a:ext cx="73737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err="1"/>
              <a:t>OS.walk</a:t>
            </a:r>
            <a:r>
              <a:rPr lang="en-US" dirty="0"/>
              <a:t>() generate the file names in a directory tree by walking the tree either top-down or bottom-up.</a:t>
            </a:r>
          </a:p>
        </p:txBody>
      </p:sp>
      <p:sp>
        <p:nvSpPr>
          <p:cNvPr id="4" name="Rectangle 3"/>
          <p:cNvSpPr/>
          <p:nvPr/>
        </p:nvSpPr>
        <p:spPr>
          <a:xfrm>
            <a:off x="885120" y="2987904"/>
            <a:ext cx="7373760" cy="1417439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pPr>
              <a:lnSpc>
                <a:spcPts val="2625"/>
              </a:lnSpc>
              <a:spcBef>
                <a:spcPts val="1500"/>
              </a:spcBef>
              <a:spcAft>
                <a:spcPts val="750"/>
              </a:spcAft>
            </a:pPr>
            <a:r>
              <a:rPr lang="en-US" sz="2400" dirty="0">
                <a:solidFill>
                  <a:srgbClr val="000000"/>
                </a:solidFill>
                <a:ea typeface="Times New Roman" panose="02020603050405020304" pitchFamily="18" charset="0"/>
              </a:rPr>
              <a:t>Paths</a:t>
            </a:r>
            <a:endParaRPr lang="en-US" sz="1100" dirty="0">
              <a:latin typeface="Calibri" panose="020F0502020204030204" pitchFamily="34" charset="0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root :	Prints out directories only from what you specified</a:t>
            </a:r>
            <a:endParaRPr lang="en-US" dirty="0">
              <a:latin typeface="+mn-lt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 err="1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dirs</a:t>
            </a:r>
            <a:r>
              <a:rPr lang="en-US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 :	Prints out sub-directories from root. </a:t>
            </a:r>
            <a:endParaRPr lang="en-US" dirty="0">
              <a:latin typeface="+mn-lt"/>
              <a:ea typeface="Calibri" panose="020F0502020204030204" pitchFamily="34" charset="0"/>
            </a:endParaRPr>
          </a:p>
          <a:p>
            <a:pPr>
              <a:lnSpc>
                <a:spcPct val="107000"/>
              </a:lnSpc>
              <a:spcAft>
                <a:spcPts val="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solidFill>
                  <a:srgbClr val="000000"/>
                </a:solidFill>
                <a:latin typeface="+mn-lt"/>
                <a:ea typeface="Times New Roman" panose="02020603050405020304" pitchFamily="18" charset="0"/>
              </a:rPr>
              <a:t>files:  Prints out all files from root and directories</a:t>
            </a:r>
            <a:endParaRPr lang="en-US" dirty="0">
              <a:latin typeface="+mn-lt"/>
              <a:ea typeface="Calibri" panose="020F0502020204030204" pitchFamily="34" charset="0"/>
            </a:endParaRP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689350" y="152401"/>
            <a:ext cx="1765300" cy="1050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OS</a:t>
            </a:r>
          </a:p>
        </p:txBody>
      </p:sp>
      <p:pic>
        <p:nvPicPr>
          <p:cNvPr id="15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650" y="6443663"/>
            <a:ext cx="15367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3A821E-0531-47F1-9ACE-4586E4EFC06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2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803650" y="1562100"/>
            <a:ext cx="14986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b="1" dirty="0" err="1" smtClean="0"/>
              <a:t>OS.Walk</a:t>
            </a:r>
            <a:endParaRPr lang="en-US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885120" y="2084388"/>
            <a:ext cx="73737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This script will print out all directories, sub-directories and files from the</a:t>
            </a:r>
          </a:p>
          <a:p>
            <a:r>
              <a:rPr lang="en-US" dirty="0"/>
              <a:t>path I specified </a:t>
            </a:r>
            <a:r>
              <a:rPr lang="en-US" dirty="0" smtClean="0"/>
              <a:t>(D:\TASM)</a:t>
            </a:r>
            <a:endParaRPr lang="en-US" dirty="0"/>
          </a:p>
        </p:txBody>
      </p:sp>
      <p:sp>
        <p:nvSpPr>
          <p:cNvPr id="5" name="Rectangle 4"/>
          <p:cNvSpPr/>
          <p:nvPr/>
        </p:nvSpPr>
        <p:spPr>
          <a:xfrm>
            <a:off x="885120" y="2932533"/>
            <a:ext cx="7373760" cy="2800767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os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print 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"root prints out directories only from what you specified"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print 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dirs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 prints out sub-directories from root"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print 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"files prints out all files from root and directories"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print 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"*"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* 20)</a:t>
            </a:r>
          </a:p>
          <a:p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root,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dirs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files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 smtClean="0">
                <a:solidFill>
                  <a:srgbClr val="6F008A"/>
                </a:solidFill>
                <a:latin typeface="Consolas" panose="020B0609020204030204" pitchFamily="49" charset="0"/>
              </a:rPr>
              <a:t>os</a:t>
            </a:r>
            <a:r>
              <a:rPr lang="en-US" sz="1600" dirty="0" err="1" smtClean="0">
                <a:solidFill>
                  <a:srgbClr val="000000"/>
                </a:solidFill>
                <a:latin typeface="Consolas" panose="020B0609020204030204" pitchFamily="49" charset="0"/>
              </a:rPr>
              <a:t>.walk</a:t>
            </a:r>
            <a:r>
              <a:rPr lang="en-US" sz="1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 smtClean="0">
                <a:solidFill>
                  <a:srgbClr val="A31515"/>
                </a:solidFill>
                <a:latin typeface="Consolas" panose="020B0609020204030204" pitchFamily="49" charset="0"/>
              </a:rPr>
              <a:t>r"D</a:t>
            </a:r>
            <a:r>
              <a:rPr lang="en-US" sz="1600" dirty="0" smtClean="0">
                <a:solidFill>
                  <a:srgbClr val="A31515"/>
                </a:solidFill>
                <a:latin typeface="Consolas" panose="020B0609020204030204" pitchFamily="49" charset="0"/>
              </a:rPr>
              <a:t>:\TASM"</a:t>
            </a:r>
            <a:r>
              <a:rPr lang="en-US" sz="1600" dirty="0" smtClean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print (root)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print (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dirs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    print (files)</a:t>
            </a:r>
            <a:endParaRPr lang="en-US" sz="1600" dirty="0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689350" y="152401"/>
            <a:ext cx="1765300" cy="1050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OS</a:t>
            </a:r>
          </a:p>
        </p:txBody>
      </p:sp>
      <p:pic>
        <p:nvPicPr>
          <p:cNvPr id="15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1104278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650" y="6443663"/>
            <a:ext cx="15367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3A821E-0531-47F1-9ACE-4586E4EFC06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3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803650" y="1562100"/>
            <a:ext cx="14986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b="1" dirty="0" err="1" smtClean="0"/>
              <a:t>OS.Walk</a:t>
            </a:r>
            <a:endParaRPr lang="en-US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885120" y="2084388"/>
            <a:ext cx="7373760" cy="646331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/>
              <a:t>This script will print out all directories, sub-directories and files from the</a:t>
            </a:r>
          </a:p>
          <a:p>
            <a:r>
              <a:rPr lang="en-US" dirty="0"/>
              <a:t>path I specified </a:t>
            </a:r>
            <a:r>
              <a:rPr lang="en-US" dirty="0" smtClean="0"/>
              <a:t>(D:\TASM)</a:t>
            </a:r>
            <a:endParaRPr lang="en-US" dirty="0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689350" y="152401"/>
            <a:ext cx="1765300" cy="1050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OS</a:t>
            </a:r>
          </a:p>
        </p:txBody>
      </p:sp>
      <p:pic>
        <p:nvPicPr>
          <p:cNvPr id="15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85120" y="2945373"/>
            <a:ext cx="7373760" cy="289310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400" dirty="0">
                <a:solidFill>
                  <a:schemeClr val="bg1"/>
                </a:solidFill>
              </a:rPr>
              <a:t>LINK.EXE', 'TLINK32.CFG', 'TLINK32.EXE', 'TOUCH.EXE', 'WINDPMI.386', 'WINSTUB.EX</a:t>
            </a:r>
          </a:p>
          <a:p>
            <a:r>
              <a:rPr lang="en-US" sz="1400" dirty="0">
                <a:solidFill>
                  <a:schemeClr val="bg1"/>
                </a:solidFill>
              </a:rPr>
              <a:t>E', 'WREMOTE.EXE', 'WRSETUP.EXE']</a:t>
            </a:r>
          </a:p>
          <a:p>
            <a:r>
              <a:rPr lang="en-US" sz="1400" dirty="0">
                <a:solidFill>
                  <a:schemeClr val="bg1"/>
                </a:solidFill>
              </a:rPr>
              <a:t>D:\TASM\disp183</a:t>
            </a:r>
          </a:p>
          <a:p>
            <a:r>
              <a:rPr lang="en-US" sz="1400" dirty="0">
                <a:solidFill>
                  <a:schemeClr val="bg1"/>
                </a:solidFill>
              </a:rPr>
              <a:t>['COPY', 'DOC', 'DRIVER', 'DRVSRC', 'FONTS', 'UTIL']</a:t>
            </a:r>
          </a:p>
          <a:p>
            <a:r>
              <a:rPr lang="en-US" sz="1400" dirty="0">
                <a:solidFill>
                  <a:schemeClr val="bg1"/>
                </a:solidFill>
              </a:rPr>
              <a:t>['BRIEF.DOC', 'CHANGE', 'CONFIG.DIS', 'DISPLAY.DOC', 'DISPLAY.EXE', 'EMU387', 'G</a:t>
            </a:r>
          </a:p>
          <a:p>
            <a:r>
              <a:rPr lang="en-US" sz="1400" dirty="0">
                <a:solidFill>
                  <a:schemeClr val="bg1"/>
                </a:solidFill>
              </a:rPr>
              <a:t>O32.EXE', 'INSTALL', 'INSTALL.EXE', 'RUNME.BAT']</a:t>
            </a:r>
          </a:p>
          <a:p>
            <a:r>
              <a:rPr lang="en-US" sz="1400" dirty="0">
                <a:solidFill>
                  <a:schemeClr val="bg1"/>
                </a:solidFill>
              </a:rPr>
              <a:t>D:\TASM\disp183\COPY</a:t>
            </a:r>
          </a:p>
          <a:p>
            <a:r>
              <a:rPr lang="en-US" sz="1400" dirty="0">
                <a:solidFill>
                  <a:schemeClr val="bg1"/>
                </a:solidFill>
              </a:rPr>
              <a:t>[]</a:t>
            </a:r>
          </a:p>
          <a:p>
            <a:r>
              <a:rPr lang="en-US" sz="1400" dirty="0">
                <a:solidFill>
                  <a:schemeClr val="bg1"/>
                </a:solidFill>
              </a:rPr>
              <a:t>['COPYING.CB', 'COPYING.DJ', 'COPYMISC.DOC']</a:t>
            </a:r>
          </a:p>
          <a:p>
            <a:r>
              <a:rPr lang="en-US" sz="1400" dirty="0">
                <a:solidFill>
                  <a:schemeClr val="bg1"/>
                </a:solidFill>
              </a:rPr>
              <a:t>D:\TASM\disp183\DOC</a:t>
            </a:r>
          </a:p>
          <a:p>
            <a:r>
              <a:rPr lang="en-US" sz="1400" dirty="0">
                <a:solidFill>
                  <a:schemeClr val="bg1"/>
                </a:solidFill>
              </a:rPr>
              <a:t>[]</a:t>
            </a:r>
          </a:p>
          <a:p>
            <a:r>
              <a:rPr lang="en-US" sz="1400" dirty="0">
                <a:solidFill>
                  <a:schemeClr val="bg1"/>
                </a:solidFill>
              </a:rPr>
              <a:t>['ATI_16M.TXT', 'MATCH.DOC', 'NEW-FAQ', 'VDRIVER.TXT']</a:t>
            </a:r>
          </a:p>
          <a:p>
            <a:r>
              <a:rPr lang="en-US" sz="1400" dirty="0">
                <a:solidFill>
                  <a:schemeClr val="bg1"/>
                </a:solidFill>
              </a:rPr>
              <a:t>D:\TASM\disp183\DRIVER</a:t>
            </a:r>
          </a:p>
        </p:txBody>
      </p:sp>
    </p:spTree>
    <p:extLst>
      <p:ext uri="{BB962C8B-B14F-4D97-AF65-F5344CB8AC3E}">
        <p14:creationId xmlns:p14="http://schemas.microsoft.com/office/powerpoint/2010/main" val="132454727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650" y="6443663"/>
            <a:ext cx="15367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3A821E-0531-47F1-9ACE-4586E4EFC06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4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803650" y="1562100"/>
            <a:ext cx="14986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b="1" dirty="0" err="1" smtClean="0"/>
              <a:t>OS.Walk</a:t>
            </a:r>
            <a:endParaRPr lang="en-US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885120" y="2084388"/>
            <a:ext cx="73737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Showing </a:t>
            </a:r>
            <a:r>
              <a:rPr lang="en-US" dirty="0"/>
              <a:t>how much every </a:t>
            </a:r>
            <a:r>
              <a:rPr lang="en-US" dirty="0" smtClean="0"/>
              <a:t>file consumes </a:t>
            </a:r>
            <a:r>
              <a:rPr lang="en-US" dirty="0"/>
              <a:t>using the </a:t>
            </a:r>
            <a:r>
              <a:rPr lang="en-US" dirty="0" err="1"/>
              <a:t>getsize</a:t>
            </a:r>
            <a:r>
              <a:rPr lang="en-US" dirty="0"/>
              <a:t> function.</a:t>
            </a:r>
          </a:p>
        </p:txBody>
      </p:sp>
      <p:sp>
        <p:nvSpPr>
          <p:cNvPr id="4" name="Rectangle 3"/>
          <p:cNvSpPr/>
          <p:nvPr/>
        </p:nvSpPr>
        <p:spPr>
          <a:xfrm>
            <a:off x="885120" y="2828836"/>
            <a:ext cx="7373760" cy="2554545"/>
          </a:xfrm>
          <a:prstGeom prst="rect">
            <a:avLst/>
          </a:prstGeom>
          <a:solidFill>
            <a:srgbClr val="FFFFCC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os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print 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"This is using 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getsize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 to see how much every file consumes"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print 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"---------------"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from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os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path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import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join,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getsize</a:t>
            </a:r>
            <a:endParaRPr lang="en-US" sz="1600" dirty="0">
              <a:solidFill>
                <a:srgbClr val="000000"/>
              </a:solidFill>
              <a:latin typeface="Consolas" panose="020B0609020204030204" pitchFamily="49" charset="0"/>
            </a:endParaRPr>
          </a:p>
          <a:p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root,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dirs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files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 err="1">
                <a:solidFill>
                  <a:srgbClr val="6F008A"/>
                </a:solidFill>
                <a:latin typeface="Consolas" panose="020B0609020204030204" pitchFamily="49" charset="0"/>
              </a:rPr>
              <a:t>os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.walk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r'd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:\</a:t>
            </a:r>
            <a:r>
              <a:rPr lang="en-US" sz="1600" dirty="0" err="1">
                <a:solidFill>
                  <a:srgbClr val="A31515"/>
                </a:solidFill>
                <a:latin typeface="Consolas" panose="020B0609020204030204" pitchFamily="49" charset="0"/>
              </a:rPr>
              <a:t>tasm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'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):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print (root,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"consumes"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print (sum([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getsize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(join(root,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name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))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for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808080"/>
                </a:solidFill>
                <a:latin typeface="Consolas" panose="020B0609020204030204" pitchFamily="49" charset="0"/>
              </a:rPr>
              <a:t>name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</a:t>
            </a:r>
            <a:r>
              <a:rPr lang="en-US" sz="1600" dirty="0">
                <a:solidFill>
                  <a:srgbClr val="0000FF"/>
                </a:solidFill>
                <a:latin typeface="Consolas" panose="020B0609020204030204" pitchFamily="49" charset="0"/>
              </a:rPr>
              <a:t>in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files]),)</a:t>
            </a:r>
          </a:p>
          <a:p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    print (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"bytes in"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, </a:t>
            </a:r>
            <a:r>
              <a:rPr lang="en-US" sz="1600" dirty="0" err="1">
                <a:solidFill>
                  <a:srgbClr val="000000"/>
                </a:solidFill>
                <a:latin typeface="Consolas" panose="020B0609020204030204" pitchFamily="49" charset="0"/>
              </a:rPr>
              <a:t>len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(files), </a:t>
            </a:r>
            <a:r>
              <a:rPr lang="en-US" sz="1600" dirty="0">
                <a:solidFill>
                  <a:srgbClr val="A31515"/>
                </a:solidFill>
                <a:latin typeface="Consolas" panose="020B0609020204030204" pitchFamily="49" charset="0"/>
              </a:rPr>
              <a:t>"non-directory files"</a:t>
            </a:r>
            <a:r>
              <a:rPr lang="en-US" sz="1600" dirty="0">
                <a:solidFill>
                  <a:srgbClr val="000000"/>
                </a:solidFill>
                <a:latin typeface="Consolas" panose="020B0609020204030204" pitchFamily="49" charset="0"/>
              </a:rPr>
              <a:t>)</a:t>
            </a:r>
          </a:p>
          <a:p>
            <a:endParaRPr lang="en-US" sz="1600" dirty="0"/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689350" y="152401"/>
            <a:ext cx="1765300" cy="1050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OS</a:t>
            </a:r>
          </a:p>
        </p:txBody>
      </p:sp>
      <p:pic>
        <p:nvPicPr>
          <p:cNvPr id="15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41417935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3803650" y="6443663"/>
            <a:ext cx="1536700" cy="277812"/>
          </a:xfrm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r>
              <a:rPr lang="en-US" altLang="en-US" sz="1400" smtClean="0">
                <a:solidFill>
                  <a:srgbClr val="C0C0C0"/>
                </a:solidFill>
              </a:rPr>
              <a:t>Peymer Anatoly</a:t>
            </a:r>
          </a:p>
        </p:txBody>
      </p:sp>
      <p:sp>
        <p:nvSpPr>
          <p:cNvPr id="3075" name="Slide Number Placeholder 4"/>
          <p:cNvSpPr>
            <a:spLocks noGrp="1"/>
          </p:cNvSpPr>
          <p:nvPr>
            <p:ph type="sldNum" sz="quarter" idx="12"/>
          </p:nvPr>
        </p:nvSpPr>
        <p:spPr>
          <a:noFill/>
          <a:ln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>
              <a:spcBef>
                <a:spcPct val="0"/>
              </a:spcBef>
              <a:buFontTx/>
              <a:buNone/>
            </a:pPr>
            <a:fld id="{923A821E-0531-47F1-9ACE-4586E4EFC064}" type="slidenum">
              <a:rPr lang="en-US" altLang="en-US" sz="1400" smtClean="0"/>
              <a:pPr>
                <a:spcBef>
                  <a:spcPct val="0"/>
                </a:spcBef>
                <a:buFontTx/>
                <a:buNone/>
              </a:pPr>
              <a:t>5</a:t>
            </a:fld>
            <a:endParaRPr lang="en-US" altLang="en-US" sz="1400" smtClean="0"/>
          </a:p>
        </p:txBody>
      </p:sp>
      <p:sp>
        <p:nvSpPr>
          <p:cNvPr id="3076" name="AutoShape 13"/>
          <p:cNvSpPr>
            <a:spLocks noChangeArrowheads="1"/>
          </p:cNvSpPr>
          <p:nvPr/>
        </p:nvSpPr>
        <p:spPr bwMode="auto">
          <a:xfrm>
            <a:off x="152400" y="457200"/>
            <a:ext cx="8839200" cy="6248400"/>
          </a:xfrm>
          <a:prstGeom prst="roundRect">
            <a:avLst>
              <a:gd name="adj" fmla="val 16667"/>
            </a:avLst>
          </a:prstGeom>
          <a:noFill/>
          <a:ln w="38100">
            <a:solidFill>
              <a:srgbClr val="669999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7" name="Rectangle 10"/>
          <p:cNvSpPr>
            <a:spLocks noChangeArrowheads="1"/>
          </p:cNvSpPr>
          <p:nvPr/>
        </p:nvSpPr>
        <p:spPr bwMode="auto">
          <a:xfrm>
            <a:off x="0" y="152400"/>
            <a:ext cx="8077200" cy="1219200"/>
          </a:xfrm>
          <a:prstGeom prst="rect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8" name="Oval 5"/>
          <p:cNvSpPr>
            <a:spLocks noChangeArrowheads="1"/>
          </p:cNvSpPr>
          <p:nvPr/>
        </p:nvSpPr>
        <p:spPr bwMode="auto">
          <a:xfrm>
            <a:off x="7467600" y="152400"/>
            <a:ext cx="1219200" cy="1219200"/>
          </a:xfrm>
          <a:prstGeom prst="ellipse">
            <a:avLst/>
          </a:prstGeom>
          <a:solidFill>
            <a:srgbClr val="6666CC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eaLnBrk="1" hangingPunct="1">
              <a:spcBef>
                <a:spcPct val="0"/>
              </a:spcBef>
              <a:buFontTx/>
              <a:buNone/>
            </a:pPr>
            <a:endParaRPr lang="en-US" altLang="en-US" sz="1800"/>
          </a:p>
        </p:txBody>
      </p:sp>
      <p:sp>
        <p:nvSpPr>
          <p:cNvPr id="3079" name="Line 11"/>
          <p:cNvSpPr>
            <a:spLocks noChangeShapeType="1"/>
          </p:cNvSpPr>
          <p:nvPr/>
        </p:nvSpPr>
        <p:spPr bwMode="auto">
          <a:xfrm>
            <a:off x="0" y="1219200"/>
            <a:ext cx="8077200" cy="0"/>
          </a:xfrm>
          <a:prstGeom prst="line">
            <a:avLst/>
          </a:prstGeom>
          <a:noFill/>
          <a:ln w="38100">
            <a:solidFill>
              <a:schemeClr val="bg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59" name="TextBox 25"/>
          <p:cNvSpPr txBox="1">
            <a:spLocks noChangeArrowheads="1"/>
          </p:cNvSpPr>
          <p:nvPr/>
        </p:nvSpPr>
        <p:spPr bwMode="auto">
          <a:xfrm>
            <a:off x="3803650" y="1562100"/>
            <a:ext cx="1498600" cy="369332"/>
          </a:xfrm>
          <a:prstGeom prst="rect">
            <a:avLst/>
          </a:prstGeom>
          <a:solidFill>
            <a:schemeClr val="bg1">
              <a:lumMod val="95000"/>
            </a:schemeClr>
          </a:solidFill>
          <a:ln>
            <a:noFill/>
          </a:ln>
        </p:spPr>
        <p:txBody>
          <a:bodyPr wrap="square">
            <a:spAutoFit/>
          </a:bodyPr>
          <a:lstStyle>
            <a:lvl1pPr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eaLnBrk="0" hangingPunct="0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defRPr/>
            </a:pPr>
            <a:r>
              <a:rPr lang="en-US" b="1" dirty="0" err="1" smtClean="0"/>
              <a:t>OS.Walk</a:t>
            </a:r>
            <a:endParaRPr lang="en-US" b="1" dirty="0" smtClean="0"/>
          </a:p>
        </p:txBody>
      </p:sp>
      <p:sp>
        <p:nvSpPr>
          <p:cNvPr id="2" name="Rectangle 1"/>
          <p:cNvSpPr/>
          <p:nvPr/>
        </p:nvSpPr>
        <p:spPr>
          <a:xfrm>
            <a:off x="885120" y="2084388"/>
            <a:ext cx="7373760" cy="369332"/>
          </a:xfrm>
          <a:prstGeom prst="rect">
            <a:avLst/>
          </a:prstGeom>
          <a:solidFill>
            <a:schemeClr val="bg1">
              <a:lumMod val="95000"/>
            </a:schemeClr>
          </a:solidFill>
        </p:spPr>
        <p:txBody>
          <a:bodyPr wrap="square">
            <a:spAutoFit/>
          </a:bodyPr>
          <a:lstStyle/>
          <a:p>
            <a:r>
              <a:rPr lang="en-US" dirty="0" smtClean="0"/>
              <a:t>Showing </a:t>
            </a:r>
            <a:r>
              <a:rPr lang="en-US" dirty="0"/>
              <a:t>how much every </a:t>
            </a:r>
            <a:r>
              <a:rPr lang="en-US" dirty="0" smtClean="0"/>
              <a:t>file consumes </a:t>
            </a:r>
            <a:r>
              <a:rPr lang="en-US" dirty="0"/>
              <a:t>using the </a:t>
            </a:r>
            <a:r>
              <a:rPr lang="en-US" dirty="0" err="1"/>
              <a:t>getsize</a:t>
            </a:r>
            <a:r>
              <a:rPr lang="en-US" dirty="0"/>
              <a:t> function.</a:t>
            </a:r>
          </a:p>
        </p:txBody>
      </p:sp>
      <p:sp>
        <p:nvSpPr>
          <p:cNvPr id="14" name="Rectangle 16"/>
          <p:cNvSpPr>
            <a:spLocks noChangeArrowheads="1"/>
          </p:cNvSpPr>
          <p:nvPr/>
        </p:nvSpPr>
        <p:spPr bwMode="auto">
          <a:xfrm>
            <a:off x="3689350" y="152401"/>
            <a:ext cx="1765300" cy="105092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anchor="ctr" anchorCtr="1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4400" b="1" dirty="0">
                <a:solidFill>
                  <a:schemeClr val="bg1"/>
                </a:solidFill>
              </a:rPr>
              <a:t>OS</a:t>
            </a:r>
          </a:p>
        </p:txBody>
      </p:sp>
      <p:pic>
        <p:nvPicPr>
          <p:cNvPr id="15" name="Picture 2" descr="Image result for python"/>
          <p:cNvPicPr>
            <a:picLocks noChangeAspect="1" noChangeArrowheads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14097" y="246927"/>
            <a:ext cx="886238" cy="8862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4" name="Rectangle 3"/>
          <p:cNvSpPr/>
          <p:nvPr/>
        </p:nvSpPr>
        <p:spPr>
          <a:xfrm>
            <a:off x="885120" y="2676538"/>
            <a:ext cx="7373760" cy="3539430"/>
          </a:xfrm>
          <a:prstGeom prst="rect">
            <a:avLst/>
          </a:prstGeom>
          <a:solidFill>
            <a:schemeClr val="tx1"/>
          </a:solidFill>
        </p:spPr>
        <p:txBody>
          <a:bodyPr wrap="square">
            <a:spAutoFit/>
          </a:bodyPr>
          <a:lstStyle/>
          <a:p>
            <a:r>
              <a:rPr lang="en-US" sz="1600" dirty="0">
                <a:solidFill>
                  <a:schemeClr val="bg1"/>
                </a:solidFill>
              </a:rPr>
              <a:t>bytes in 76 non-directory files</a:t>
            </a:r>
          </a:p>
          <a:p>
            <a:r>
              <a:rPr lang="en-US" sz="1600" dirty="0">
                <a:solidFill>
                  <a:schemeClr val="bg1"/>
                </a:solidFill>
              </a:rPr>
              <a:t>d:\tasm\Autodesk Animator Pro 1.3a\ANI\RESOURCE\FONT consumes</a:t>
            </a:r>
          </a:p>
          <a:p>
            <a:r>
              <a:rPr lang="en-US" sz="1600" dirty="0">
                <a:solidFill>
                  <a:schemeClr val="bg1"/>
                </a:solidFill>
              </a:rPr>
              <a:t>2844790</a:t>
            </a:r>
          </a:p>
          <a:p>
            <a:r>
              <a:rPr lang="en-US" sz="1600" dirty="0">
                <a:solidFill>
                  <a:schemeClr val="bg1"/>
                </a:solidFill>
              </a:rPr>
              <a:t>bytes in 116 non-directory files</a:t>
            </a:r>
          </a:p>
          <a:p>
            <a:r>
              <a:rPr lang="en-US" sz="1600" dirty="0">
                <a:solidFill>
                  <a:schemeClr val="bg1"/>
                </a:solidFill>
              </a:rPr>
              <a:t>d:\tasm\Autodesk Animator Pro 1.3a\ANI\TUTORIAL consumes</a:t>
            </a:r>
          </a:p>
          <a:p>
            <a:r>
              <a:rPr lang="en-US" sz="1600" dirty="0">
                <a:solidFill>
                  <a:schemeClr val="bg1"/>
                </a:solidFill>
              </a:rPr>
              <a:t>743940</a:t>
            </a:r>
          </a:p>
          <a:p>
            <a:r>
              <a:rPr lang="en-US" sz="1600" dirty="0">
                <a:solidFill>
                  <a:schemeClr val="bg1"/>
                </a:solidFill>
              </a:rPr>
              <a:t>bytes in 13 non-directory files</a:t>
            </a:r>
          </a:p>
          <a:p>
            <a:r>
              <a:rPr lang="en-US" sz="1600" dirty="0">
                <a:solidFill>
                  <a:schemeClr val="bg1"/>
                </a:solidFill>
              </a:rPr>
              <a:t>d:\tasm\Autodesk Animator Pro 1.3a\ANI\VESA consumes</a:t>
            </a:r>
          </a:p>
          <a:p>
            <a:r>
              <a:rPr lang="en-US" sz="1600" dirty="0">
                <a:solidFill>
                  <a:schemeClr val="bg1"/>
                </a:solidFill>
              </a:rPr>
              <a:t>28752</a:t>
            </a:r>
          </a:p>
          <a:p>
            <a:r>
              <a:rPr lang="en-US" sz="1600" dirty="0">
                <a:solidFill>
                  <a:schemeClr val="bg1"/>
                </a:solidFill>
              </a:rPr>
              <a:t>bytes in 2 non-directory files</a:t>
            </a:r>
          </a:p>
          <a:p>
            <a:r>
              <a:rPr lang="en-US" sz="1600" dirty="0">
                <a:solidFill>
                  <a:schemeClr val="bg1"/>
                </a:solidFill>
              </a:rPr>
              <a:t>d:\tasm\Autodesk Animator Pro 1.3a\ANI\VESA\C&amp;T consumes</a:t>
            </a:r>
          </a:p>
          <a:p>
            <a:r>
              <a:rPr lang="en-US" sz="1600" dirty="0">
                <a:solidFill>
                  <a:schemeClr val="bg1"/>
                </a:solidFill>
              </a:rPr>
              <a:t>1693</a:t>
            </a:r>
          </a:p>
          <a:p>
            <a:r>
              <a:rPr lang="en-US" sz="1600" dirty="0">
                <a:solidFill>
                  <a:schemeClr val="bg1"/>
                </a:solidFill>
              </a:rPr>
              <a:t>bytes in 1 non-directory files</a:t>
            </a:r>
          </a:p>
          <a:p>
            <a:r>
              <a:rPr lang="en-US" sz="1600" dirty="0">
                <a:solidFill>
                  <a:schemeClr val="bg1"/>
                </a:solidFill>
              </a:rPr>
              <a:t>d:\tasm\Autodesk Animator Pro 1.3a\ANI\VESA\PARADISE consumes</a:t>
            </a:r>
          </a:p>
        </p:txBody>
      </p:sp>
    </p:spTree>
    <p:extLst>
      <p:ext uri="{BB962C8B-B14F-4D97-AF65-F5344CB8AC3E}">
        <p14:creationId xmlns:p14="http://schemas.microsoft.com/office/powerpoint/2010/main" val="33046046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Introduction1</Template>
  <TotalTime>1112</TotalTime>
  <Words>397</Words>
  <Application>Microsoft Office PowerPoint</Application>
  <PresentationFormat>On-screen Show (4:3)</PresentationFormat>
  <Paragraphs>81</Paragraphs>
  <Slides>5</Slides>
  <Notes>5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5</vt:i4>
      </vt:variant>
    </vt:vector>
  </HeadingPairs>
  <TitlesOfParts>
    <vt:vector size="10" baseType="lpstr">
      <vt:lpstr>Arial</vt:lpstr>
      <vt:lpstr>Calibri</vt:lpstr>
      <vt:lpstr>Consolas</vt:lpstr>
      <vt:lpstr>Times New Roman</vt:lpstr>
      <vt:lpstr>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User</dc:creator>
  <cp:lastModifiedBy>Anatoly Peymer</cp:lastModifiedBy>
  <cp:revision>86</cp:revision>
  <dcterms:created xsi:type="dcterms:W3CDTF">2008-08-03T16:05:36Z</dcterms:created>
  <dcterms:modified xsi:type="dcterms:W3CDTF">2018-03-02T07:41:49Z</dcterms:modified>
</cp:coreProperties>
</file>