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Relationship Id="rId4" Type="http://schemas.openxmlformats.org/package/2006/relationships/metadata/thumbnail" Target="docProps/thumbnail.jpeg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3"/>
  </p:sldMasterIdLst>
  <p:notesMasterIdLst>
    <p:notesMasterId r:id="rId15"/>
  </p:notesMasterIdLst>
  <p:sldIdLst>
    <p:sldId id="258" r:id="rId17"/>
    <p:sldId id="259" r:id="rId18"/>
    <p:sldId id="266" r:id="rId19"/>
    <p:sldId id="260" r:id="rId20"/>
    <p:sldId id="262" r:id="rId21"/>
    <p:sldId id="263" r:id="rId22"/>
    <p:sldId id="261" r:id="rId23"/>
    <p:sldId id="265" r:id="rId24"/>
    <p:sldId id="264" r:id="rId25"/>
  </p:sldIdLst>
  <p:sldSz cx="9144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0">
          <p15:clr>
            <a:srgbClr val="A4A3A4"/>
          </p15:clr>
        </p15:guide>
        <p15:guide id="2" pos="2879" userDrawn="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  <p:clrMru>
    <a:srgbClr val="0000CC"/>
    <a:srgbClr val="FFFFCC"/>
    <a:srgbClr val="BBE0E3"/>
    <a:srgbClr val="DDDDDD"/>
    <a:srgbClr val="FFFF99"/>
    <a:srgbClr val="C0C0C0"/>
    <a:srgbClr val="669999"/>
    <a:srgbClr val="6666CC"/>
    <a:srgbClr val="797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View">
  <p:normalViewPr>
    <p:restoredLeft sz="15620" autoAdjust="0"/>
    <p:restoredTop sz="94717" autoAdjust="0"/>
  </p:normalViewPr>
  <p:slideViewPr>
    <p:cSldViewPr snapToGrid="1" snapToObjects="1">
      <p:cViewPr varScale="1">
        <p:scale>
          <a:sx n="110" d="100"/>
          <a:sy n="110" d="100"/>
        </p:scale>
        <p:origin x="1574" y="46"/>
      </p:cViewPr>
      <p:guideLst>
        <p:guide orient="horz" pos="2159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?>
<Relationships xmlns="http://schemas.openxmlformats.org/package/2006/relationships"><Relationship Id="rId1" Type="http://schemas.openxmlformats.org/officeDocument/2006/relationships/tableStyles" Target="tableStyles.xml"></Relationship><Relationship Id="rId13" Type="http://schemas.openxmlformats.org/officeDocument/2006/relationships/slideMaster" Target="slideMasters/slideMaster1.xml"></Relationship><Relationship Id="rId14" Type="http://schemas.openxmlformats.org/officeDocument/2006/relationships/theme" Target="theme/theme1.xml"></Relationship><Relationship Id="rId15" Type="http://schemas.openxmlformats.org/officeDocument/2006/relationships/notesMaster" Target="notesMasters/notesMaster1.xml"></Relationship><Relationship Id="rId17" Type="http://schemas.openxmlformats.org/officeDocument/2006/relationships/slide" Target="slides/slide1.xml"></Relationship><Relationship Id="rId18" Type="http://schemas.openxmlformats.org/officeDocument/2006/relationships/slide" Target="slides/slide2.xml"></Relationship><Relationship Id="rId19" Type="http://schemas.openxmlformats.org/officeDocument/2006/relationships/slide" Target="slides/slide3.xml"></Relationship><Relationship Id="rId20" Type="http://schemas.openxmlformats.org/officeDocument/2006/relationships/slide" Target="slides/slide4.xml"></Relationship><Relationship Id="rId21" Type="http://schemas.openxmlformats.org/officeDocument/2006/relationships/slide" Target="slides/slide5.xml"></Relationship><Relationship Id="rId22" Type="http://schemas.openxmlformats.org/officeDocument/2006/relationships/slide" Target="slides/slide6.xml"></Relationship><Relationship Id="rId23" Type="http://schemas.openxmlformats.org/officeDocument/2006/relationships/slide" Target="slides/slide7.xml"></Relationship><Relationship Id="rId24" Type="http://schemas.openxmlformats.org/officeDocument/2006/relationships/slide" Target="slides/slide8.xml"></Relationship><Relationship Id="rId25" Type="http://schemas.openxmlformats.org/officeDocument/2006/relationships/slide" Target="slides/slide9.xml"></Relationship><Relationship Id="rId26" Type="http://schemas.openxmlformats.org/officeDocument/2006/relationships/viewProps" Target="viewProps.xml"></Relationship><Relationship Id="rId27" Type="http://schemas.openxmlformats.org/officeDocument/2006/relationships/presProps" Target="presProps.xml"></Relationship></Relationships>
</file>

<file path=ppt/notesMasters/_rels/notesMaster1.xml.rels><?xml version="1.0" encoding="UTF-8"?>
<Relationships xmlns="http://schemas.openxmlformats.org/package/2006/relationships"><Relationship Id="rId1" Type="http://schemas.openxmlformats.org/officeDocument/2006/relationships/theme" Target="../theme/theme2.xml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EF8EA44-8CD6-458B-A7A8-3B00773F7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255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?>
<Relationships xmlns="http://schemas.openxmlformats.org/package/2006/relationships"><Relationship Id="rId1" Type="http://schemas.openxmlformats.org/officeDocument/2006/relationships/notesMaster" Target="../notesMasters/notesMaster1.xml"></Relationship><Relationship Id="rId2" Type="http://schemas.openxmlformats.org/officeDocument/2006/relationships/slide" Target="../slides/slide4.xml"></Relationship></Relationships>
</file>

<file path=ppt/notesSlides/_rels/notesSlide4.xml.rels><?xml version="1.0" encoding="UTF-8"?>
<Relationships xmlns="http://schemas.openxmlformats.org/package/2006/relationships"><Relationship Id="rId1" Type="http://schemas.openxmlformats.org/officeDocument/2006/relationships/notesMaster" Target="../notesMasters/notesMaster1.xml"></Relationship><Relationship Id="rId2" Type="http://schemas.openxmlformats.org/officeDocument/2006/relationships/slide" Target="../slides/slide5.xml"></Relationship></Relationships>
</file>

<file path=ppt/notesSlides/_rels/notesSlide5.xml.rels><?xml version="1.0" encoding="UTF-8"?>
<Relationships xmlns="http://schemas.openxmlformats.org/package/2006/relationships"><Relationship Id="rId1" Type="http://schemas.openxmlformats.org/officeDocument/2006/relationships/notesMaster" Target="../notesMasters/notesMaster1.xml"></Relationship><Relationship Id="rId2" Type="http://schemas.openxmlformats.org/officeDocument/2006/relationships/slide" Target="../slides/slide6.xml"></Relationship></Relationships>
</file>

<file path=ppt/notesSlides/_rels/notesSlide6.xml.rels><?xml version="1.0" encoding="UTF-8"?>
<Relationships xmlns="http://schemas.openxmlformats.org/package/2006/relationships"><Relationship Id="rId1" Type="http://schemas.openxmlformats.org/officeDocument/2006/relationships/notesMaster" Target="../notesMasters/notesMaster1.xml"></Relationship><Relationship Id="rId2" Type="http://schemas.openxmlformats.org/officeDocument/2006/relationships/slide" Target="../slides/slide7.xml"></Relationship></Relationships>
</file>

<file path=ppt/notesSlides/_rels/notesSlide7.xml.rels><?xml version="1.0" encoding="UTF-8"?>
<Relationships xmlns="http://schemas.openxmlformats.org/package/2006/relationships"><Relationship Id="rId1" Type="http://schemas.openxmlformats.org/officeDocument/2006/relationships/notesMaster" Target="../notesMasters/notesMaster1.xml"></Relationship><Relationship Id="rId2" Type="http://schemas.openxmlformats.org/officeDocument/2006/relationships/slide" Target="../slides/slide8.xml"></Relationship></Relationships>
</file>

<file path=ppt/notesSlides/_rels/notesSlide8.xml.rels><?xml version="1.0" encoding="UTF-8"?>
<Relationships xmlns="http://schemas.openxmlformats.org/package/2006/relationships"><Relationship Id="rId1" Type="http://schemas.openxmlformats.org/officeDocument/2006/relationships/notesMaster" Target="../notesMasters/notesMaster1.xml"></Relationship><Relationship Id="rId2" Type="http://schemas.openxmlformats.org/officeDocument/2006/relationships/slide" Target="../slides/slide9.xml"></Relationship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489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515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847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3908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624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6830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8306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586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5FF7F-867A-4028-A39C-5E8E63529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57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CF396-691A-4BB9-8DD5-220E93173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618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CAB61-8A67-4A77-A397-FDA6EE05A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681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94BF5-57A7-4F2C-8912-5095FFA2B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93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9C880-33D9-47D2-93C1-DB5FB39F3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48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BBD45-5C72-41AE-8722-CD0B7181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5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6BA41-9D21-4D1B-A46F-883C35BC9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96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0A613-E6ED-4FD8-B953-262406B67F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839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E75E5-7685-4B68-9DD3-5EBB707E4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03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DA9F7-1B11-4734-81A3-3A58C34DAA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84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B0225-C031-430F-AF0B-E0296D848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020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EB88067-CC23-4CBE-BA90-92FF5022C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
<Relationships xmlns="http://schemas.openxmlformats.org/package/2006/relationships"><Relationship Id="rId3" Type="http://schemas.openxmlformats.org/officeDocument/2006/relationships/image" Target="../media/image1.jpeg"></Relationship><Relationship Id="rId2" Type="http://schemas.openxmlformats.org/officeDocument/2006/relationships/notesSlide" Target="../notesSlides/notesSlide1.xml"></Relationship><Relationship Id="rId1" Type="http://schemas.openxmlformats.org/officeDocument/2006/relationships/slideLayout" Target="../slideLayouts/slideLayout6.xml"></Relationship><Relationship Id="rId4" Type="http://schemas.openxmlformats.org/officeDocument/2006/relationships/image" Target="../media/image2.png"></Relationship></Relationships>
</file>

<file path=ppt/slides/_rels/slide2.xml.rels><?xml version="1.0" encoding="UTF-8"?>
<Relationships xmlns="http://schemas.openxmlformats.org/package/2006/relationships"><Relationship Id="rId3" Type="http://schemas.openxmlformats.org/officeDocument/2006/relationships/image" Target="../media/image1.jpeg"></Relationship><Relationship Id="rId2" Type="http://schemas.openxmlformats.org/officeDocument/2006/relationships/notesSlide" Target="../notesSlides/notesSlide2.xml"></Relationship><Relationship Id="rId1" Type="http://schemas.openxmlformats.org/officeDocument/2006/relationships/slideLayout" Target="../slideLayouts/slideLayout6.xml"></Relationship><Relationship Id="rId4" Type="http://schemas.openxmlformats.org/officeDocument/2006/relationships/image" Target="../media/image3.png"></Relationship></Relationships>
</file>

<file path=ppt/slides/_rels/slide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6.xml"></Relationship></Relationships>
</file>

<file path=ppt/slides/_rels/slide4.xml.rels><?xml version="1.0" encoding="UTF-8"?>
<Relationships xmlns="http://schemas.openxmlformats.org/package/2006/relationships"><Relationship Id="rId3" Type="http://schemas.openxmlformats.org/officeDocument/2006/relationships/image" Target="../media/image1.jpeg"></Relationship><Relationship Id="rId2" Type="http://schemas.openxmlformats.org/officeDocument/2006/relationships/notesSlide" Target="../notesSlides/notesSlide3.xml"></Relationship><Relationship Id="rId1" Type="http://schemas.openxmlformats.org/officeDocument/2006/relationships/slideLayout" Target="../slideLayouts/slideLayout6.xml"></Relationship></Relationships>
</file>

<file path=ppt/slides/_rels/slide5.xml.rels><?xml version="1.0" encoding="UTF-8"?>
<Relationships xmlns="http://schemas.openxmlformats.org/package/2006/relationships"><Relationship Id="rId3" Type="http://schemas.openxmlformats.org/officeDocument/2006/relationships/image" Target="../media/image1.jpeg"></Relationship><Relationship Id="rId2" Type="http://schemas.openxmlformats.org/officeDocument/2006/relationships/notesSlide" Target="../notesSlides/notesSlide4.xml"></Relationship><Relationship Id="rId1" Type="http://schemas.openxmlformats.org/officeDocument/2006/relationships/slideLayout" Target="../slideLayouts/slideLayout6.xml"></Relationship></Relationships>
</file>

<file path=ppt/slides/_rels/slide6.xml.rels><?xml version="1.0" encoding="UTF-8"?>
<Relationships xmlns="http://schemas.openxmlformats.org/package/2006/relationships"><Relationship Id="rId3" Type="http://schemas.openxmlformats.org/officeDocument/2006/relationships/image" Target="../media/image1.jpeg"></Relationship><Relationship Id="rId2" Type="http://schemas.openxmlformats.org/officeDocument/2006/relationships/notesSlide" Target="../notesSlides/notesSlide5.xml"></Relationship><Relationship Id="rId1" Type="http://schemas.openxmlformats.org/officeDocument/2006/relationships/slideLayout" Target="../slideLayouts/slideLayout6.xml"></Relationship></Relationships>
</file>

<file path=ppt/slides/_rels/slide7.xml.rels><?xml version="1.0" encoding="UTF-8"?>
<Relationships xmlns="http://schemas.openxmlformats.org/package/2006/relationships"><Relationship Id="rId3" Type="http://schemas.openxmlformats.org/officeDocument/2006/relationships/image" Target="../media/image1.jpeg"></Relationship><Relationship Id="rId2" Type="http://schemas.openxmlformats.org/officeDocument/2006/relationships/notesSlide" Target="../notesSlides/notesSlide6.xml"></Relationship><Relationship Id="rId1" Type="http://schemas.openxmlformats.org/officeDocument/2006/relationships/slideLayout" Target="../slideLayouts/slideLayout6.xml"></Relationship></Relationships>
</file>

<file path=ppt/slides/_rels/slide8.xml.rels><?xml version="1.0" encoding="UTF-8"?>
<Relationships xmlns="http://schemas.openxmlformats.org/package/2006/relationships"><Relationship Id="rId3" Type="http://schemas.openxmlformats.org/officeDocument/2006/relationships/image" Target="../media/image1.jpeg"></Relationship><Relationship Id="rId2" Type="http://schemas.openxmlformats.org/officeDocument/2006/relationships/notesSlide" Target="../notesSlides/notesSlide7.xml"></Relationship><Relationship Id="rId1" Type="http://schemas.openxmlformats.org/officeDocument/2006/relationships/slideLayout" Target="../slideLayouts/slideLayout6.xml"></Relationship></Relationships>
</file>

<file path=ppt/slides/_rels/slide9.xml.rels><?xml version="1.0" encoding="UTF-8"?>
<Relationships xmlns="http://schemas.openxmlformats.org/package/2006/relationships"><Relationship Id="rId3" Type="http://schemas.openxmlformats.org/officeDocument/2006/relationships/image" Target="../media/image1.jpeg"></Relationship><Relationship Id="rId2" Type="http://schemas.openxmlformats.org/officeDocument/2006/relationships/notesSlide" Target="../notesSlides/notesSlide8.xml"></Relationship><Relationship Id="rId1" Type="http://schemas.openxmlformats.org/officeDocument/2006/relationships/slideLayout" Target="../slideLayouts/slideLayout6.xml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228600"/>
            <a:ext cx="542766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  <a:cs typeface="Miriam" panose="020B0502050101010101" pitchFamily="34" charset="-79"/>
              </a:rPr>
              <a:t>PowerShell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14400" y="1590873"/>
            <a:ext cx="7315200" cy="64611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dirty="0"/>
              <a:t>Windows PowerShell is an extensible command-line shell and associated scripting language from Microsoft.</a:t>
            </a:r>
            <a:endParaRPr lang="en-US" b="1" dirty="0">
              <a:latin typeface="+mn-lt"/>
              <a:cs typeface="Miriam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3084" name="Picture 17" descr="http://windows7supportnow.com/wp-content/uploads/2012/02/Windows-suppo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325" y="273050"/>
            <a:ext cx="8318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914400" y="2438400"/>
            <a:ext cx="7315200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/>
              <a:t>Windows PowerShell 3.0, Windows PowerShell 4.0, Windows PowerShell 5.0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3975" y="2890837"/>
            <a:ext cx="6496050" cy="34671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953000" y="3200400"/>
            <a:ext cx="6096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228600"/>
            <a:ext cx="542766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  <a:cs typeface="Miriam" panose="020B0502050101010101" pitchFamily="34" charset="-79"/>
              </a:rPr>
              <a:t>PowerShell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3084" name="Picture 17" descr="http://windows7supportnow.com/wp-content/uploads/2012/02/Windows-suppo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325" y="273050"/>
            <a:ext cx="8318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1162" y="2228850"/>
            <a:ext cx="5781675" cy="24003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676401" y="3174022"/>
            <a:ext cx="3124199" cy="178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133143" y="1621421"/>
            <a:ext cx="2877711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+mj-lt"/>
              </a:rPr>
              <a:t>Check PowerShell version</a:t>
            </a:r>
          </a:p>
        </p:txBody>
      </p:sp>
    </p:spTree>
    <p:extLst>
      <p:ext uri="{BB962C8B-B14F-4D97-AF65-F5344CB8AC3E}">
        <p14:creationId xmlns:p14="http://schemas.microsoft.com/office/powerpoint/2010/main" val="277366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>
            <a:spLocks noChangeArrowheads="1" noGrp="1"/>
          </p:cNvSpPr>
          <p:nvPr>
            <p:ph type="title"/>
          </p:nvPr>
        </p:nvSpPr>
        <p:spPr>
          <a:xfrm rot="0">
            <a:off x="457200" y="274955"/>
            <a:ext cx="8230870" cy="4866005"/>
          </a:xfrm>
          <a:prstGeom prst="rect"/>
          <a:noFill/>
          <a:ln w="0">
            <a:noFill/>
            <a:prstDash/>
          </a:ln>
        </p:spPr>
        <p:txBody>
          <a:bodyPr wrap="square" lIns="91440" tIns="45720" rIns="91440" bIns="45720" vert="horz" anchor="ctr"/>
          <a:lstStyle/>
          <a:p>
            <a:pPr marL="0" indent="0" algn="ctr" fontAlgn="base" defTabSz="914400" eaLnBrk="0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dirty="0" smtClean="0">
                <a:solidFill>
                  <a:schemeClr val="tx2"/>
                </a:solidFill>
                <a:latin typeface="Arial" charset="0"/>
                <a:ea typeface="Arial" charset="0"/>
              </a:rPr>
              <a:t>Activate power shell</a:t>
            </a:r>
            <a:r>
              <a:rPr lang="en-US" altLang="ko-KR" sz="4400" dirty="0" smtClean="0">
                <a:solidFill>
                  <a:schemeClr val="tx2"/>
                </a:solidFill>
                <a:latin typeface="Arial" charset="0"/>
                <a:ea typeface="Arial" charset="0"/>
              </a:rPr>
              <a:t/>
            </a:r>
            <a:br>
              <a:rPr lang="en-US" altLang="ko-KR" sz="4400" dirty="0" smtClean="0">
                <a:solidFill>
                  <a:schemeClr val="tx2"/>
                </a:solidFill>
                <a:latin typeface="Arial" charset="0"/>
                <a:ea typeface="Arial" charset="0"/>
              </a:rPr>
            </a:br>
            <a:r>
              <a:rPr lang="en-US" altLang="ko-KR" sz="2000" dirty="0" smtClean="0">
                <a:solidFill>
                  <a:schemeClr val="tx2"/>
                </a:solidFill>
                <a:latin typeface="Arial" charset="0"/>
                <a:ea typeface="Arial" charset="0"/>
              </a:rPr>
              <a:t>Type: powershell in the cmd</a:t>
            </a:r>
            <a:r>
              <a:rPr lang="en-US" altLang="ko-KR" sz="2000" dirty="0" smtClean="0">
                <a:solidFill>
                  <a:schemeClr val="tx2"/>
                </a:solidFill>
                <a:latin typeface="Arial" charset="0"/>
                <a:ea typeface="Arial" charset="0"/>
              </a:rPr>
              <a:t/>
            </a:r>
            <a:br>
              <a:rPr lang="en-US" altLang="ko-KR" sz="2000" dirty="0" smtClean="0">
                <a:solidFill>
                  <a:schemeClr val="tx2"/>
                </a:solidFill>
                <a:latin typeface="Arial" charset="0"/>
                <a:ea typeface="Arial" charset="0"/>
              </a:rPr>
            </a:br>
            <a:r>
              <a:rPr lang="en-US" altLang="ko-KR" sz="2000" dirty="0" smtClean="0">
                <a:solidFill>
                  <a:schemeClr val="tx2"/>
                </a:solidFill>
                <a:latin typeface="Arial" charset="0"/>
                <a:ea typeface="Arial" charset="0"/>
              </a:rPr>
              <a:t>To get back to the cmd type: exit</a:t>
            </a:r>
            <a:r>
              <a:rPr lang="en-US" altLang="ko-KR" sz="2000" dirty="0" smtClean="0">
                <a:solidFill>
                  <a:schemeClr val="tx2"/>
                </a:solidFill>
                <a:latin typeface="Arial" charset="0"/>
                <a:ea typeface="Arial" charset="0"/>
              </a:rPr>
              <a:t/>
            </a:r>
            <a:br>
              <a:rPr lang="en-US" altLang="ko-KR" sz="2000" dirty="0" smtClean="0">
                <a:solidFill>
                  <a:schemeClr val="tx2"/>
                </a:solidFill>
                <a:latin typeface="Arial" charset="0"/>
                <a:ea typeface="Arial" charset="0"/>
              </a:rPr>
            </a:br>
            <a:r>
              <a:rPr lang="en-US" altLang="ko-KR" sz="1000" dirty="0" smtClean="0">
                <a:latin typeface="Times New Roman" charset="0"/>
                <a:ea typeface="Times New Roman" charset="0"/>
              </a:rPr>
              <a:t/>
            </a:r>
            <a:br>
              <a:rPr lang="en-US" altLang="ko-KR" sz="1000" dirty="0" smtClean="0">
                <a:latin typeface="Times New Roman" charset="0"/>
                <a:ea typeface="Times New Roman" charset="0"/>
              </a:rPr>
            </a:br>
            <a:r>
              <a:rPr lang="en-US" altLang="ko-KR" sz="1000" dirty="0" smtClean="0">
                <a:latin typeface="Times New Roman" charset="0"/>
                <a:ea typeface="Times New Roman" charset="0"/>
              </a:rPr>
              <a:t/>
            </a:r>
            <a:br>
              <a:rPr lang="en-US" altLang="ko-KR" sz="1000" dirty="0" smtClean="0">
                <a:latin typeface="Times New Roman" charset="0"/>
                <a:ea typeface="Times New Roman" charset="0"/>
              </a:rPr>
            </a:br>
            <a:r>
              <a:rPr lang="en-US" altLang="ko-KR" sz="1000" dirty="0" smtClean="0">
                <a:latin typeface="Times New Roman" charset="0"/>
                <a:ea typeface="Times New Roman" charset="0"/>
              </a:rPr>
              <a:t/>
            </a:r>
            <a:br>
              <a:rPr lang="en-US" altLang="ko-KR" sz="1000" dirty="0" smtClean="0">
                <a:latin typeface="Times New Roman" charset="0"/>
                <a:ea typeface="Times New Roman" charset="0"/>
              </a:rPr>
            </a:br>
            <a:endParaRPr lang="ko-KR" altLang="en-US" sz="4400" dirty="0" smtClean="0">
              <a:solidFill>
                <a:schemeClr val="tx2"/>
              </a:solidFill>
              <a:latin typeface="Arial" charset="0"/>
              <a:ea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228600"/>
            <a:ext cx="542766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  <a:cs typeface="Miriam" panose="020B0502050101010101" pitchFamily="34" charset="-79"/>
              </a:rPr>
              <a:t>PowerShell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3084" name="Picture 17" descr="http://windows7supportnow.com/wp-content/uploads/2012/02/Windows-suppo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325" y="273050"/>
            <a:ext cx="8318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690989" y="1517964"/>
            <a:ext cx="176202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Get-Command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016208" y="2545873"/>
            <a:ext cx="110799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Get-Help</a:t>
            </a:r>
          </a:p>
        </p:txBody>
      </p:sp>
      <p:sp>
        <p:nvSpPr>
          <p:cNvPr id="7" name="Rectangle 6"/>
          <p:cNvSpPr/>
          <p:nvPr/>
        </p:nvSpPr>
        <p:spPr>
          <a:xfrm>
            <a:off x="3830260" y="4910807"/>
            <a:ext cx="147989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Get-Member</a:t>
            </a:r>
          </a:p>
        </p:txBody>
      </p:sp>
      <p:sp>
        <p:nvSpPr>
          <p:cNvPr id="2" name="Rectangle 1"/>
          <p:cNvSpPr/>
          <p:nvPr/>
        </p:nvSpPr>
        <p:spPr>
          <a:xfrm>
            <a:off x="919867" y="5472821"/>
            <a:ext cx="7300679" cy="369332"/>
          </a:xfrm>
          <a:prstGeom prst="rect">
            <a:avLst/>
          </a:prstGeom>
          <a:solidFill>
            <a:srgbClr val="0000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Get-Command more.com | Get-Member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21660" y="3052878"/>
            <a:ext cx="7300679" cy="369332"/>
          </a:xfrm>
          <a:prstGeom prst="rect">
            <a:avLst/>
          </a:prstGeom>
          <a:solidFill>
            <a:srgbClr val="0000CC"/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onsolas" panose="020B0609020204030204" pitchFamily="49" charset="0"/>
              </a:rPr>
              <a:t>Get-Help *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09305" y="1983859"/>
            <a:ext cx="7300679" cy="369332"/>
          </a:xfrm>
          <a:prstGeom prst="rect">
            <a:avLst/>
          </a:prstGeom>
          <a:solidFill>
            <a:srgbClr val="0000CC"/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onsolas" panose="020B0609020204030204" pitchFamily="49" charset="0"/>
              </a:rPr>
              <a:t>Get-Command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21660" y="3584419"/>
            <a:ext cx="7300679" cy="369332"/>
          </a:xfrm>
          <a:prstGeom prst="rect">
            <a:avLst/>
          </a:prstGeom>
          <a:solidFill>
            <a:srgbClr val="0000CC"/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onsolas" panose="020B0609020204030204" pitchFamily="49" charset="0"/>
              </a:rPr>
              <a:t>Get-Help about*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15231" y="4064943"/>
            <a:ext cx="7300679" cy="369332"/>
          </a:xfrm>
          <a:prstGeom prst="rect">
            <a:avLst/>
          </a:prstGeom>
          <a:solidFill>
            <a:srgbClr val="0000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Get-Help get-command -detailed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75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228600"/>
            <a:ext cx="542766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  <a:cs typeface="Miriam" panose="020B0502050101010101" pitchFamily="34" charset="-79"/>
              </a:rPr>
              <a:t>PowerShell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3084" name="Picture 17" descr="http://windows7supportnow.com/wp-content/uploads/2012/02/Windows-suppo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325" y="273050"/>
            <a:ext cx="8318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3832054" y="1447800"/>
            <a:ext cx="153118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Get-Member</a:t>
            </a:r>
          </a:p>
        </p:txBody>
      </p:sp>
      <p:sp>
        <p:nvSpPr>
          <p:cNvPr id="2" name="Rectangle 1"/>
          <p:cNvSpPr/>
          <p:nvPr/>
        </p:nvSpPr>
        <p:spPr>
          <a:xfrm>
            <a:off x="921660" y="1948934"/>
            <a:ext cx="7300679" cy="1323439"/>
          </a:xfrm>
          <a:prstGeom prst="rect">
            <a:avLst/>
          </a:prstGeom>
          <a:solidFill>
            <a:srgbClr val="0000CC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PS C:\Users\Anatoly&gt; Get-Command more.com | </a:t>
            </a:r>
            <a:r>
              <a:rPr lang="en-US" sz="1600" dirty="0" err="1">
                <a:solidFill>
                  <a:schemeClr val="bg1"/>
                </a:solidFill>
                <a:latin typeface="+mn-lt"/>
              </a:rPr>
              <a:t>Foreach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 {$_.</a:t>
            </a:r>
            <a:r>
              <a:rPr lang="en-US" sz="1600" dirty="0" err="1">
                <a:solidFill>
                  <a:schemeClr val="bg1"/>
                </a:solidFill>
                <a:latin typeface="+mn-lt"/>
              </a:rPr>
              <a:t>FileVersionInfo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}</a:t>
            </a:r>
          </a:p>
          <a:p>
            <a:endParaRPr lang="en-US" sz="1600" dirty="0">
              <a:solidFill>
                <a:schemeClr val="bg1"/>
              </a:solidFill>
              <a:latin typeface="+mn-lt"/>
            </a:endParaRPr>
          </a:p>
          <a:p>
            <a:r>
              <a:rPr lang="en-US" sz="1600" dirty="0" err="1">
                <a:solidFill>
                  <a:schemeClr val="bg1"/>
                </a:solidFill>
                <a:latin typeface="+mn-lt"/>
              </a:rPr>
              <a:t>ProductVersion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   </a:t>
            </a:r>
            <a:r>
              <a:rPr lang="en-US" sz="1600" dirty="0" err="1">
                <a:solidFill>
                  <a:schemeClr val="bg1"/>
                </a:solidFill>
                <a:latin typeface="+mn-lt"/>
              </a:rPr>
              <a:t>FileVersion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      </a:t>
            </a:r>
            <a:r>
              <a:rPr lang="en-US" sz="1600" dirty="0" err="1">
                <a:solidFill>
                  <a:schemeClr val="bg1"/>
                </a:solidFill>
                <a:latin typeface="+mn-lt"/>
              </a:rPr>
              <a:t>FileName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--------------   -----------      --------</a:t>
            </a: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6.1.7600.16385   6.1.7600.1638... C:\Windows\system32\more.com</a:t>
            </a:r>
          </a:p>
        </p:txBody>
      </p:sp>
      <p:sp>
        <p:nvSpPr>
          <p:cNvPr id="4" name="Rectangle 3"/>
          <p:cNvSpPr/>
          <p:nvPr/>
        </p:nvSpPr>
        <p:spPr>
          <a:xfrm>
            <a:off x="928920" y="3405187"/>
            <a:ext cx="7300680" cy="2462213"/>
          </a:xfrm>
          <a:prstGeom prst="rect">
            <a:avLst/>
          </a:prstGeom>
          <a:solidFill>
            <a:srgbClr val="0000CC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+mn-lt"/>
              </a:rPr>
              <a:t>PS C:\Users\Anatoly&gt; Get-Date | Get-Member</a:t>
            </a:r>
          </a:p>
          <a:p>
            <a:endParaRPr lang="en-US" sz="1400" dirty="0">
              <a:solidFill>
                <a:schemeClr val="bg1"/>
              </a:solidFill>
              <a:latin typeface="+mn-lt"/>
            </a:endParaRPr>
          </a:p>
          <a:p>
            <a:endParaRPr lang="en-US" sz="1400" dirty="0">
              <a:solidFill>
                <a:schemeClr val="bg1"/>
              </a:solidFill>
              <a:latin typeface="+mn-lt"/>
            </a:endParaRPr>
          </a:p>
          <a:p>
            <a:r>
              <a:rPr lang="en-US" sz="1400" dirty="0">
                <a:solidFill>
                  <a:schemeClr val="bg1"/>
                </a:solidFill>
                <a:latin typeface="+mn-lt"/>
              </a:rPr>
              <a:t>   </a:t>
            </a:r>
            <a:r>
              <a:rPr lang="en-US" sz="1400" dirty="0" err="1">
                <a:solidFill>
                  <a:schemeClr val="bg1"/>
                </a:solidFill>
                <a:latin typeface="+mn-lt"/>
              </a:rPr>
              <a:t>TypeName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: </a:t>
            </a:r>
            <a:r>
              <a:rPr lang="en-US" sz="1400" dirty="0" err="1">
                <a:solidFill>
                  <a:schemeClr val="bg1"/>
                </a:solidFill>
                <a:latin typeface="+mn-lt"/>
              </a:rPr>
              <a:t>System.DateTime</a:t>
            </a:r>
            <a:endParaRPr lang="en-US" sz="1400" dirty="0">
              <a:solidFill>
                <a:schemeClr val="bg1"/>
              </a:solidFill>
              <a:latin typeface="+mn-lt"/>
            </a:endParaRPr>
          </a:p>
          <a:p>
            <a:endParaRPr lang="en-US" sz="1400" dirty="0">
              <a:solidFill>
                <a:schemeClr val="bg1"/>
              </a:solidFill>
              <a:latin typeface="+mn-lt"/>
            </a:endParaRPr>
          </a:p>
          <a:p>
            <a:r>
              <a:rPr lang="en-US" sz="1400" dirty="0">
                <a:solidFill>
                  <a:schemeClr val="bg1"/>
                </a:solidFill>
                <a:latin typeface="+mn-lt"/>
              </a:rPr>
              <a:t>Name                 </a:t>
            </a:r>
            <a:r>
              <a:rPr lang="en-US" sz="1400" dirty="0" err="1">
                <a:solidFill>
                  <a:schemeClr val="bg1"/>
                </a:solidFill>
                <a:latin typeface="+mn-lt"/>
              </a:rPr>
              <a:t>MemberType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     Definition</a:t>
            </a:r>
          </a:p>
          <a:p>
            <a:r>
              <a:rPr lang="en-US" sz="1400" dirty="0">
                <a:solidFill>
                  <a:schemeClr val="bg1"/>
                </a:solidFill>
                <a:latin typeface="+mn-lt"/>
              </a:rPr>
              <a:t>----                 ----------     ----------</a:t>
            </a:r>
          </a:p>
          <a:p>
            <a:r>
              <a:rPr lang="en-US" sz="1400" dirty="0">
                <a:solidFill>
                  <a:schemeClr val="bg1"/>
                </a:solidFill>
                <a:latin typeface="+mn-lt"/>
              </a:rPr>
              <a:t>Add                  </a:t>
            </a:r>
            <a:r>
              <a:rPr lang="en-US" sz="1400" dirty="0" smtClean="0">
                <a:solidFill>
                  <a:schemeClr val="bg1"/>
                </a:solidFill>
                <a:latin typeface="+mn-lt"/>
              </a:rPr>
              <a:t>       Method         </a:t>
            </a:r>
            <a:r>
              <a:rPr lang="en-US" sz="1400" dirty="0" err="1">
                <a:solidFill>
                  <a:schemeClr val="bg1"/>
                </a:solidFill>
                <a:latin typeface="+mn-lt"/>
              </a:rPr>
              <a:t>System.DateTime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 Add(</a:t>
            </a:r>
            <a:r>
              <a:rPr lang="en-US" sz="1400" dirty="0" err="1">
                <a:solidFill>
                  <a:schemeClr val="bg1"/>
                </a:solidFill>
                <a:latin typeface="+mn-lt"/>
              </a:rPr>
              <a:t>System.TimeSpan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 value)</a:t>
            </a:r>
          </a:p>
          <a:p>
            <a:r>
              <a:rPr lang="en-US" sz="1400" dirty="0" err="1">
                <a:solidFill>
                  <a:schemeClr val="bg1"/>
                </a:solidFill>
                <a:latin typeface="+mn-lt"/>
              </a:rPr>
              <a:t>AddDays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              </a:t>
            </a:r>
            <a:r>
              <a:rPr lang="en-US" sz="1400" dirty="0" smtClean="0">
                <a:solidFill>
                  <a:schemeClr val="bg1"/>
                </a:solidFill>
                <a:latin typeface="+mn-lt"/>
              </a:rPr>
              <a:t>   Method         </a:t>
            </a:r>
            <a:r>
              <a:rPr lang="en-US" sz="1400" dirty="0" err="1">
                <a:solidFill>
                  <a:schemeClr val="bg1"/>
                </a:solidFill>
                <a:latin typeface="+mn-lt"/>
              </a:rPr>
              <a:t>System.DateTime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+mn-lt"/>
              </a:rPr>
              <a:t>AddDays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(double value)</a:t>
            </a:r>
          </a:p>
          <a:p>
            <a:r>
              <a:rPr lang="en-US" sz="1400" dirty="0" err="1">
                <a:solidFill>
                  <a:schemeClr val="bg1"/>
                </a:solidFill>
                <a:latin typeface="+mn-lt"/>
              </a:rPr>
              <a:t>AddHours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             </a:t>
            </a:r>
            <a:r>
              <a:rPr lang="en-US" sz="1400" dirty="0" smtClean="0">
                <a:solidFill>
                  <a:schemeClr val="bg1"/>
                </a:solidFill>
                <a:latin typeface="+mn-lt"/>
              </a:rPr>
              <a:t>   Method         </a:t>
            </a:r>
            <a:r>
              <a:rPr lang="en-US" sz="1400" dirty="0" err="1">
                <a:solidFill>
                  <a:schemeClr val="bg1"/>
                </a:solidFill>
                <a:latin typeface="+mn-lt"/>
              </a:rPr>
              <a:t>System.DateTime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+mn-lt"/>
              </a:rPr>
              <a:t>AddHours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(double value)</a:t>
            </a:r>
          </a:p>
          <a:p>
            <a:r>
              <a:rPr lang="en-US" sz="1400" dirty="0" err="1">
                <a:solidFill>
                  <a:schemeClr val="bg1"/>
                </a:solidFill>
                <a:latin typeface="+mn-lt"/>
              </a:rPr>
              <a:t>AddMilliseconds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      Method         </a:t>
            </a:r>
            <a:r>
              <a:rPr lang="en-US" sz="1400" dirty="0" err="1">
                <a:solidFill>
                  <a:schemeClr val="bg1"/>
                </a:solidFill>
                <a:latin typeface="+mn-lt"/>
              </a:rPr>
              <a:t>System.DateTime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+mn-lt"/>
              </a:rPr>
              <a:t>AddMilliseconds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(double value)</a:t>
            </a:r>
          </a:p>
        </p:txBody>
      </p:sp>
      <p:sp>
        <p:nvSpPr>
          <p:cNvPr id="8" name="Rectangle 7"/>
          <p:cNvSpPr/>
          <p:nvPr/>
        </p:nvSpPr>
        <p:spPr>
          <a:xfrm>
            <a:off x="928919" y="6031468"/>
            <a:ext cx="7293419" cy="369332"/>
          </a:xfrm>
          <a:prstGeom prst="rect">
            <a:avLst/>
          </a:prstGeom>
          <a:solidFill>
            <a:srgbClr val="0000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n-lt"/>
              </a:rPr>
              <a:t>(get-date).Second</a:t>
            </a:r>
          </a:p>
        </p:txBody>
      </p:sp>
    </p:spTree>
    <p:extLst>
      <p:ext uri="{BB962C8B-B14F-4D97-AF65-F5344CB8AC3E}">
        <p14:creationId xmlns:p14="http://schemas.microsoft.com/office/powerpoint/2010/main" val="155804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228600"/>
            <a:ext cx="542766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  <a:cs typeface="Miriam" panose="020B0502050101010101" pitchFamily="34" charset="-79"/>
              </a:rPr>
              <a:t>PowerShell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3084" name="Picture 17" descr="http://windows7supportnow.com/wp-content/uploads/2012/02/Windows-suppo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325" y="273050"/>
            <a:ext cx="8318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3806406" y="1447800"/>
            <a:ext cx="153118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Get-</a:t>
            </a:r>
            <a:r>
              <a:rPr lang="en-US" b="1" dirty="0" err="1"/>
              <a:t>PSDrive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21660" y="1948934"/>
            <a:ext cx="7300679" cy="4278094"/>
          </a:xfrm>
          <a:prstGeom prst="rect">
            <a:avLst/>
          </a:prstGeom>
          <a:solidFill>
            <a:srgbClr val="0000CC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PS C:\Users\Anatoly&gt; get-</a:t>
            </a:r>
            <a:r>
              <a:rPr lang="en-US" sz="1600" dirty="0" err="1">
                <a:solidFill>
                  <a:schemeClr val="bg1"/>
                </a:solidFill>
                <a:latin typeface="+mn-lt"/>
              </a:rPr>
              <a:t>psdrive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  <a:p>
            <a:endParaRPr lang="en-US" sz="1600" dirty="0">
              <a:solidFill>
                <a:schemeClr val="bg1"/>
              </a:solidFill>
              <a:latin typeface="+mn-lt"/>
            </a:endParaRP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Name           Used (GB)     Free (GB) Provider      Root</a:t>
            </a: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----           ---------     --------- --------      ----</a:t>
            </a: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Alias                                  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	           Alias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C                 168.02        175.82 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    </a:t>
            </a:r>
            <a:r>
              <a:rPr lang="en-US" sz="1600" dirty="0" err="1" smtClean="0">
                <a:solidFill>
                  <a:schemeClr val="bg1"/>
                </a:solidFill>
                <a:latin typeface="+mn-lt"/>
              </a:rPr>
              <a:t>FileSystem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C:\</a:t>
            </a: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cert                                   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             Certificate      \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D                 126.05        214.00 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    </a:t>
            </a:r>
            <a:r>
              <a:rPr lang="en-US" sz="1600" dirty="0" err="1" smtClean="0">
                <a:solidFill>
                  <a:schemeClr val="bg1"/>
                </a:solidFill>
                <a:latin typeface="+mn-lt"/>
              </a:rPr>
              <a:t>FileSystem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D:\</a:t>
            </a: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E                                      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              </a:t>
            </a:r>
            <a:r>
              <a:rPr lang="en-US" sz="1600" dirty="0" err="1" smtClean="0">
                <a:solidFill>
                  <a:schemeClr val="bg1"/>
                </a:solidFill>
                <a:latin typeface="+mn-lt"/>
              </a:rPr>
              <a:t>FileSystem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E:\</a:t>
            </a:r>
          </a:p>
          <a:p>
            <a:r>
              <a:rPr lang="en-US" sz="1600" dirty="0" err="1">
                <a:solidFill>
                  <a:schemeClr val="bg1"/>
                </a:solidFill>
                <a:latin typeface="+mn-lt"/>
              </a:rPr>
              <a:t>Env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                                    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            Environment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F                                      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              </a:t>
            </a:r>
            <a:r>
              <a:rPr lang="en-US" sz="1600" dirty="0" err="1" smtClean="0">
                <a:solidFill>
                  <a:schemeClr val="bg1"/>
                </a:solidFill>
                <a:latin typeface="+mn-lt"/>
              </a:rPr>
              <a:t>FileSystem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F:\</a:t>
            </a: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Function                               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          </a:t>
            </a:r>
            <a:r>
              <a:rPr lang="en-US" sz="1600" dirty="0" err="1" smtClean="0">
                <a:solidFill>
                  <a:schemeClr val="bg1"/>
                </a:solidFill>
                <a:latin typeface="+mn-lt"/>
              </a:rPr>
              <a:t>Function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H                   4.08         10.55 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       </a:t>
            </a:r>
            <a:r>
              <a:rPr lang="en-US" sz="1600" dirty="0" err="1" smtClean="0">
                <a:solidFill>
                  <a:schemeClr val="bg1"/>
                </a:solidFill>
                <a:latin typeface="+mn-lt"/>
              </a:rPr>
              <a:t>FileSystem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H:\</a:t>
            </a: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HKCU                                   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         Registry         HKEY_CURRENT_USER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HKLM                                   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         Registry         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HKEY_LOCAL_MACHINE</a:t>
            </a: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Variable                               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          </a:t>
            </a:r>
            <a:r>
              <a:rPr lang="en-US" sz="1600" dirty="0" err="1" smtClean="0">
                <a:solidFill>
                  <a:schemeClr val="bg1"/>
                </a:solidFill>
                <a:latin typeface="+mn-lt"/>
              </a:rPr>
              <a:t>Variable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  <a:p>
            <a:r>
              <a:rPr lang="en-US" sz="1600" dirty="0" err="1">
                <a:solidFill>
                  <a:schemeClr val="bg1"/>
                </a:solidFill>
                <a:latin typeface="+mn-lt"/>
              </a:rPr>
              <a:t>WSMan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                                  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       </a:t>
            </a:r>
            <a:r>
              <a:rPr lang="en-US" sz="1600" dirty="0" err="1" smtClean="0">
                <a:solidFill>
                  <a:schemeClr val="bg1"/>
                </a:solidFill>
                <a:latin typeface="+mn-lt"/>
              </a:rPr>
              <a:t>WSMan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6727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228600"/>
            <a:ext cx="542766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  <a:cs typeface="Miriam" panose="020B0502050101010101" pitchFamily="34" charset="-79"/>
              </a:rPr>
              <a:t>PowerShell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3084" name="Picture 17" descr="http://windows7supportnow.com/wp-content/uploads/2012/02/Windows-suppo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325" y="273050"/>
            <a:ext cx="8318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3556337" y="1438747"/>
            <a:ext cx="203132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Output of object.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4400" y="2136339"/>
            <a:ext cx="7315200" cy="1323439"/>
          </a:xfrm>
          <a:prstGeom prst="rect">
            <a:avLst/>
          </a:prstGeom>
          <a:solidFill>
            <a:srgbClr val="0000CC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PS C:\Users\Anatoly&gt; Get-Process PowerShell</a:t>
            </a:r>
          </a:p>
          <a:p>
            <a:endParaRPr lang="en-US" sz="1600" dirty="0">
              <a:solidFill>
                <a:schemeClr val="bg1"/>
              </a:solidFill>
              <a:latin typeface="+mn-lt"/>
            </a:endParaRP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Handles  NPM(K)    PM(K)      WS(K) VM(M)   CPU(s)     Id   </a:t>
            </a:r>
            <a:r>
              <a:rPr lang="en-US" sz="1600" dirty="0" err="1">
                <a:solidFill>
                  <a:schemeClr val="bg1"/>
                </a:solidFill>
                <a:latin typeface="+mn-lt"/>
              </a:rPr>
              <a:t>ProcessName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-------        ------         -----          -----      -----        ------        --    -----------</a:t>
            </a: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    378      25            98276     102484   578      8.74      5276  </a:t>
            </a:r>
            <a:r>
              <a:rPr lang="en-US" sz="1600" dirty="0" err="1">
                <a:solidFill>
                  <a:schemeClr val="bg1"/>
                </a:solidFill>
                <a:latin typeface="+mn-lt"/>
              </a:rPr>
              <a:t>powershell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 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399" y="4312622"/>
            <a:ext cx="7315200" cy="830997"/>
          </a:xfrm>
          <a:prstGeom prst="rect">
            <a:avLst/>
          </a:prstGeom>
          <a:solidFill>
            <a:srgbClr val="0000CC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PS C:\Users\Anatoly&gt; $</a:t>
            </a:r>
            <a:r>
              <a:rPr lang="en-US" sz="1600" dirty="0" err="1">
                <a:solidFill>
                  <a:schemeClr val="bg1"/>
                </a:solidFill>
                <a:latin typeface="+mn-lt"/>
              </a:rPr>
              <a:t>procs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 = Get-Process PowerShell</a:t>
            </a:r>
          </a:p>
          <a:p>
            <a:r>
              <a:rPr lang="en-US" sz="1600" dirty="0" smtClean="0">
                <a:solidFill>
                  <a:schemeClr val="bg1"/>
                </a:solidFill>
                <a:latin typeface="+mn-lt"/>
              </a:rPr>
              <a:t>PS 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C:\Users\Anatoly&gt; $</a:t>
            </a:r>
            <a:r>
              <a:rPr lang="en-US" sz="1600" dirty="0" err="1">
                <a:solidFill>
                  <a:schemeClr val="bg1"/>
                </a:solidFill>
                <a:latin typeface="+mn-lt"/>
              </a:rPr>
              <a:t>procs.GetType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().</a:t>
            </a:r>
            <a:r>
              <a:rPr lang="en-US" sz="1600" dirty="0" err="1">
                <a:solidFill>
                  <a:schemeClr val="bg1"/>
                </a:solidFill>
                <a:latin typeface="+mn-lt"/>
              </a:rPr>
              <a:t>Fullname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  <a:p>
            <a:r>
              <a:rPr lang="en-US" sz="1600" dirty="0" err="1">
                <a:solidFill>
                  <a:schemeClr val="bg1"/>
                </a:solidFill>
                <a:latin typeface="+mn-lt"/>
              </a:rPr>
              <a:t>System.Diagnostics.Process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914399" y="5284552"/>
            <a:ext cx="7315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 smtClean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במשתנה</a:t>
            </a:r>
            <a:r>
              <a:rPr lang="he-IL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alibri" panose="020F0502020204030204" pitchFamily="34" charset="0"/>
              </a:rPr>
              <a:t>$</a:t>
            </a:r>
            <a:r>
              <a:rPr lang="en-US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procs</a:t>
            </a:r>
            <a:r>
              <a:rPr lang="he-IL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he-IL" dirty="0" smtClean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שמור אובייקט מסוג </a:t>
            </a:r>
            <a:r>
              <a:rPr lang="en-US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System.Diagnostics.Process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67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228600"/>
            <a:ext cx="542766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  <a:cs typeface="Miriam" panose="020B0502050101010101" pitchFamily="34" charset="-79"/>
              </a:rPr>
              <a:t>PowerShell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3084" name="Picture 17" descr="http://windows7supportnow.com/wp-content/uploads/2012/02/Windows-suppo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325" y="273050"/>
            <a:ext cx="8318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3556337" y="1438747"/>
            <a:ext cx="203132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Output of object.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914400" y="1981200"/>
            <a:ext cx="7315200" cy="2062103"/>
          </a:xfrm>
          <a:prstGeom prst="rect">
            <a:avLst/>
          </a:prstGeom>
          <a:solidFill>
            <a:srgbClr val="0000CC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PS C:\Users\Anatoly&gt; $</a:t>
            </a:r>
            <a:r>
              <a:rPr lang="en-US" sz="1600" dirty="0" err="1">
                <a:solidFill>
                  <a:schemeClr val="bg1"/>
                </a:solidFill>
                <a:latin typeface="+mn-lt"/>
              </a:rPr>
              <a:t>procs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 = Get-Process PowerShell | Out-String</a:t>
            </a: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PS C:\Users\Anatoly&gt; $</a:t>
            </a:r>
            <a:r>
              <a:rPr lang="en-US" sz="1600" dirty="0" err="1">
                <a:solidFill>
                  <a:schemeClr val="bg1"/>
                </a:solidFill>
                <a:latin typeface="+mn-lt"/>
              </a:rPr>
              <a:t>procs.GetType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().</a:t>
            </a:r>
            <a:r>
              <a:rPr lang="en-US" sz="1600" dirty="0" err="1">
                <a:solidFill>
                  <a:schemeClr val="bg1"/>
                </a:solidFill>
                <a:latin typeface="+mn-lt"/>
              </a:rPr>
              <a:t>Fullname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  <a:p>
            <a:r>
              <a:rPr lang="en-US" sz="1600" dirty="0" err="1">
                <a:solidFill>
                  <a:schemeClr val="bg1"/>
                </a:solidFill>
                <a:latin typeface="+mn-lt"/>
              </a:rPr>
              <a:t>System.String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PS C:\Users\Anatoly&gt; $</a:t>
            </a:r>
            <a:r>
              <a:rPr lang="en-US" sz="1600" dirty="0" err="1">
                <a:solidFill>
                  <a:schemeClr val="bg1"/>
                </a:solidFill>
                <a:latin typeface="+mn-lt"/>
              </a:rPr>
              <a:t>procs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  <a:p>
            <a:endParaRPr lang="en-US" sz="1600" dirty="0">
              <a:solidFill>
                <a:schemeClr val="bg1"/>
              </a:solidFill>
              <a:latin typeface="+mn-lt"/>
            </a:endParaRP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Handles  NPM(K)    PM(K)      WS(K) VM(M)   CPU(s)     Id </a:t>
            </a:r>
            <a:r>
              <a:rPr lang="en-US" sz="1600" dirty="0" err="1">
                <a:solidFill>
                  <a:schemeClr val="bg1"/>
                </a:solidFill>
                <a:latin typeface="+mn-lt"/>
              </a:rPr>
              <a:t>ProcessName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-------  </a:t>
            </a:r>
            <a:r>
              <a:rPr lang="he-IL" sz="1600" dirty="0" smtClean="0">
                <a:solidFill>
                  <a:schemeClr val="bg1"/>
                </a:solidFill>
                <a:latin typeface="+mn-lt"/>
              </a:rPr>
              <a:t>    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------           -----          -----      -----        ------        --   -----------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  <a:p>
            <a:r>
              <a:rPr lang="en-US" sz="1600" dirty="0">
                <a:solidFill>
                  <a:schemeClr val="bg1"/>
                </a:solidFill>
                <a:latin typeface="+mn-lt"/>
              </a:rPr>
              <a:t>    492      25    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     98364     </a:t>
            </a:r>
            <a:r>
              <a:rPr lang="en-US" sz="1600" dirty="0">
                <a:solidFill>
                  <a:schemeClr val="bg1"/>
                </a:solidFill>
                <a:latin typeface="+mn-lt"/>
              </a:rPr>
              <a:t>103000   578     8.83   </a:t>
            </a:r>
            <a:r>
              <a:rPr lang="en-US" sz="1600" dirty="0" smtClean="0">
                <a:solidFill>
                  <a:schemeClr val="bg1"/>
                </a:solidFill>
                <a:latin typeface="+mn-lt"/>
              </a:rPr>
              <a:t>   5276 </a:t>
            </a:r>
            <a:r>
              <a:rPr lang="en-US" sz="1600" dirty="0" err="1">
                <a:solidFill>
                  <a:schemeClr val="bg1"/>
                </a:solidFill>
                <a:latin typeface="+mn-lt"/>
              </a:rPr>
              <a:t>powershell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914399" y="4227453"/>
            <a:ext cx="7315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 smtClean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במשתנה</a:t>
            </a:r>
            <a:r>
              <a:rPr lang="he-IL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alibri" panose="020F0502020204030204" pitchFamily="34" charset="0"/>
              </a:rPr>
              <a:t>$</a:t>
            </a:r>
            <a:r>
              <a:rPr lang="en-US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procs</a:t>
            </a:r>
            <a:r>
              <a:rPr lang="he-IL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he-IL" dirty="0" smtClean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שמור טקסט</a:t>
            </a:r>
            <a:r>
              <a:rPr lang="en-US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3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228600"/>
            <a:ext cx="542766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  <a:cs typeface="Miriam" panose="020B0502050101010101" pitchFamily="34" charset="-79"/>
              </a:rPr>
              <a:t>PowerShell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3084" name="Picture 17" descr="http://windows7supportnow.com/wp-content/uploads/2012/02/Windows-suppo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325" y="273050"/>
            <a:ext cx="8318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389046" y="1438747"/>
            <a:ext cx="636591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dirty="0"/>
              <a:t>How much time has passed since </a:t>
            </a:r>
            <a:r>
              <a:rPr lang="en-US" dirty="0" smtClean="0"/>
              <a:t>Anatoly </a:t>
            </a:r>
            <a:r>
              <a:rPr lang="en-US" dirty="0" err="1" smtClean="0"/>
              <a:t>Peymer</a:t>
            </a:r>
            <a:r>
              <a:rPr lang="en-US" dirty="0" smtClean="0"/>
              <a:t> was </a:t>
            </a:r>
            <a:r>
              <a:rPr lang="en-US" dirty="0"/>
              <a:t>born</a:t>
            </a:r>
            <a:r>
              <a:rPr lang="en-US" b="1" dirty="0" smtClean="0"/>
              <a:t>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914400" y="1981200"/>
            <a:ext cx="7315200" cy="4185761"/>
          </a:xfrm>
          <a:prstGeom prst="rect">
            <a:avLst/>
          </a:prstGeom>
          <a:solidFill>
            <a:srgbClr val="0000CC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+mn-lt"/>
              </a:rPr>
              <a:t>PS C:\Users\Anatoly&gt; ((Get-Date).Year-$</a:t>
            </a:r>
            <a:r>
              <a:rPr lang="en-US" sz="1400" dirty="0" err="1">
                <a:solidFill>
                  <a:schemeClr val="bg1"/>
                </a:solidFill>
                <a:latin typeface="+mn-lt"/>
              </a:rPr>
              <a:t>born.Year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)</a:t>
            </a:r>
          </a:p>
          <a:p>
            <a:r>
              <a:rPr lang="en-US" sz="1400" dirty="0">
                <a:solidFill>
                  <a:schemeClr val="bg1"/>
                </a:solidFill>
                <a:latin typeface="+mn-lt"/>
              </a:rPr>
              <a:t>63</a:t>
            </a:r>
          </a:p>
          <a:p>
            <a:r>
              <a:rPr lang="en-US" sz="1400" dirty="0">
                <a:solidFill>
                  <a:schemeClr val="bg1"/>
                </a:solidFill>
                <a:latin typeface="+mn-lt"/>
              </a:rPr>
              <a:t>PS C:\Users\Anatoly&gt; [</a:t>
            </a:r>
            <a:r>
              <a:rPr lang="en-US" sz="1400" dirty="0" err="1">
                <a:solidFill>
                  <a:schemeClr val="bg1"/>
                </a:solidFill>
                <a:latin typeface="+mn-lt"/>
              </a:rPr>
              <a:t>datetime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] $born="23 August 1955"</a:t>
            </a:r>
          </a:p>
          <a:p>
            <a:r>
              <a:rPr lang="en-US" sz="1400" dirty="0">
                <a:solidFill>
                  <a:schemeClr val="bg1"/>
                </a:solidFill>
                <a:latin typeface="+mn-lt"/>
              </a:rPr>
              <a:t>PS C:\Users\Anatoly&gt; ((Get-Date).Year-$</a:t>
            </a:r>
            <a:r>
              <a:rPr lang="en-US" sz="1400" dirty="0" err="1">
                <a:solidFill>
                  <a:schemeClr val="bg1"/>
                </a:solidFill>
                <a:latin typeface="+mn-lt"/>
              </a:rPr>
              <a:t>born.Year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)</a:t>
            </a:r>
          </a:p>
          <a:p>
            <a:r>
              <a:rPr lang="en-US" sz="1400" dirty="0">
                <a:solidFill>
                  <a:schemeClr val="bg1"/>
                </a:solidFill>
                <a:latin typeface="+mn-lt"/>
              </a:rPr>
              <a:t>63</a:t>
            </a:r>
          </a:p>
          <a:p>
            <a:r>
              <a:rPr lang="en-US" sz="1400" dirty="0">
                <a:solidFill>
                  <a:schemeClr val="bg1"/>
                </a:solidFill>
                <a:latin typeface="+mn-lt"/>
              </a:rPr>
              <a:t>PS C:\Users\Anatoly&gt; ((Get-Date)-$born)</a:t>
            </a:r>
          </a:p>
          <a:p>
            <a:endParaRPr lang="en-US" sz="1400" dirty="0">
              <a:solidFill>
                <a:schemeClr val="bg1"/>
              </a:solidFill>
              <a:latin typeface="+mn-lt"/>
            </a:endParaRPr>
          </a:p>
          <a:p>
            <a:endParaRPr lang="en-US" sz="1400" dirty="0">
              <a:solidFill>
                <a:schemeClr val="bg1"/>
              </a:solidFill>
              <a:latin typeface="+mn-lt"/>
            </a:endParaRPr>
          </a:p>
          <a:p>
            <a:r>
              <a:rPr lang="en-US" sz="1400" dirty="0">
                <a:solidFill>
                  <a:schemeClr val="bg1"/>
                </a:solidFill>
                <a:latin typeface="+mn-lt"/>
              </a:rPr>
              <a:t>Days              : 22860</a:t>
            </a:r>
          </a:p>
          <a:p>
            <a:r>
              <a:rPr lang="en-US" sz="1400" dirty="0">
                <a:solidFill>
                  <a:schemeClr val="bg1"/>
                </a:solidFill>
                <a:latin typeface="+mn-lt"/>
              </a:rPr>
              <a:t>Hours             : 9</a:t>
            </a:r>
          </a:p>
          <a:p>
            <a:r>
              <a:rPr lang="en-US" sz="1400" dirty="0">
                <a:solidFill>
                  <a:schemeClr val="bg1"/>
                </a:solidFill>
                <a:latin typeface="+mn-lt"/>
              </a:rPr>
              <a:t>Minutes           : 7</a:t>
            </a:r>
          </a:p>
          <a:p>
            <a:r>
              <a:rPr lang="en-US" sz="1400" dirty="0">
                <a:solidFill>
                  <a:schemeClr val="bg1"/>
                </a:solidFill>
                <a:latin typeface="+mn-lt"/>
              </a:rPr>
              <a:t>Seconds           : 39</a:t>
            </a:r>
          </a:p>
          <a:p>
            <a:r>
              <a:rPr lang="en-US" sz="1400" dirty="0">
                <a:solidFill>
                  <a:schemeClr val="bg1"/>
                </a:solidFill>
                <a:latin typeface="+mn-lt"/>
              </a:rPr>
              <a:t>Milliseconds      : 328</a:t>
            </a:r>
          </a:p>
          <a:p>
            <a:r>
              <a:rPr lang="en-US" sz="1400" dirty="0">
                <a:solidFill>
                  <a:schemeClr val="bg1"/>
                </a:solidFill>
                <a:latin typeface="+mn-lt"/>
              </a:rPr>
              <a:t>Ticks             : 19751368593289358</a:t>
            </a:r>
          </a:p>
          <a:p>
            <a:r>
              <a:rPr lang="en-US" sz="1400" dirty="0" err="1">
                <a:solidFill>
                  <a:schemeClr val="bg1"/>
                </a:solidFill>
                <a:latin typeface="+mn-lt"/>
              </a:rPr>
              <a:t>TotalDays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         : 22860.3803163071</a:t>
            </a:r>
          </a:p>
          <a:p>
            <a:r>
              <a:rPr lang="en-US" sz="1400" dirty="0" err="1">
                <a:solidFill>
                  <a:schemeClr val="bg1"/>
                </a:solidFill>
                <a:latin typeface="+mn-lt"/>
              </a:rPr>
              <a:t>TotalHours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        : 548649.127591371</a:t>
            </a:r>
          </a:p>
          <a:p>
            <a:r>
              <a:rPr lang="en-US" sz="1400" dirty="0" err="1">
                <a:solidFill>
                  <a:schemeClr val="bg1"/>
                </a:solidFill>
                <a:latin typeface="+mn-lt"/>
              </a:rPr>
              <a:t>TotalMinutes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      : 32918947.6554823</a:t>
            </a:r>
          </a:p>
          <a:p>
            <a:r>
              <a:rPr lang="en-US" sz="1400" dirty="0" err="1">
                <a:solidFill>
                  <a:schemeClr val="bg1"/>
                </a:solidFill>
                <a:latin typeface="+mn-lt"/>
              </a:rPr>
              <a:t>TotalSeconds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      : 1975136859.32894</a:t>
            </a:r>
          </a:p>
          <a:p>
            <a:r>
              <a:rPr lang="en-US" sz="1400" dirty="0" err="1">
                <a:solidFill>
                  <a:schemeClr val="bg1"/>
                </a:solidFill>
                <a:latin typeface="+mn-lt"/>
              </a:rPr>
              <a:t>TotalMilliseconds</a:t>
            </a:r>
            <a:r>
              <a:rPr lang="en-US" sz="1400" dirty="0">
                <a:solidFill>
                  <a:schemeClr val="bg1"/>
                </a:solidFill>
                <a:latin typeface="+mn-lt"/>
              </a:rPr>
              <a:t> : 1975136859328.94</a:t>
            </a:r>
            <a:endParaRPr lang="en-US" sz="14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195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AppVersion>12.000</AppVersion>
  <Characters>0</Characters>
  <CharactersWithSpaces>0</CharactersWithSpaces>
  <DocSecurity>0</DocSecurity>
  <HyperlinksChanged>false</HyperlinksChanged>
  <Lines>0</Lines>
  <LinksUpToDate>false</LinksUpToDate>
  <Pages>9</Pages>
  <Paragraphs>127</Paragraphs>
  <Words>420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dc:creator>User</dc:creator>
  <cp:lastModifiedBy>js3104</cp:lastModifiedBy>
  <dc:title>Slide 1</dc:title>
  <dcterms:modified xsi:type="dcterms:W3CDTF">2018-03-25T06:10:18Z</dcterms:modified>
</cp:coreProperties>
</file>