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75" r:id="rId3"/>
    <p:sldId id="274" r:id="rId4"/>
    <p:sldId id="266" r:id="rId5"/>
    <p:sldId id="267" r:id="rId6"/>
    <p:sldId id="258" r:id="rId7"/>
    <p:sldId id="261" r:id="rId8"/>
    <p:sldId id="263" r:id="rId9"/>
    <p:sldId id="269" r:id="rId10"/>
    <p:sldId id="268" r:id="rId11"/>
    <p:sldId id="271" r:id="rId12"/>
    <p:sldId id="270" r:id="rId13"/>
    <p:sldId id="260" r:id="rId14"/>
    <p:sldId id="272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BBE0E3"/>
    <a:srgbClr val="DDDDDD"/>
    <a:srgbClr val="FFFF99"/>
    <a:srgbClr val="C0C0C0"/>
    <a:srgbClr val="669999"/>
    <a:srgbClr val="6666CC"/>
    <a:srgbClr val="797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F8EA44-8CD6-458B-A7A8-3B00773F7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255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3424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4227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068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3743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0810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356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853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6501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198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0784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4898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229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711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DD00D4-8CF5-43FA-ABCE-426B89413B34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737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5FF7F-867A-4028-A39C-5E8E635294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57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CF396-691A-4BB9-8DD5-220E93173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618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CAB61-8A67-4A77-A397-FDA6EE05A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68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94BF5-57A7-4F2C-8912-5095FFA2B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93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9C880-33D9-47D2-93C1-DB5FB39F3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248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BBD45-5C72-41AE-8722-CD0B7181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5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6BA41-9D21-4D1B-A46F-883C35BC9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596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0A613-E6ED-4FD8-B953-262406B67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39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E75E5-7685-4B68-9DD3-5EBB707E4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0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A9F7-1B11-4734-81A3-3A58C34DAA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884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B0225-C031-430F-AF0B-E0296D848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20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EB88067-CC23-4CBE-BA90-92FF5022C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jpe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structables.com/id/Basic-Batch-Virus-Prank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jpeg"/><Relationship Id="rId5" Type="http://schemas.openxmlformats.org/officeDocument/2006/relationships/hyperlink" Target="http://vxheaven.org/lib/static/vdat/tubatch1.htm" TargetMode="External"/><Relationship Id="rId4" Type="http://schemas.openxmlformats.org/officeDocument/2006/relationships/hyperlink" Target="http://www.explorehacking.com/2011/01/batch-files-art-of-creating-viruses.htm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tmp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s64.com/nt/syntax-variable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s64.com/nt/syntax-variables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169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81400" y="1524000"/>
            <a:ext cx="197047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 smtClean="0">
                <a:latin typeface="+mn-lt"/>
                <a:cs typeface="Miriam" pitchFamily="34" charset="-79"/>
              </a:rPr>
              <a:t>Redirection i/o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2984" y="2754868"/>
            <a:ext cx="731803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השימוש העיקרי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של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קריאת קלט מקבצים ושליחת פלט אל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קבצים.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12984" y="2077482"/>
            <a:ext cx="731803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שינוי קלט/פלט של פקודה ממיקום ברירת המחדל למיקום חדש.</a:t>
            </a:r>
          </a:p>
        </p:txBody>
      </p:sp>
      <p:sp>
        <p:nvSpPr>
          <p:cNvPr id="6" name="Rectangle 5"/>
          <p:cNvSpPr/>
          <p:nvPr/>
        </p:nvSpPr>
        <p:spPr>
          <a:xfrm>
            <a:off x="2556063" y="3315518"/>
            <a:ext cx="403187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dirty="0"/>
              <a:t>Using command redirection operators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51871"/>
              </p:ext>
            </p:extLst>
          </p:nvPr>
        </p:nvGraphicFramePr>
        <p:xfrm>
          <a:off x="912984" y="3840189"/>
          <a:ext cx="7318032" cy="2288251"/>
        </p:xfrm>
        <a:graphic>
          <a:graphicData uri="http://schemas.openxmlformats.org/drawingml/2006/table">
            <a:tbl>
              <a:tblPr/>
              <a:tblGrid>
                <a:gridCol w="1373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5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50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2A2A2A"/>
                          </a:solidFill>
                          <a:effectLst/>
                        </a:rPr>
                        <a:t>Redirection operator</a:t>
                      </a:r>
                    </a:p>
                  </a:txBody>
                  <a:tcPr marL="41722" marR="41722" marT="52152" marB="521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2A2A2A"/>
                          </a:solidFill>
                          <a:effectLst/>
                        </a:rPr>
                        <a:t>Description</a:t>
                      </a:r>
                    </a:p>
                  </a:txBody>
                  <a:tcPr marL="41722" marR="41722" marT="52152" marB="5215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dirty="0">
                          <a:solidFill>
                            <a:srgbClr val="2A2A2A"/>
                          </a:solidFill>
                          <a:effectLst/>
                        </a:rPr>
                        <a:t>&gt;</a:t>
                      </a:r>
                      <a:endParaRPr lang="en-US" sz="1000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41722" marR="41722" marT="52152" marB="52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solidFill>
                            <a:srgbClr val="2A2A2A"/>
                          </a:solidFill>
                          <a:effectLst/>
                        </a:rPr>
                        <a:t>Writes the command output to a file or a device, such as a printer, instead of the Command Prompt window.</a:t>
                      </a:r>
                    </a:p>
                  </a:txBody>
                  <a:tcPr marL="41722" marR="41722" marT="52152" marB="52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827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dirty="0">
                          <a:solidFill>
                            <a:srgbClr val="2A2A2A"/>
                          </a:solidFill>
                          <a:effectLst/>
                        </a:rPr>
                        <a:t>&lt;</a:t>
                      </a:r>
                      <a:endParaRPr lang="en-US" sz="1000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41722" marR="41722" marT="52152" marB="52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 dirty="0">
                          <a:solidFill>
                            <a:srgbClr val="2A2A2A"/>
                          </a:solidFill>
                          <a:effectLst/>
                        </a:rPr>
                        <a:t>Reads the command input from a file, instead of reading input from the keyboard.</a:t>
                      </a:r>
                    </a:p>
                  </a:txBody>
                  <a:tcPr marL="41722" marR="41722" marT="52152" marB="52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dirty="0">
                          <a:solidFill>
                            <a:srgbClr val="2A2A2A"/>
                          </a:solidFill>
                          <a:effectLst/>
                        </a:rPr>
                        <a:t>&gt;&gt;</a:t>
                      </a:r>
                      <a:endParaRPr lang="en-US" sz="1000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41722" marR="41722" marT="52152" marB="52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solidFill>
                            <a:srgbClr val="2A2A2A"/>
                          </a:solidFill>
                          <a:effectLst/>
                        </a:rPr>
                        <a:t>Appends the command output to the end of a file without deleting the information that is already in the file.</a:t>
                      </a:r>
                    </a:p>
                  </a:txBody>
                  <a:tcPr marL="41722" marR="41722" marT="52152" marB="52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450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dirty="0">
                          <a:solidFill>
                            <a:srgbClr val="2A2A2A"/>
                          </a:solidFill>
                          <a:effectLst/>
                        </a:rPr>
                        <a:t>&gt;&amp;</a:t>
                      </a:r>
                      <a:endParaRPr lang="en-US" sz="1000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41722" marR="41722" marT="52152" marB="52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solidFill>
                            <a:srgbClr val="2A2A2A"/>
                          </a:solidFill>
                          <a:effectLst/>
                        </a:rPr>
                        <a:t>Writes the output from one handle to the input of another handle.</a:t>
                      </a:r>
                    </a:p>
                  </a:txBody>
                  <a:tcPr marL="41722" marR="41722" marT="52152" marB="52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859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dirty="0">
                          <a:solidFill>
                            <a:srgbClr val="2A2A2A"/>
                          </a:solidFill>
                          <a:effectLst/>
                        </a:rPr>
                        <a:t>&lt;&amp;</a:t>
                      </a:r>
                      <a:endParaRPr lang="en-US" sz="1000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41722" marR="41722" marT="52152" marB="52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solidFill>
                            <a:srgbClr val="2A2A2A"/>
                          </a:solidFill>
                          <a:effectLst/>
                        </a:rPr>
                        <a:t>Reads the input from one handle and writes it to the output of another handle.</a:t>
                      </a:r>
                    </a:p>
                  </a:txBody>
                  <a:tcPr marL="41722" marR="41722" marT="52152" marB="52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70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dirty="0">
                          <a:solidFill>
                            <a:srgbClr val="2A2A2A"/>
                          </a:solidFill>
                          <a:effectLst/>
                        </a:rPr>
                        <a:t>|</a:t>
                      </a:r>
                      <a:endParaRPr lang="en-US" sz="1000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41722" marR="41722" marT="52152" marB="52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 dirty="0">
                          <a:solidFill>
                            <a:srgbClr val="2A2A2A"/>
                          </a:solidFill>
                          <a:effectLst/>
                        </a:rPr>
                        <a:t>Reads the output from one command and writes it to the input of another command. Also known as a pipe</a:t>
                      </a:r>
                      <a:r>
                        <a:rPr lang="en-US" sz="1000" dirty="0" smtClean="0">
                          <a:solidFill>
                            <a:srgbClr val="2A2A2A"/>
                          </a:solidFill>
                          <a:effectLst/>
                        </a:rPr>
                        <a:t>. (</a:t>
                      </a:r>
                      <a:r>
                        <a:rPr lang="en-US" sz="1000" dirty="0" err="1" smtClean="0">
                          <a:solidFill>
                            <a:srgbClr val="2A2A2A"/>
                          </a:solidFill>
                          <a:effectLst/>
                        </a:rPr>
                        <a:t>dir</a:t>
                      </a:r>
                      <a:r>
                        <a:rPr lang="en-US" sz="1000" dirty="0" smtClean="0">
                          <a:solidFill>
                            <a:srgbClr val="2A2A2A"/>
                          </a:solidFill>
                          <a:effectLst/>
                        </a:rPr>
                        <a:t> | more)</a:t>
                      </a:r>
                      <a:endParaRPr lang="en-US" sz="1000" dirty="0">
                        <a:solidFill>
                          <a:srgbClr val="2A2A2A"/>
                        </a:solidFill>
                        <a:effectLst/>
                      </a:endParaRPr>
                    </a:p>
                  </a:txBody>
                  <a:tcPr marL="41722" marR="41722" marT="52152" marB="5215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9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227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33800" y="1454150"/>
            <a:ext cx="1673226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 smtClean="0">
                <a:latin typeface="+mn-lt"/>
                <a:cs typeface="Miriam" pitchFamily="34" charset="-79"/>
              </a:rPr>
              <a:t> </a:t>
            </a:r>
            <a:r>
              <a:rPr lang="en-US" b="1" dirty="0"/>
              <a:t>Batch file</a:t>
            </a:r>
          </a:p>
          <a:p>
            <a:pPr algn="ctr" rtl="1" eaLnBrk="1" hangingPunct="1">
              <a:defRPr/>
            </a:pPr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קובץ אצווה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924025" y="2312450"/>
            <a:ext cx="729595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קובץ אצווה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קובץ המכיל שורות טקסט של פקודות למערכת ההפעלה, לשם הפעלתן של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תכניות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שונות.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14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171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362200" y="1454150"/>
            <a:ext cx="441642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>
                <a:latin typeface="+mn-lt"/>
                <a:cs typeface="Miriam" pitchFamily="34" charset="-79"/>
              </a:rPr>
              <a:t>Passing parameters to a batch file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4175" y="2019300"/>
            <a:ext cx="329565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1129" y="3748088"/>
            <a:ext cx="4467225" cy="2695575"/>
          </a:xfrm>
          <a:prstGeom prst="rect">
            <a:avLst/>
          </a:prstGeom>
        </p:spPr>
      </p:pic>
      <p:pic>
        <p:nvPicPr>
          <p:cNvPr id="15" name="Picture 2" descr="Image result for windows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85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24200" y="1454150"/>
            <a:ext cx="289242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>
                <a:latin typeface="+mn-lt"/>
                <a:cs typeface="Miriam" pitchFamily="34" charset="-79"/>
              </a:rPr>
              <a:t>Basic Batch Virus Prank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20574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http://www.instructables.com/id/Basic-Batch-Virus-Prank</a:t>
            </a:r>
            <a:r>
              <a:rPr lang="en-US" dirty="0" smtClean="0">
                <a:hlinkClick r:id="rId3"/>
              </a:rPr>
              <a:t>/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14400" y="28194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11B17"/>
                </a:solidFill>
                <a:latin typeface="+mn-lt"/>
                <a:hlinkClick r:id="rId4"/>
              </a:rPr>
              <a:t>Batch Files - the art of creating viruses</a:t>
            </a:r>
            <a:endParaRPr lang="en-US" i="0" dirty="0">
              <a:solidFill>
                <a:srgbClr val="EEEEEE"/>
              </a:solidFill>
              <a:effectLst/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3497724"/>
            <a:ext cx="7315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+mn-lt"/>
                <a:hlinkClick r:id="rId5"/>
              </a:rPr>
              <a:t>Simple - Batch - File - Viruses - Explained!</a:t>
            </a:r>
            <a:endParaRPr lang="en-US" dirty="0">
              <a:latin typeface="+mn-lt"/>
            </a:endParaRPr>
          </a:p>
        </p:txBody>
      </p:sp>
      <p:pic>
        <p:nvPicPr>
          <p:cNvPr id="18" name="Picture 2" descr="Image result for windows 10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64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24200" y="1454150"/>
            <a:ext cx="289242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 smtClean="0">
                <a:latin typeface="+mn-lt"/>
                <a:cs typeface="Miriam" pitchFamily="34" charset="-79"/>
              </a:rPr>
              <a:t>Command IF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2057400"/>
            <a:ext cx="731520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dirty="0"/>
              <a:t>if</a:t>
            </a:r>
            <a:r>
              <a:rPr lang="ru-RU" dirty="0"/>
              <a:t> "%1" </a:t>
            </a:r>
            <a:r>
              <a:rPr lang="en-US" dirty="0"/>
              <a:t>EQU</a:t>
            </a:r>
            <a:r>
              <a:rPr lang="ru-RU" dirty="0"/>
              <a:t> "" </a:t>
            </a:r>
            <a:r>
              <a:rPr lang="en-US" dirty="0" err="1"/>
              <a:t>goto</a:t>
            </a:r>
            <a:r>
              <a:rPr lang="en-US" dirty="0"/>
              <a:t> error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....</a:t>
            </a:r>
            <a:br>
              <a:rPr lang="ru-RU" dirty="0"/>
            </a:br>
            <a:r>
              <a:rPr lang="ru-RU" dirty="0"/>
              <a:t>...</a:t>
            </a:r>
            <a:r>
              <a:rPr lang="en-US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:</a:t>
            </a:r>
            <a:r>
              <a:rPr lang="en-US" dirty="0"/>
              <a:t>error</a:t>
            </a:r>
            <a:r>
              <a:rPr lang="ru-RU" dirty="0"/>
              <a:t/>
            </a:r>
            <a:br>
              <a:rPr lang="ru-RU" dirty="0"/>
            </a:br>
            <a:r>
              <a:rPr lang="en-US" dirty="0"/>
              <a:t>Echo</a:t>
            </a:r>
            <a:r>
              <a:rPr lang="ru-RU" dirty="0"/>
              <a:t> </a:t>
            </a:r>
            <a:r>
              <a:rPr lang="en-US" dirty="0"/>
              <a:t>Must be set at least one input parameter</a:t>
            </a:r>
            <a:r>
              <a:rPr lang="ru-RU" dirty="0"/>
              <a:t/>
            </a:r>
            <a:br>
              <a:rPr lang="ru-RU" dirty="0"/>
            </a:br>
            <a:r>
              <a:rPr lang="en-US" dirty="0"/>
              <a:t>exit</a:t>
            </a:r>
            <a:r>
              <a:rPr lang="ru-RU" dirty="0"/>
              <a:t/>
            </a:r>
            <a:br>
              <a:rPr lang="ru-RU" dirty="0"/>
            </a:b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14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981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24200" y="1454150"/>
            <a:ext cx="289242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 smtClean="0">
                <a:latin typeface="+mn-lt"/>
                <a:cs typeface="Miriam" pitchFamily="34" charset="-79"/>
              </a:rPr>
              <a:t>Command history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2813" y="2526268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dirty="0" smtClean="0"/>
              <a:t>&gt;</a:t>
            </a:r>
            <a:r>
              <a:rPr lang="en-US" dirty="0" err="1" smtClean="0"/>
              <a:t>doskey</a:t>
            </a:r>
            <a:r>
              <a:rPr lang="en-US" dirty="0" smtClean="0"/>
              <a:t> /history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12813" y="2095298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dirty="0" smtClean="0"/>
              <a:t>Displays all commands stored in memory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3" name="Picture 2" descr="C:\Windows\system32\cmd.exe - cmd.exe  /K d:\histiry.tx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750" y="3133269"/>
            <a:ext cx="6449325" cy="326753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62400" y="3669268"/>
            <a:ext cx="1216024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F7</a:t>
            </a:r>
            <a:endParaRPr lang="en-US" b="1" dirty="0"/>
          </a:p>
        </p:txBody>
      </p:sp>
      <p:pic>
        <p:nvPicPr>
          <p:cNvPr id="18" name="Picture 2" descr="Image result for windows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41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81400" y="1524000"/>
            <a:ext cx="197047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 smtClean="0">
                <a:latin typeface="+mn-lt"/>
                <a:cs typeface="Miriam" pitchFamily="34" charset="-79"/>
              </a:rPr>
              <a:t>Redirection i/o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0658944"/>
              </p:ext>
            </p:extLst>
          </p:nvPr>
        </p:nvGraphicFramePr>
        <p:xfrm>
          <a:off x="914400" y="2069280"/>
          <a:ext cx="7315200" cy="143592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4502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2A2A2A"/>
                          </a:solidFill>
                          <a:effectLst/>
                        </a:rPr>
                        <a:t>Handle</a:t>
                      </a:r>
                    </a:p>
                  </a:txBody>
                  <a:tcPr marL="41722" marR="41722" marT="52152" marB="52152" anchor="ctr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2A2A2A"/>
                          </a:solidFill>
                          <a:effectLst/>
                        </a:rPr>
                        <a:t>Numeric equivalent of handle</a:t>
                      </a:r>
                    </a:p>
                  </a:txBody>
                  <a:tcPr marL="41722" marR="41722" marT="52152" marB="52152" anchor="ctr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2A2A2A"/>
                          </a:solidFill>
                          <a:effectLst/>
                        </a:rPr>
                        <a:t>Description</a:t>
                      </a:r>
                    </a:p>
                  </a:txBody>
                  <a:tcPr marL="41722" marR="41722" marT="52152" marB="52152" anchor="ctr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502"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solidFill>
                            <a:srgbClr val="2A2A2A"/>
                          </a:solidFill>
                          <a:effectLst/>
                        </a:rPr>
                        <a:t>STDIN</a:t>
                      </a:r>
                    </a:p>
                  </a:txBody>
                  <a:tcPr marL="41722" marR="41722" marT="52152" marB="52152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dirty="0">
                          <a:solidFill>
                            <a:srgbClr val="2A2A2A"/>
                          </a:solidFill>
                          <a:effectLst/>
                        </a:rPr>
                        <a:t>0</a:t>
                      </a:r>
                    </a:p>
                  </a:txBody>
                  <a:tcPr marL="41722" marR="41722" marT="52152" marB="52152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solidFill>
                            <a:srgbClr val="2A2A2A"/>
                          </a:solidFill>
                          <a:effectLst/>
                        </a:rPr>
                        <a:t>Keyboard input</a:t>
                      </a:r>
                    </a:p>
                  </a:txBody>
                  <a:tcPr marL="41722" marR="41722" marT="52152" marB="52152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502"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solidFill>
                            <a:srgbClr val="2A2A2A"/>
                          </a:solidFill>
                          <a:effectLst/>
                        </a:rPr>
                        <a:t>STDOUT</a:t>
                      </a:r>
                    </a:p>
                  </a:txBody>
                  <a:tcPr marL="41722" marR="41722" marT="52152" marB="52152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dirty="0">
                          <a:solidFill>
                            <a:srgbClr val="2A2A2A"/>
                          </a:solidFill>
                          <a:effectLst/>
                        </a:rPr>
                        <a:t>1</a:t>
                      </a:r>
                    </a:p>
                  </a:txBody>
                  <a:tcPr marL="41722" marR="41722" marT="52152" marB="52152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solidFill>
                            <a:srgbClr val="2A2A2A"/>
                          </a:solidFill>
                          <a:effectLst/>
                        </a:rPr>
                        <a:t>Output to the Command Prompt window</a:t>
                      </a:r>
                    </a:p>
                  </a:txBody>
                  <a:tcPr marL="41722" marR="41722" marT="52152" marB="52152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4502"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solidFill>
                            <a:srgbClr val="2A2A2A"/>
                          </a:solidFill>
                          <a:effectLst/>
                        </a:rPr>
                        <a:t>STDERR</a:t>
                      </a:r>
                    </a:p>
                  </a:txBody>
                  <a:tcPr marL="41722" marR="41722" marT="52152" marB="52152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dirty="0">
                          <a:solidFill>
                            <a:srgbClr val="2A2A2A"/>
                          </a:solidFill>
                          <a:effectLst/>
                        </a:rPr>
                        <a:t>2</a:t>
                      </a:r>
                    </a:p>
                  </a:txBody>
                  <a:tcPr marL="41722" marR="41722" marT="52152" marB="52152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solidFill>
                            <a:srgbClr val="2A2A2A"/>
                          </a:solidFill>
                          <a:effectLst/>
                        </a:rPr>
                        <a:t>Error output to the Command Prompt window</a:t>
                      </a:r>
                    </a:p>
                  </a:txBody>
                  <a:tcPr marL="41722" marR="41722" marT="52152" marB="52152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700">
                <a:tc>
                  <a:txBody>
                    <a:bodyPr/>
                    <a:lstStyle/>
                    <a:p>
                      <a:pPr fontAlgn="t"/>
                      <a:r>
                        <a:rPr lang="en-US" sz="1000">
                          <a:solidFill>
                            <a:srgbClr val="2A2A2A"/>
                          </a:solidFill>
                          <a:effectLst/>
                        </a:rPr>
                        <a:t>UNDEFINED</a:t>
                      </a:r>
                    </a:p>
                  </a:txBody>
                  <a:tcPr marL="41722" marR="41722" marT="52152" marB="52152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dirty="0">
                          <a:solidFill>
                            <a:srgbClr val="2A2A2A"/>
                          </a:solidFill>
                          <a:effectLst/>
                        </a:rPr>
                        <a:t>3-9</a:t>
                      </a:r>
                    </a:p>
                  </a:txBody>
                  <a:tcPr marL="41722" marR="41722" marT="52152" marB="52152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1000" dirty="0">
                          <a:solidFill>
                            <a:srgbClr val="2A2A2A"/>
                          </a:solidFill>
                          <a:effectLst/>
                        </a:rPr>
                        <a:t>These handles are defined individually by the application and are specific to each tool.</a:t>
                      </a:r>
                    </a:p>
                  </a:txBody>
                  <a:tcPr marL="41722" marR="41722" marT="52152" marB="52152">
                    <a:lnL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4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858169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8590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3796" y="2486541"/>
            <a:ext cx="7324856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>
                <a:solidFill>
                  <a:schemeClr val="bg1"/>
                </a:solidFill>
              </a:rPr>
              <a:t>:\&gt; </a:t>
            </a:r>
            <a:r>
              <a:rPr lang="en-US" smtClean="0">
                <a:solidFill>
                  <a:schemeClr val="bg1"/>
                </a:solidFill>
              </a:rPr>
              <a:t>sort </a:t>
            </a:r>
            <a:r>
              <a:rPr lang="en-US">
                <a:solidFill>
                  <a:schemeClr val="bg1"/>
                </a:solidFill>
              </a:rPr>
              <a:t>&lt; </a:t>
            </a:r>
            <a:r>
              <a:rPr lang="en-US" smtClean="0">
                <a:solidFill>
                  <a:schemeClr val="bg1"/>
                </a:solidFill>
              </a:rPr>
              <a:t>list.txt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22870" y="3000977"/>
            <a:ext cx="7306708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:\&gt;help </a:t>
            </a:r>
            <a:r>
              <a:rPr lang="en-US" dirty="0">
                <a:solidFill>
                  <a:schemeClr val="bg1"/>
                </a:solidFill>
              </a:rPr>
              <a:t>&gt; help.txt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81400" y="1524000"/>
            <a:ext cx="197047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 smtClean="0">
                <a:latin typeface="+mn-lt"/>
                <a:cs typeface="Miriam" pitchFamily="34" charset="-79"/>
              </a:rPr>
              <a:t>Redirection i/o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929737" y="3515413"/>
            <a:ext cx="7292975" cy="369887"/>
          </a:xfrm>
          <a:prstGeom prst="rect">
            <a:avLst/>
          </a:prstGeom>
          <a:solidFill>
            <a:schemeClr val="tx1"/>
          </a:solidFill>
          <a:extLst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C:\&gt;systeminfo &gt;&gt; d:\systeminfo.txt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929737" y="4030404"/>
            <a:ext cx="7292975" cy="369887"/>
          </a:xfrm>
          <a:prstGeom prst="rect">
            <a:avLst/>
          </a:prstGeom>
          <a:solidFill>
            <a:schemeClr val="tx1"/>
          </a:solidFill>
          <a:extLst/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C</a:t>
            </a:r>
            <a:r>
              <a:rPr lang="en-US" altLang="en-US" dirty="0" smtClean="0">
                <a:solidFill>
                  <a:schemeClr val="bg1"/>
                </a:solidFill>
              </a:rPr>
              <a:t>:\&gt;type </a:t>
            </a:r>
            <a:r>
              <a:rPr lang="en-US" altLang="en-US" dirty="0">
                <a:solidFill>
                  <a:schemeClr val="bg1"/>
                </a:solidFill>
              </a:rPr>
              <a:t>names.txt | </a:t>
            </a:r>
            <a:r>
              <a:rPr lang="en-US" altLang="en-US" dirty="0" smtClean="0">
                <a:solidFill>
                  <a:schemeClr val="bg1"/>
                </a:solidFill>
              </a:rPr>
              <a:t>find </a:t>
            </a:r>
            <a:r>
              <a:rPr lang="en-US" altLang="en-US" dirty="0">
                <a:solidFill>
                  <a:schemeClr val="bg1"/>
                </a:solidFill>
              </a:rPr>
              <a:t>"Jones" </a:t>
            </a:r>
          </a:p>
        </p:txBody>
      </p:sp>
      <p:sp>
        <p:nvSpPr>
          <p:cNvPr id="7" name="Rectangle 6"/>
          <p:cNvSpPr/>
          <p:nvPr/>
        </p:nvSpPr>
        <p:spPr>
          <a:xfrm>
            <a:off x="929737" y="5059831"/>
            <a:ext cx="7292975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C</a:t>
            </a:r>
            <a:r>
              <a:rPr lang="en-US" altLang="en-US" dirty="0" smtClean="0">
                <a:solidFill>
                  <a:schemeClr val="bg1"/>
                </a:solidFill>
              </a:rPr>
              <a:t>:\&gt;</a:t>
            </a:r>
            <a:r>
              <a:rPr lang="en-US" dirty="0" smtClean="0">
                <a:solidFill>
                  <a:schemeClr val="bg1"/>
                </a:solidFill>
              </a:rPr>
              <a:t>sort </a:t>
            </a:r>
            <a:r>
              <a:rPr lang="en-US" dirty="0">
                <a:solidFill>
                  <a:schemeClr val="bg1"/>
                </a:solidFill>
              </a:rPr>
              <a:t>test.txt /o output.txt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29737" y="4545395"/>
            <a:ext cx="7292975" cy="369332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altLang="en-US" dirty="0">
                <a:solidFill>
                  <a:schemeClr val="bg1"/>
                </a:solidFill>
              </a:rPr>
              <a:t>C:\&gt;ipconfig /all | FIND "DNS" </a:t>
            </a:r>
          </a:p>
        </p:txBody>
      </p:sp>
      <p:pic>
        <p:nvPicPr>
          <p:cNvPr id="20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85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24200" y="1454150"/>
            <a:ext cx="289242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 smtClean="0">
                <a:latin typeface="+mn-lt"/>
                <a:cs typeface="Miriam" pitchFamily="34" charset="-79"/>
              </a:rPr>
              <a:t>Environment </a:t>
            </a:r>
            <a:r>
              <a:rPr lang="en-US" b="1" dirty="0">
                <a:latin typeface="+mn-lt"/>
                <a:cs typeface="Miriam" pitchFamily="34" charset="-79"/>
              </a:rPr>
              <a:t>variables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7" name="Rectangle 6"/>
          <p:cNvSpPr/>
          <p:nvPr/>
        </p:nvSpPr>
        <p:spPr>
          <a:xfrm>
            <a:off x="2451884" y="1981200"/>
            <a:ext cx="4237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ss64.com/nt/syntax-variables.html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79948" y="2682609"/>
            <a:ext cx="17749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User Variables</a:t>
            </a:r>
            <a:endParaRPr lang="en-US" b="1" dirty="0"/>
          </a:p>
        </p:txBody>
      </p:sp>
      <p:pic>
        <p:nvPicPr>
          <p:cNvPr id="18" name="Picture 2" descr="Image result for windows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1911" y="3309208"/>
            <a:ext cx="7170982" cy="2862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32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24200" y="1454150"/>
            <a:ext cx="289242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 smtClean="0">
                <a:latin typeface="+mn-lt"/>
                <a:cs typeface="Miriam" pitchFamily="34" charset="-79"/>
              </a:rPr>
              <a:t>Environment </a:t>
            </a:r>
            <a:r>
              <a:rPr lang="en-US" b="1" dirty="0">
                <a:latin typeface="+mn-lt"/>
                <a:cs typeface="Miriam" pitchFamily="34" charset="-79"/>
              </a:rPr>
              <a:t>variables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3" name="Rectangle 2"/>
          <p:cNvSpPr/>
          <p:nvPr/>
        </p:nvSpPr>
        <p:spPr>
          <a:xfrm>
            <a:off x="3526058" y="2145268"/>
            <a:ext cx="20826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System Variables</a:t>
            </a:r>
          </a:p>
        </p:txBody>
      </p:sp>
      <p:pic>
        <p:nvPicPr>
          <p:cNvPr id="15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943339"/>
            <a:ext cx="7323100" cy="2923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58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24200" y="1454150"/>
            <a:ext cx="289242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 smtClean="0">
                <a:latin typeface="+mn-lt"/>
                <a:cs typeface="Miriam" pitchFamily="34" charset="-79"/>
              </a:rPr>
              <a:t>Environment </a:t>
            </a:r>
            <a:r>
              <a:rPr lang="en-US" b="1" dirty="0">
                <a:latin typeface="+mn-lt"/>
                <a:cs typeface="Miriam" pitchFamily="34" charset="-79"/>
              </a:rPr>
              <a:t>variables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2128282"/>
            <a:ext cx="248241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r>
              <a:rPr lang="en-US" dirty="0"/>
              <a:t>SET </a:t>
            </a:r>
            <a:r>
              <a:rPr lang="en-US" dirty="0" err="1" smtClean="0"/>
              <a:t>myname</a:t>
            </a:r>
            <a:r>
              <a:rPr lang="en-US" dirty="0" smtClean="0"/>
              <a:t>=Anatoly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914399" y="2743200"/>
            <a:ext cx="248241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echo </a:t>
            </a:r>
            <a:r>
              <a:rPr lang="en-US" dirty="0" err="1" smtClean="0"/>
              <a:t>myname</a:t>
            </a:r>
            <a:endParaRPr lang="en-US" dirty="0" smtClean="0"/>
          </a:p>
          <a:p>
            <a:r>
              <a:rPr lang="en-US" dirty="0" err="1" smtClean="0"/>
              <a:t>myname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922421" y="3546048"/>
            <a:ext cx="247439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echo %</a:t>
            </a:r>
            <a:r>
              <a:rPr lang="en-US" dirty="0" err="1" smtClean="0"/>
              <a:t>myname</a:t>
            </a:r>
            <a:r>
              <a:rPr lang="en-US" dirty="0" smtClean="0"/>
              <a:t>%</a:t>
            </a:r>
          </a:p>
          <a:p>
            <a:r>
              <a:rPr lang="en-US" dirty="0" smtClean="0"/>
              <a:t>Anatoly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2168525"/>
            <a:ext cx="3150216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echo </a:t>
            </a:r>
            <a:r>
              <a:rPr lang="en-US" dirty="0"/>
              <a:t>date</a:t>
            </a:r>
          </a:p>
          <a:p>
            <a:r>
              <a:rPr lang="en-US" dirty="0"/>
              <a:t>date</a:t>
            </a:r>
          </a:p>
          <a:p>
            <a:endParaRPr lang="en-US" dirty="0"/>
          </a:p>
          <a:p>
            <a:r>
              <a:rPr lang="en-US" dirty="0" smtClean="0"/>
              <a:t>echo </a:t>
            </a:r>
            <a:r>
              <a:rPr lang="en-US" dirty="0"/>
              <a:t>%date%</a:t>
            </a:r>
          </a:p>
          <a:p>
            <a:r>
              <a:rPr lang="en-US" dirty="0"/>
              <a:t>Fri 08/08/2014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1999" y="3874453"/>
            <a:ext cx="3676852" cy="166199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z="1700" dirty="0" smtClean="0"/>
              <a:t>echo </a:t>
            </a:r>
            <a:r>
              <a:rPr lang="en-US" sz="1700" dirty="0"/>
              <a:t>path</a:t>
            </a:r>
          </a:p>
          <a:p>
            <a:r>
              <a:rPr lang="en-US" sz="1700" dirty="0"/>
              <a:t>path</a:t>
            </a:r>
          </a:p>
          <a:p>
            <a:endParaRPr lang="en-US" sz="1700" dirty="0"/>
          </a:p>
          <a:p>
            <a:r>
              <a:rPr lang="en-US" sz="1700" dirty="0" smtClean="0"/>
              <a:t>echo </a:t>
            </a:r>
            <a:r>
              <a:rPr lang="en-US" sz="1700" dirty="0"/>
              <a:t>%path%</a:t>
            </a:r>
          </a:p>
          <a:p>
            <a:r>
              <a:rPr lang="en-US" sz="1700" dirty="0"/>
              <a:t>C:\Windows\system32;C:\Windows;C:\Windows\System32\Wbem</a:t>
            </a:r>
            <a:r>
              <a:rPr lang="en-US" sz="1700" dirty="0" smtClean="0"/>
              <a:t>;</a:t>
            </a:r>
            <a:endParaRPr lang="en-US" sz="1700" dirty="0"/>
          </a:p>
        </p:txBody>
      </p:sp>
      <p:sp>
        <p:nvSpPr>
          <p:cNvPr id="7" name="Rectangle 6"/>
          <p:cNvSpPr/>
          <p:nvPr/>
        </p:nvSpPr>
        <p:spPr>
          <a:xfrm>
            <a:off x="2451884" y="5796518"/>
            <a:ext cx="42370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ss64.com/nt/syntax-variables.html</a:t>
            </a:r>
            <a:endParaRPr lang="en-US" dirty="0"/>
          </a:p>
        </p:txBody>
      </p:sp>
      <p:pic>
        <p:nvPicPr>
          <p:cNvPr id="19" name="Picture 2" descr="Image result for windows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24200" y="1454150"/>
            <a:ext cx="289242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 smtClean="0">
                <a:latin typeface="+mn-lt"/>
                <a:cs typeface="Miriam" pitchFamily="34" charset="-79"/>
              </a:rPr>
              <a:t>Environment </a:t>
            </a:r>
            <a:r>
              <a:rPr lang="en-US" b="1" dirty="0">
                <a:latin typeface="+mn-lt"/>
                <a:cs typeface="Miriam" pitchFamily="34" charset="-79"/>
              </a:rPr>
              <a:t>variables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15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286000"/>
            <a:ext cx="2443302" cy="38272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 2"/>
          <p:cNvSpPr/>
          <p:nvPr/>
        </p:nvSpPr>
        <p:spPr>
          <a:xfrm>
            <a:off x="919474" y="2895600"/>
            <a:ext cx="2438228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19600" y="2232583"/>
            <a:ext cx="3574625" cy="3899986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6553200" y="5334000"/>
            <a:ext cx="1219028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0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24200" y="1454150"/>
            <a:ext cx="289242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 smtClean="0">
                <a:latin typeface="+mn-lt"/>
                <a:cs typeface="Miriam" pitchFamily="34" charset="-79"/>
              </a:rPr>
              <a:t>Environment </a:t>
            </a:r>
            <a:r>
              <a:rPr lang="en-US" b="1" dirty="0">
                <a:latin typeface="+mn-lt"/>
                <a:cs typeface="Miriam" pitchFamily="34" charset="-79"/>
              </a:rPr>
              <a:t>variables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15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6483" y="1962558"/>
            <a:ext cx="3967860" cy="428584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2586483" y="2285999"/>
            <a:ext cx="1752600" cy="2079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86483" y="4059236"/>
            <a:ext cx="1752600" cy="2079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36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ED17474-05BF-4775-8BBD-C7B74388D0A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858963" y="152400"/>
            <a:ext cx="5427662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  <a:cs typeface="Miriam" panose="020B0502050101010101" pitchFamily="34" charset="-79"/>
              </a:rPr>
              <a:t>Command prompt</a:t>
            </a:r>
            <a:endParaRPr lang="en-US" altLang="en-US" sz="4400" dirty="0">
              <a:solidFill>
                <a:schemeClr val="bg1"/>
              </a:solidFill>
              <a:cs typeface="Miriam" panose="020B0502050101010101" pitchFamily="34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24200" y="1454150"/>
            <a:ext cx="2892426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ctr" rtl="1" eaLnBrk="1" hangingPunct="1">
              <a:defRPr/>
            </a:pPr>
            <a:r>
              <a:rPr lang="en-US" b="1" dirty="0" smtClean="0">
                <a:latin typeface="+mn-lt"/>
                <a:cs typeface="Miriam" pitchFamily="34" charset="-79"/>
              </a:rPr>
              <a:t>Command SET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2057400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dirty="0"/>
              <a:t>SET PATH</a:t>
            </a:r>
            <a:r>
              <a:rPr lang="ru-RU" dirty="0" smtClean="0"/>
              <a:t>=</a:t>
            </a:r>
            <a:r>
              <a:rPr lang="en-US" dirty="0" smtClean="0"/>
              <a:t>c:\python26;</a:t>
            </a:r>
            <a:r>
              <a:rPr lang="ru-RU" dirty="0" smtClean="0"/>
              <a:t>%</a:t>
            </a:r>
            <a:r>
              <a:rPr lang="en-US" dirty="0"/>
              <a:t>path</a:t>
            </a:r>
            <a:r>
              <a:rPr lang="ru-RU" dirty="0"/>
              <a:t>%</a:t>
            </a:r>
            <a:r>
              <a:rPr lang="en-US" dirty="0"/>
              <a:t> 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14400" y="2553289"/>
            <a:ext cx="7315200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1500" dirty="0"/>
              <a:t>C:\Users\Anatoly-PC&gt;set</a:t>
            </a:r>
          </a:p>
          <a:p>
            <a:pPr eaLnBrk="1" hangingPunct="1">
              <a:defRPr/>
            </a:pPr>
            <a:r>
              <a:rPr lang="en-US" sz="1500" dirty="0"/>
              <a:t>ALLUSERSPROFILE=C:\ProgramData</a:t>
            </a:r>
          </a:p>
          <a:p>
            <a:pPr eaLnBrk="1" hangingPunct="1">
              <a:defRPr/>
            </a:pPr>
            <a:r>
              <a:rPr lang="en-US" sz="1500" dirty="0"/>
              <a:t>APPDATA=C:\Users\Anatoly-PC\AppData\Roaming</a:t>
            </a:r>
          </a:p>
          <a:p>
            <a:pPr eaLnBrk="1" hangingPunct="1">
              <a:defRPr/>
            </a:pPr>
            <a:r>
              <a:rPr lang="en-US" sz="1500" dirty="0" err="1"/>
              <a:t>CommonProgramFiles</a:t>
            </a:r>
            <a:r>
              <a:rPr lang="en-US" sz="1500" dirty="0"/>
              <a:t>=C:\Program Files\Common Files</a:t>
            </a:r>
          </a:p>
          <a:p>
            <a:pPr eaLnBrk="1" hangingPunct="1">
              <a:defRPr/>
            </a:pPr>
            <a:r>
              <a:rPr lang="en-US" sz="1500" dirty="0" err="1"/>
              <a:t>CommonProgramFiles</a:t>
            </a:r>
            <a:r>
              <a:rPr lang="en-US" sz="1500" dirty="0"/>
              <a:t>(x86)=C:\Program Files (x86)\Common Files</a:t>
            </a:r>
          </a:p>
          <a:p>
            <a:pPr eaLnBrk="1" hangingPunct="1">
              <a:defRPr/>
            </a:pPr>
            <a:r>
              <a:rPr lang="en-US" sz="1500" dirty="0"/>
              <a:t>CommonProgramW6432=C:\Program Files\Common Files</a:t>
            </a:r>
          </a:p>
          <a:p>
            <a:pPr eaLnBrk="1" hangingPunct="1">
              <a:defRPr/>
            </a:pPr>
            <a:r>
              <a:rPr lang="en-US" sz="1500" dirty="0"/>
              <a:t>COMPUTERNAME=ANATOLY-PC-PC</a:t>
            </a:r>
          </a:p>
          <a:p>
            <a:pPr eaLnBrk="1" hangingPunct="1">
              <a:defRPr/>
            </a:pPr>
            <a:r>
              <a:rPr lang="en-US" sz="1500" dirty="0" err="1"/>
              <a:t>ComSpec</a:t>
            </a:r>
            <a:r>
              <a:rPr lang="en-US" sz="1500" dirty="0"/>
              <a:t>=C:\Windows\system32\cmd.exe</a:t>
            </a:r>
          </a:p>
          <a:p>
            <a:pPr eaLnBrk="1" hangingPunct="1">
              <a:defRPr/>
            </a:pPr>
            <a:r>
              <a:rPr lang="en-US" sz="1500" dirty="0"/>
              <a:t>FP_NO_HOST_CHECK=NO</a:t>
            </a:r>
          </a:p>
          <a:p>
            <a:pPr eaLnBrk="1" hangingPunct="1">
              <a:defRPr/>
            </a:pPr>
            <a:r>
              <a:rPr lang="en-US" sz="1500" dirty="0"/>
              <a:t>HOMEDRIVE=C:</a:t>
            </a:r>
          </a:p>
          <a:p>
            <a:pPr eaLnBrk="1" hangingPunct="1">
              <a:defRPr/>
            </a:pPr>
            <a:r>
              <a:rPr lang="en-US" sz="1500" dirty="0"/>
              <a:t>HOMEPATH=\Users\Anatoly-PC</a:t>
            </a:r>
          </a:p>
          <a:p>
            <a:pPr eaLnBrk="1" hangingPunct="1">
              <a:defRPr/>
            </a:pPr>
            <a:r>
              <a:rPr lang="en-US" sz="1500" dirty="0"/>
              <a:t>LOCALAPPDATA=C:\Users\Anatoly-PC\AppData\Local</a:t>
            </a:r>
          </a:p>
          <a:p>
            <a:pPr eaLnBrk="1" hangingPunct="1">
              <a:defRPr/>
            </a:pPr>
            <a:r>
              <a:rPr lang="en-US" sz="1500" dirty="0"/>
              <a:t>LOGONSERVER=\\ANATOLY-PC-PC</a:t>
            </a:r>
          </a:p>
          <a:p>
            <a:pPr eaLnBrk="1" hangingPunct="1">
              <a:defRPr/>
            </a:pPr>
            <a:r>
              <a:rPr lang="en-US" sz="1500" dirty="0" err="1"/>
              <a:t>myname</a:t>
            </a:r>
            <a:r>
              <a:rPr lang="en-US" sz="1500" dirty="0"/>
              <a:t>=Anatoly</a:t>
            </a:r>
          </a:p>
          <a:p>
            <a:pPr eaLnBrk="1" hangingPunct="1">
              <a:defRPr/>
            </a:pPr>
            <a:r>
              <a:rPr lang="en-US" sz="1500" dirty="0"/>
              <a:t>NUMBER_OF_PROCESSORS=8</a:t>
            </a:r>
          </a:p>
          <a:p>
            <a:pPr eaLnBrk="1" hangingPunct="1">
              <a:defRPr/>
            </a:pPr>
            <a:r>
              <a:rPr lang="en-US" sz="1500" dirty="0"/>
              <a:t>OS=</a:t>
            </a:r>
            <a:r>
              <a:rPr lang="en-US" sz="1500" dirty="0" err="1"/>
              <a:t>Windows_NT</a:t>
            </a:r>
            <a:r>
              <a:rPr lang="en-US" sz="1500" dirty="0"/>
              <a:t> </a:t>
            </a:r>
            <a:endParaRPr lang="en-US" sz="15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15" name="Picture 2" descr="Image result for windows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1226" y="372764"/>
            <a:ext cx="968374" cy="72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911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2604</TotalTime>
  <Words>534</Words>
  <Application>Microsoft Office PowerPoint</Application>
  <PresentationFormat>On-screen Show (4:3)</PresentationFormat>
  <Paragraphs>167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David</vt:lpstr>
      <vt:lpstr>Miriam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User-20</cp:lastModifiedBy>
  <cp:revision>225</cp:revision>
  <dcterms:created xsi:type="dcterms:W3CDTF">2008-08-03T16:05:36Z</dcterms:created>
  <dcterms:modified xsi:type="dcterms:W3CDTF">2018-04-20T07:43:34Z</dcterms:modified>
</cp:coreProperties>
</file>