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officeDocument" Target="ppt/presentation.xml"></Relationship><Relationship Id="rId2" Type="http://schemas.openxmlformats.org/package/2006/relationships/metadata/core-properties" Target="docProps/core.xml"></Relationship><Relationship Id="rId3" Type="http://schemas.openxmlformats.org/officeDocument/2006/relationships/extended-properties" Target="docProps/app.xml"></Relationship><Relationship Id="rId4" Type="http://schemas.openxmlformats.org/package/2006/relationships/metadata/thumbnail" Target="docProps/thumbnail.jpeg"></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3"/>
  </p:sldMasterIdLst>
  <p:notesMasterIdLst>
    <p:notesMasterId r:id="rId15"/>
  </p:notesMasterIdLst>
  <p:sldIdLst>
    <p:sldId id="258" r:id="rId17"/>
    <p:sldId id="260" r:id="rId18"/>
    <p:sldId id="267" r:id="rId19"/>
    <p:sldId id="266" r:id="rId20"/>
    <p:sldId id="259" r:id="rId21"/>
    <p:sldId id="274" r:id="rId22"/>
    <p:sldId id="269" r:id="rId23"/>
    <p:sldId id="279" r:id="rId24"/>
    <p:sldId id="281" r:id="rId25"/>
    <p:sldId id="280" r:id="rId26"/>
    <p:sldId id="272" r:id="rId27"/>
    <p:sldId id="271" r:id="rId28"/>
    <p:sldId id="273" r:id="rId29"/>
    <p:sldId id="261" r:id="rId30"/>
    <p:sldId id="263" r:id="rId31"/>
    <p:sldId id="268" r:id="rId32"/>
    <p:sldId id="276" r:id="rId33"/>
    <p:sldId id="278" r:id="rId34"/>
    <p:sldId id="277" r:id="rId35"/>
  </p:sldIdLst>
  <p:sldSz cx="9144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59" userDrawn="0">
          <p15:clr>
            <a:srgbClr val="A4A3A4"/>
          </p15:clr>
        </p15:guide>
        <p15:guide id="2" pos="44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Lst>
  </p:showPr>
  <p:clrMru>
    <a:srgbClr val="FFFFCC"/>
    <a:srgbClr val="BBE0E3"/>
    <a:srgbClr val="DDDDDD"/>
    <a:srgbClr val="FFFF99"/>
    <a:srgbClr val="C0C0C0"/>
    <a:srgbClr val="669999"/>
    <a:srgbClr val="6666CC"/>
    <a:srgbClr val="797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717" autoAdjust="0"/>
  </p:normalViewPr>
  <p:slideViewPr>
    <p:cSldViewPr snapToGrid="1" snapToObjects="1">
      <p:cViewPr varScale="1">
        <p:scale>
          <a:sx n="109" d="100"/>
          <a:sy n="109" d="100"/>
        </p:scale>
        <p:origin x="1686" y="108"/>
      </p:cViewPr>
      <p:guideLst>
        <p:guide orient="horz" pos="2159"/>
        <p:guide pos="44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Relationships xmlns="http://schemas.openxmlformats.org/package/2006/relationships"><Relationship Id="rId1" Type="http://schemas.openxmlformats.org/officeDocument/2006/relationships/tableStyles" Target="tableStyles.xml"></Relationship><Relationship Id="rId13" Type="http://schemas.openxmlformats.org/officeDocument/2006/relationships/slideMaster" Target="slideMasters/slideMaster1.xml"></Relationship><Relationship Id="rId14" Type="http://schemas.openxmlformats.org/officeDocument/2006/relationships/theme" Target="theme/theme1.xml"></Relationship><Relationship Id="rId15" Type="http://schemas.openxmlformats.org/officeDocument/2006/relationships/notesMaster" Target="notesMasters/notesMaster1.xml"></Relationship><Relationship Id="rId17" Type="http://schemas.openxmlformats.org/officeDocument/2006/relationships/slide" Target="slides/slide1.xml"></Relationship><Relationship Id="rId18" Type="http://schemas.openxmlformats.org/officeDocument/2006/relationships/slide" Target="slides/slide2.xml"></Relationship><Relationship Id="rId19" Type="http://schemas.openxmlformats.org/officeDocument/2006/relationships/slide" Target="slides/slide3.xml"></Relationship><Relationship Id="rId20" Type="http://schemas.openxmlformats.org/officeDocument/2006/relationships/slide" Target="slides/slide4.xml"></Relationship><Relationship Id="rId21" Type="http://schemas.openxmlformats.org/officeDocument/2006/relationships/slide" Target="slides/slide5.xml"></Relationship><Relationship Id="rId22" Type="http://schemas.openxmlformats.org/officeDocument/2006/relationships/slide" Target="slides/slide6.xml"></Relationship><Relationship Id="rId23" Type="http://schemas.openxmlformats.org/officeDocument/2006/relationships/slide" Target="slides/slide7.xml"></Relationship><Relationship Id="rId24" Type="http://schemas.openxmlformats.org/officeDocument/2006/relationships/slide" Target="slides/slide8.xml"></Relationship><Relationship Id="rId25" Type="http://schemas.openxmlformats.org/officeDocument/2006/relationships/slide" Target="slides/slide9.xml"></Relationship><Relationship Id="rId26" Type="http://schemas.openxmlformats.org/officeDocument/2006/relationships/slide" Target="slides/slide10.xml"></Relationship><Relationship Id="rId27" Type="http://schemas.openxmlformats.org/officeDocument/2006/relationships/slide" Target="slides/slide11.xml"></Relationship><Relationship Id="rId28" Type="http://schemas.openxmlformats.org/officeDocument/2006/relationships/slide" Target="slides/slide12.xml"></Relationship><Relationship Id="rId29" Type="http://schemas.openxmlformats.org/officeDocument/2006/relationships/slide" Target="slides/slide13.xml"></Relationship><Relationship Id="rId30" Type="http://schemas.openxmlformats.org/officeDocument/2006/relationships/slide" Target="slides/slide14.xml"></Relationship><Relationship Id="rId31" Type="http://schemas.openxmlformats.org/officeDocument/2006/relationships/slide" Target="slides/slide15.xml"></Relationship><Relationship Id="rId32" Type="http://schemas.openxmlformats.org/officeDocument/2006/relationships/slide" Target="slides/slide16.xml"></Relationship><Relationship Id="rId33" Type="http://schemas.openxmlformats.org/officeDocument/2006/relationships/slide" Target="slides/slide17.xml"></Relationship><Relationship Id="rId34" Type="http://schemas.openxmlformats.org/officeDocument/2006/relationships/slide" Target="slides/slide18.xml"></Relationship><Relationship Id="rId35" Type="http://schemas.openxmlformats.org/officeDocument/2006/relationships/slide" Target="slides/slide19.xml"></Relationship><Relationship Id="rId36" Type="http://schemas.openxmlformats.org/officeDocument/2006/relationships/viewProps" Target="viewProps.xml"></Relationship><Relationship Id="rId37" Type="http://schemas.openxmlformats.org/officeDocument/2006/relationships/presProps" Target="presProps.xml"></Relationship></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EF8EA44-8CD6-458B-A7A8-3B00773F70C1}" type="slidenum">
              <a:rPr lang="en-US"/>
              <a:pPr>
                <a:defRPr/>
              </a:pPr>
              <a:t>‹#›</a:t>
            </a:fld>
            <a:endParaRPr lang="en-US"/>
          </a:p>
        </p:txBody>
      </p:sp>
    </p:spTree>
    <p:extLst>
      <p:ext uri="{BB962C8B-B14F-4D97-AF65-F5344CB8AC3E}">
        <p14:creationId xmlns:p14="http://schemas.microsoft.com/office/powerpoint/2010/main" val="28403255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1.xml"></Relationship></Relationships>
</file>

<file path=ppt/notesSlides/_rels/notesSlide11.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2.xml"></Relationship></Relationships>
</file>

<file path=ppt/notesSlides/_rels/notesSlide12.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3.xml"></Relationship></Relationships>
</file>

<file path=ppt/notesSlides/_rels/notesSlide13.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4.xml"></Relationship></Relationships>
</file>

<file path=ppt/notesSlides/_rels/notesSlide14.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5.xml"></Relationship></Relationships>
</file>

<file path=ppt/notesSlides/_rels/notesSlide15.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6.xml"></Relationship></Relationships>
</file>

<file path=ppt/notesSlides/_rels/notesSlide16.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7.xml"></Relationship></Relationships>
</file>

<file path=ppt/notesSlides/_rels/notesSlide17.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8.xml"></Relationship></Relationships>
</file>

<file path=ppt/notesSlides/_rels/notesSlide18.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9.xml"></Relationship></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notesMaster" Target="../notesMasters/notesMaster1.xml"></Relationship><Relationship Id="rId2" Type="http://schemas.openxmlformats.org/officeDocument/2006/relationships/slide" Target="../slides/slide10.xml"></Relationship></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2DD00D4-8CF5-43FA-ABCE-426B89413B34}" type="slidenum">
              <a:rPr lang="en-US" altLang="en-US" smtClean="0"/>
              <a:pPr>
                <a:spcBef>
                  <a:spcPct val="0"/>
                </a:spcBef>
              </a:pPr>
              <a:t>1</a:t>
            </a:fld>
            <a:endParaRPr lang="en-US" altLang="en-US"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489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10</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7565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11</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3044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12</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17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5B47328-9E9E-420E-923D-8BF746EB8A49}" type="slidenum">
              <a:rPr lang="en-US" altLang="en-US" smtClean="0"/>
              <a:pPr>
                <a:spcBef>
                  <a:spcPct val="0"/>
                </a:spcBef>
              </a:pPr>
              <a:t>13</a:t>
            </a:fld>
            <a:endParaRPr lang="en-US" alt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7307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A89EE97-2B71-4101-8614-C04C6511D259}" type="slidenum">
              <a:rPr lang="en-US" altLang="en-US" smtClean="0"/>
              <a:pPr>
                <a:spcBef>
                  <a:spcPct val="0"/>
                </a:spcBef>
              </a:pPr>
              <a:t>14</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91272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5FF01DC-5F12-46EA-9826-6AEA7A275CFD}" type="slidenum">
              <a:rPr lang="en-US" altLang="en-US" smtClean="0"/>
              <a:pPr>
                <a:spcBef>
                  <a:spcPct val="0"/>
                </a:spcBef>
              </a:pPr>
              <a:t>15</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8025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5FF01DC-5F12-46EA-9826-6AEA7A275CFD}" type="slidenum">
              <a:rPr lang="en-US" altLang="en-US" smtClean="0"/>
              <a:pPr>
                <a:spcBef>
                  <a:spcPct val="0"/>
                </a:spcBef>
              </a:pPr>
              <a:t>16</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7734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2DD00D4-8CF5-43FA-ABCE-426B89413B34}" type="slidenum">
              <a:rPr lang="en-US" altLang="en-US" smtClean="0"/>
              <a:pPr>
                <a:spcBef>
                  <a:spcPct val="0"/>
                </a:spcBef>
              </a:pPr>
              <a:t>17</a:t>
            </a:fld>
            <a:endParaRPr lang="en-US" altLang="en-US"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78982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5FF01DC-5F12-46EA-9826-6AEA7A275CFD}" type="slidenum">
              <a:rPr lang="en-US" altLang="en-US" smtClean="0"/>
              <a:pPr>
                <a:spcBef>
                  <a:spcPct val="0"/>
                </a:spcBef>
              </a:pPr>
              <a:t>18</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9718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981E43A-EF0E-49D6-AD7B-1C80109A0581}" type="slidenum">
              <a:rPr lang="en-US" altLang="en-US" smtClean="0"/>
              <a:pPr>
                <a:spcBef>
                  <a:spcPct val="0"/>
                </a:spcBef>
              </a:pPr>
              <a:t>2</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8072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C297E52-07F5-4ACA-B556-C1A53F1AC062}" type="slidenum">
              <a:rPr lang="en-US" altLang="en-US" smtClean="0"/>
              <a:pPr>
                <a:spcBef>
                  <a:spcPct val="0"/>
                </a:spcBef>
              </a:pPr>
              <a:t>3</a:t>
            </a:fld>
            <a:endParaRPr lang="en-US" alt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140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63D97CC-B4FE-4A0C-B952-7EF81BA6D166}" type="slidenum">
              <a:rPr lang="en-US" altLang="en-US" smtClean="0"/>
              <a:pPr>
                <a:spcBef>
                  <a:spcPct val="0"/>
                </a:spcBef>
              </a:pPr>
              <a:t>4</a:t>
            </a:fld>
            <a:endParaRPr lang="en-US"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8666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5</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2842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6</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4267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7</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9479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8</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1801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29D762-68C2-4FE2-B2A8-62469FB85929}" type="slidenum">
              <a:rPr lang="en-US" altLang="en-US" smtClean="0"/>
              <a:pPr>
                <a:spcBef>
                  <a:spcPct val="0"/>
                </a:spcBef>
              </a:pPr>
              <a:t>9</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1173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8345FF7F-867A-4028-A39C-5E8E635294DD}" type="slidenum">
              <a:rPr lang="en-US"/>
              <a:pPr>
                <a:defRPr/>
              </a:pPr>
              <a:t>‹#›</a:t>
            </a:fld>
            <a:endParaRPr lang="en-US"/>
          </a:p>
        </p:txBody>
      </p:sp>
    </p:spTree>
    <p:extLst>
      <p:ext uri="{BB962C8B-B14F-4D97-AF65-F5344CB8AC3E}">
        <p14:creationId xmlns:p14="http://schemas.microsoft.com/office/powerpoint/2010/main" val="3463257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2FDCF396-691A-4BB9-8DD5-220E9317301D}" type="slidenum">
              <a:rPr lang="en-US"/>
              <a:pPr>
                <a:defRPr/>
              </a:pPr>
              <a:t>‹#›</a:t>
            </a:fld>
            <a:endParaRPr lang="en-US"/>
          </a:p>
        </p:txBody>
      </p:sp>
    </p:spTree>
    <p:extLst>
      <p:ext uri="{BB962C8B-B14F-4D97-AF65-F5344CB8AC3E}">
        <p14:creationId xmlns:p14="http://schemas.microsoft.com/office/powerpoint/2010/main" val="1647618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F82CAB61-8A67-4A77-A397-FDA6EE05AC5C}" type="slidenum">
              <a:rPr lang="en-US"/>
              <a:pPr>
                <a:defRPr/>
              </a:pPr>
              <a:t>‹#›</a:t>
            </a:fld>
            <a:endParaRPr lang="en-US"/>
          </a:p>
        </p:txBody>
      </p:sp>
    </p:spTree>
    <p:extLst>
      <p:ext uri="{BB962C8B-B14F-4D97-AF65-F5344CB8AC3E}">
        <p14:creationId xmlns:p14="http://schemas.microsoft.com/office/powerpoint/2010/main" val="113068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FD494BF5-57A7-4F2C-8912-5095FFA2B6D1}" type="slidenum">
              <a:rPr lang="en-US"/>
              <a:pPr>
                <a:defRPr/>
              </a:pPr>
              <a:t>‹#›</a:t>
            </a:fld>
            <a:endParaRPr lang="en-US"/>
          </a:p>
        </p:txBody>
      </p:sp>
    </p:spTree>
    <p:extLst>
      <p:ext uri="{BB962C8B-B14F-4D97-AF65-F5344CB8AC3E}">
        <p14:creationId xmlns:p14="http://schemas.microsoft.com/office/powerpoint/2010/main" val="1052993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BA9C880-33D9-47D2-93C1-DB5FB39F3CA1}" type="slidenum">
              <a:rPr lang="en-US"/>
              <a:pPr>
                <a:defRPr/>
              </a:pPr>
              <a:t>‹#›</a:t>
            </a:fld>
            <a:endParaRPr lang="en-US"/>
          </a:p>
        </p:txBody>
      </p:sp>
    </p:spTree>
    <p:extLst>
      <p:ext uri="{BB962C8B-B14F-4D97-AF65-F5344CB8AC3E}">
        <p14:creationId xmlns:p14="http://schemas.microsoft.com/office/powerpoint/2010/main" val="611248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919BBD45-5C72-41AE-8722-CD0B71811470}" type="slidenum">
              <a:rPr lang="en-US"/>
              <a:pPr>
                <a:defRPr/>
              </a:pPr>
              <a:t>‹#›</a:t>
            </a:fld>
            <a:endParaRPr lang="en-US"/>
          </a:p>
        </p:txBody>
      </p:sp>
    </p:spTree>
    <p:extLst>
      <p:ext uri="{BB962C8B-B14F-4D97-AF65-F5344CB8AC3E}">
        <p14:creationId xmlns:p14="http://schemas.microsoft.com/office/powerpoint/2010/main" val="50053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A5B6BA41-9D21-4D1B-A46F-883C35BC9D34}" type="slidenum">
              <a:rPr lang="en-US"/>
              <a:pPr>
                <a:defRPr/>
              </a:pPr>
              <a:t>‹#›</a:t>
            </a:fld>
            <a:endParaRPr lang="en-US"/>
          </a:p>
        </p:txBody>
      </p:sp>
    </p:spTree>
    <p:extLst>
      <p:ext uri="{BB962C8B-B14F-4D97-AF65-F5344CB8AC3E}">
        <p14:creationId xmlns:p14="http://schemas.microsoft.com/office/powerpoint/2010/main" val="3360596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1BE0A613-E6ED-4FD8-B953-262406B67F18}" type="slidenum">
              <a:rPr lang="en-US"/>
              <a:pPr>
                <a:defRPr/>
              </a:pPr>
              <a:t>‹#›</a:t>
            </a:fld>
            <a:endParaRPr lang="en-US"/>
          </a:p>
        </p:txBody>
      </p:sp>
    </p:spTree>
    <p:extLst>
      <p:ext uri="{BB962C8B-B14F-4D97-AF65-F5344CB8AC3E}">
        <p14:creationId xmlns:p14="http://schemas.microsoft.com/office/powerpoint/2010/main" val="1465839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D2BE75E5-7685-4B68-9DD3-5EBB707E48C6}" type="slidenum">
              <a:rPr lang="en-US"/>
              <a:pPr>
                <a:defRPr/>
              </a:pPr>
              <a:t>‹#›</a:t>
            </a:fld>
            <a:endParaRPr lang="en-US"/>
          </a:p>
        </p:txBody>
      </p:sp>
    </p:spTree>
    <p:extLst>
      <p:ext uri="{BB962C8B-B14F-4D97-AF65-F5344CB8AC3E}">
        <p14:creationId xmlns:p14="http://schemas.microsoft.com/office/powerpoint/2010/main" val="161270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0EADA9F7-1B11-4734-81A3-3A58C34DAA15}" type="slidenum">
              <a:rPr lang="en-US"/>
              <a:pPr>
                <a:defRPr/>
              </a:pPr>
              <a:t>‹#›</a:t>
            </a:fld>
            <a:endParaRPr lang="en-US"/>
          </a:p>
        </p:txBody>
      </p:sp>
    </p:spTree>
    <p:extLst>
      <p:ext uri="{BB962C8B-B14F-4D97-AF65-F5344CB8AC3E}">
        <p14:creationId xmlns:p14="http://schemas.microsoft.com/office/powerpoint/2010/main" val="3217884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212B0225-C031-430F-AF0B-E0296D848C4A}" type="slidenum">
              <a:rPr lang="en-US"/>
              <a:pPr>
                <a:defRPr/>
              </a:pPr>
              <a:t>‹#›</a:t>
            </a:fld>
            <a:endParaRPr lang="en-US"/>
          </a:p>
        </p:txBody>
      </p:sp>
    </p:spTree>
    <p:extLst>
      <p:ext uri="{BB962C8B-B14F-4D97-AF65-F5344CB8AC3E}">
        <p14:creationId xmlns:p14="http://schemas.microsoft.com/office/powerpoint/2010/main" val="335402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EB88067-CC23-4CBE-BA90-92FF5022CFE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Id="rId3" Type="http://schemas.openxmlformats.org/officeDocument/2006/relationships/hyperlink" Target="http://images.google.ru/imgres?imgurl=http://all-windows.ru/wp-content/uploads/2008/05/windows_logo.jpg&amp;imgrefurl=http://all-windows.ru/&amp;h=400&amp;w=550&amp;sz=14&amp;hl=ru&amp;start=2&amp;sig2=rQnc4-YTbGsBJ6yOyRpAHA&amp;usg=__0qx4Tx2xPUBJcpNBrRhObTw8HAA=&amp;tbnid=0J1IZzEKfpbWZM:&amp;tbnh=97&amp;tbnw=133&amp;ei=rmEFSdn4KIva1gbd4aGmDg&amp;prev=/images?q%3Dwindows%26gbv%3D2%26hl%3Dru%26newwindow%3D1" TargetMode="External"></Relationship><Relationship Id="rId7" Type="http://schemas.openxmlformats.org/officeDocument/2006/relationships/image" Target="../media/image4.png"></Relationship><Relationship Id="rId2" Type="http://schemas.openxmlformats.org/officeDocument/2006/relationships/notesSlide" Target="../notesSlides/notesSlide1.xml"></Relationship><Relationship Id="rId1" Type="http://schemas.openxmlformats.org/officeDocument/2006/relationships/slideLayout" Target="../slideLayouts/slideLayout6.xml"></Relationship><Relationship Id="rId6" Type="http://schemas.openxmlformats.org/officeDocument/2006/relationships/image" Target="../media/image3.jpeg"></Relationship><Relationship Id="rId5" Type="http://schemas.openxmlformats.org/officeDocument/2006/relationships/image" Target="../media/image2.png"></Relationship><Relationship Id="rId4" Type="http://schemas.openxmlformats.org/officeDocument/2006/relationships/image" Target="../media/image1.jpeg"></Relationship></Relationships>
</file>

<file path=ppt/slides/_rels/slide10.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9.xml"></Relationship><Relationship Id="rId1" Type="http://schemas.openxmlformats.org/officeDocument/2006/relationships/slideLayout" Target="../slideLayouts/slideLayout6.xml"></Relationship><Relationship Id="rId4" Type="http://schemas.openxmlformats.org/officeDocument/2006/relationships/image" Target="../media/image10.png"></Relationship></Relationships>
</file>

<file path=ppt/slides/_rels/slide11.xml.rels><?xml version="1.0" encoding="UTF-8"?>
<Relationships xmlns="http://schemas.openxmlformats.org/package/2006/relationships"><Relationship Id="rId3" Type="http://schemas.openxmlformats.org/officeDocument/2006/relationships/image" Target="../media/image11.png"></Relationship><Relationship Id="rId2" Type="http://schemas.openxmlformats.org/officeDocument/2006/relationships/notesSlide" Target="../notesSlides/notesSlide10.xml"></Relationship><Relationship Id="rId1" Type="http://schemas.openxmlformats.org/officeDocument/2006/relationships/slideLayout" Target="../slideLayouts/slideLayout6.xml"></Relationship><Relationship Id="rId4" Type="http://schemas.openxmlformats.org/officeDocument/2006/relationships/image" Target="../media/image3.jpeg"></Relationship></Relationships>
</file>

<file path=ppt/slides/_rels/slide12.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1.xml"></Relationship><Relationship Id="rId1" Type="http://schemas.openxmlformats.org/officeDocument/2006/relationships/slideLayout" Target="../slideLayouts/slideLayout6.xml"></Relationship></Relationships>
</file>

<file path=ppt/slides/_rels/slide13.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2.xml"></Relationship><Relationship Id="rId1" Type="http://schemas.openxmlformats.org/officeDocument/2006/relationships/slideLayout" Target="../slideLayouts/slideLayout6.xml"></Relationship></Relationships>
</file>

<file path=ppt/slides/_rels/slide14.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3.xml"></Relationship><Relationship Id="rId1" Type="http://schemas.openxmlformats.org/officeDocument/2006/relationships/slideLayout" Target="../slideLayouts/slideLayout6.xml"></Relationship></Relationships>
</file>

<file path=ppt/slides/_rels/slide15.xml.rels><?xml version="1.0" encoding="UTF-8"?>
<Relationships xmlns="http://schemas.openxmlformats.org/package/2006/relationships"><Relationship Id="rId3" Type="http://schemas.openxmlformats.org/officeDocument/2006/relationships/image" Target="../media/image12.png"></Relationship><Relationship Id="rId2" Type="http://schemas.openxmlformats.org/officeDocument/2006/relationships/notesSlide" Target="../notesSlides/notesSlide14.xml"></Relationship><Relationship Id="rId1" Type="http://schemas.openxmlformats.org/officeDocument/2006/relationships/slideLayout" Target="../slideLayouts/slideLayout6.xml"></Relationship><Relationship Id="rId4" Type="http://schemas.openxmlformats.org/officeDocument/2006/relationships/image" Target="../media/image3.jpeg"></Relationship></Relationships>
</file>

<file path=ppt/slides/_rels/slide16.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5.xml"></Relationship><Relationship Id="rId1" Type="http://schemas.openxmlformats.org/officeDocument/2006/relationships/slideLayout" Target="../slideLayouts/slideLayout6.xml"></Relationship></Relationships>
</file>

<file path=ppt/slides/_rels/slide17.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6.xml"></Relationship><Relationship Id="rId1" Type="http://schemas.openxmlformats.org/officeDocument/2006/relationships/slideLayout" Target="../slideLayouts/slideLayout6.xml"></Relationship></Relationships>
</file>

<file path=ppt/slides/_rels/slide18.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7.xml"></Relationship><Relationship Id="rId1" Type="http://schemas.openxmlformats.org/officeDocument/2006/relationships/slideLayout" Target="../slideLayouts/slideLayout6.xml"></Relationship></Relationships>
</file>

<file path=ppt/slides/_rels/slide19.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18.xml"></Relationship><Relationship Id="rId1" Type="http://schemas.openxmlformats.org/officeDocument/2006/relationships/slideLayout" Target="../slideLayouts/slideLayout6.xml"></Relationship><Relationship Id="rId4" Type="http://schemas.openxmlformats.org/officeDocument/2006/relationships/image" Target="../media/image13.png"></Relationship></Relationships>
</file>

<file path=ppt/slides/_rels/slide2.xml.rels><?xml version="1.0" encoding="UTF-8"?>
<Relationships xmlns="http://schemas.openxmlformats.org/package/2006/relationships"><Relationship Id="rId3" Type="http://schemas.openxmlformats.org/officeDocument/2006/relationships/image" Target="../media/image5.png"></Relationship><Relationship Id="rId2" Type="http://schemas.openxmlformats.org/officeDocument/2006/relationships/notesSlide" Target="../notesSlides/notesSlide2.xml"></Relationship><Relationship Id="rId1" Type="http://schemas.openxmlformats.org/officeDocument/2006/relationships/slideLayout" Target="../slideLayouts/slideLayout6.xml"></Relationship><Relationship Id="rId5" Type="http://schemas.openxmlformats.org/officeDocument/2006/relationships/image" Target="../media/image3.jpeg"></Relationship><Relationship Id="rId4" Type="http://schemas.openxmlformats.org/officeDocument/2006/relationships/image" Target="../media/image6.png"></Relationship></Relationships>
</file>

<file path=ppt/slides/_rels/slide3.xml.rels><?xml version="1.0" encoding="UTF-8"?>
<Relationships xmlns="http://schemas.openxmlformats.org/package/2006/relationships"><Relationship Id="rId3" Type="http://schemas.openxmlformats.org/officeDocument/2006/relationships/image" Target="../media/image7.png"></Relationship><Relationship Id="rId2" Type="http://schemas.openxmlformats.org/officeDocument/2006/relationships/notesSlide" Target="../notesSlides/notesSlide3.xml"></Relationship><Relationship Id="rId1" Type="http://schemas.openxmlformats.org/officeDocument/2006/relationships/slideLayout" Target="../slideLayouts/slideLayout6.xml"></Relationship><Relationship Id="rId4" Type="http://schemas.openxmlformats.org/officeDocument/2006/relationships/image" Target="../media/image3.jpeg"></Relationship></Relationships>
</file>

<file path=ppt/slides/_rels/slide4.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4.xml"></Relationship><Relationship Id="rId1" Type="http://schemas.openxmlformats.org/officeDocument/2006/relationships/slideLayout" Target="../slideLayouts/slideLayout6.xml"></Relationship><Relationship Id="rId4" Type="http://schemas.openxmlformats.org/officeDocument/2006/relationships/image" Target="../media/image8.png"></Relationship></Relationships>
</file>

<file path=ppt/slides/_rels/slide5.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5.xml"></Relationship><Relationship Id="rId1" Type="http://schemas.openxmlformats.org/officeDocument/2006/relationships/slideLayout" Target="../slideLayouts/slideLayout6.xml"></Relationship></Relationships>
</file>

<file path=ppt/slides/_rels/slide6.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6.xml"></Relationship><Relationship Id="rId1" Type="http://schemas.openxmlformats.org/officeDocument/2006/relationships/slideLayout" Target="../slideLayouts/slideLayout6.xml"></Relationship></Relationships>
</file>

<file path=ppt/slides/_rels/slide7.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7.xml"></Relationship><Relationship Id="rId1" Type="http://schemas.openxmlformats.org/officeDocument/2006/relationships/slideLayout" Target="../slideLayouts/slideLayout6.xml"></Relationship></Relationships>
</file>

<file path=ppt/slides/_rels/slide8.xml.rels><?xml version="1.0" encoding="UTF-8"?>
<Relationships xmlns="http://schemas.openxmlformats.org/package/2006/relationships"><Relationship Id="rId3" Type="http://schemas.openxmlformats.org/officeDocument/2006/relationships/image" Target="../media/image3.jpeg"></Relationship><Relationship Id="rId2" Type="http://schemas.openxmlformats.org/officeDocument/2006/relationships/notesSlide" Target="../notesSlides/notesSlide8.xml"></Relationship><Relationship Id="rId1" Type="http://schemas.openxmlformats.org/officeDocument/2006/relationships/slideLayout" Target="../slideLayouts/slideLayout6.xml"></Relationship><Relationship Id="rId4" Type="http://schemas.openxmlformats.org/officeDocument/2006/relationships/image" Target="../media/image9.png"></Relationship></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ED17474-05BF-4775-8BBD-C7B74388D0AC}" type="slidenum">
              <a:rPr lang="en-US" altLang="en-US" sz="1400" smtClean="0"/>
              <a:pPr>
                <a:spcBef>
                  <a:spcPct val="0"/>
                </a:spcBef>
                <a:buFontTx/>
                <a:buNone/>
              </a:pPr>
              <a:t>1</a:t>
            </a:fld>
            <a:endParaRPr lang="en-US" altLang="en-US" sz="1400" smtClean="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
        <p:nvSpPr>
          <p:cNvPr id="16" name="TextBox 15"/>
          <p:cNvSpPr txBox="1"/>
          <p:nvPr/>
        </p:nvSpPr>
        <p:spPr>
          <a:xfrm>
            <a:off x="1598613" y="1454150"/>
            <a:ext cx="5943600" cy="646113"/>
          </a:xfrm>
          <a:prstGeom prst="rect">
            <a:avLst/>
          </a:prstGeom>
          <a:solidFill>
            <a:schemeClr val="bg1">
              <a:lumMod val="85000"/>
            </a:schemeClr>
          </a:solidFill>
        </p:spPr>
        <p:txBody>
          <a:bodyPr>
            <a:spAutoFit/>
          </a:bodyPr>
          <a:lstStyle/>
          <a:p>
            <a:pPr algn="ctr" rtl="1" eaLnBrk="1" hangingPunct="1">
              <a:defRPr/>
            </a:pPr>
            <a:r>
              <a:rPr lang="en-US" b="1" dirty="0">
                <a:latin typeface="+mn-lt"/>
                <a:cs typeface="Miriam" pitchFamily="34" charset="-79"/>
              </a:rPr>
              <a:t>Command Prompt (cmd.exe), the command-line interpreter on Windows operating systems</a:t>
            </a: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0" name="Rectangle 19"/>
          <p:cNvSpPr/>
          <p:nvPr/>
        </p:nvSpPr>
        <p:spPr>
          <a:xfrm>
            <a:off x="6458284" y="2820192"/>
            <a:ext cx="1066800" cy="381000"/>
          </a:xfrm>
          <a:prstGeom prst="rect">
            <a:avLst/>
          </a:prstGeom>
          <a:solidFill>
            <a:schemeClr val="bg1">
              <a:lumMod val="85000"/>
            </a:schemeClr>
          </a:solidFill>
          <a:scene3d>
            <a:camera prst="orthographicFront"/>
            <a:lightRig rig="threePt" dir="t"/>
          </a:scene3d>
          <a:sp3d extrusionH="57150" contourW="76200">
            <a:bevelT w="31750"/>
            <a:bevelB w="190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a:t>
            </a:r>
          </a:p>
        </p:txBody>
      </p:sp>
      <p:sp>
        <p:nvSpPr>
          <p:cNvPr id="3092" name="TextBox 11"/>
          <p:cNvSpPr txBox="1">
            <a:spLocks noChangeArrowheads="1"/>
          </p:cNvSpPr>
          <p:nvPr/>
        </p:nvSpPr>
        <p:spPr bwMode="auto">
          <a:xfrm>
            <a:off x="4953000" y="3441700"/>
            <a:ext cx="2667000" cy="338137"/>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a:t>Open the </a:t>
            </a:r>
            <a:r>
              <a:rPr lang="en-US" altLang="en-US" sz="1600" b="1"/>
              <a:t>Run</a:t>
            </a:r>
            <a:r>
              <a:rPr lang="en-US" altLang="en-US" sz="1600"/>
              <a:t> dialog box.</a:t>
            </a:r>
          </a:p>
        </p:txBody>
      </p:sp>
      <p:grpSp>
        <p:nvGrpSpPr>
          <p:cNvPr id="3093" name="Group 26"/>
          <p:cNvGrpSpPr>
            <a:grpSpLocks/>
          </p:cNvGrpSpPr>
          <p:nvPr/>
        </p:nvGrpSpPr>
        <p:grpSpPr bwMode="auto">
          <a:xfrm>
            <a:off x="5010150" y="2819400"/>
            <a:ext cx="1066800" cy="381000"/>
            <a:chOff x="685800" y="1600200"/>
            <a:chExt cx="1066800" cy="381000"/>
          </a:xfrm>
        </p:grpSpPr>
        <p:sp>
          <p:nvSpPr>
            <p:cNvPr id="23" name="Rectangle 22"/>
            <p:cNvSpPr/>
            <p:nvPr/>
          </p:nvSpPr>
          <p:spPr>
            <a:xfrm>
              <a:off x="685800" y="1600200"/>
              <a:ext cx="1066800" cy="381000"/>
            </a:xfrm>
            <a:prstGeom prst="rect">
              <a:avLst/>
            </a:prstGeom>
            <a:solidFill>
              <a:schemeClr val="bg1">
                <a:lumMod val="85000"/>
              </a:schemeClr>
            </a:solidFill>
            <a:scene3d>
              <a:camera prst="orthographicFront"/>
              <a:lightRig rig="threePt" dir="t"/>
            </a:scene3d>
            <a:sp3d extrusionH="57150" contourW="76200">
              <a:bevelT w="31750"/>
              <a:bevelB w="190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pic>
          <p:nvPicPr>
            <p:cNvPr id="24" name="Picture 21" descr="http://tbn0.google.com/images?q=tbn:0J1IZzEKfpbWZM:http://all-windows.ru/wp-content/uploads/2008/05/windows_logo.jpg">
              <a:hlinkClick r:id="rId3"/>
            </p:cNvPr>
            <p:cNvPicPr>
              <a:picLocks noChangeAspect="1" noChangeArrowheads="1"/>
            </p:cNvPicPr>
            <p:nvPr/>
          </p:nvPicPr>
          <p:blipFill>
            <a:blip r:embed="rId4"/>
            <a:srcRect/>
            <a:stretch>
              <a:fillRect/>
            </a:stretch>
          </p:blipFill>
          <p:spPr bwMode="auto">
            <a:xfrm>
              <a:off x="981075" y="1619250"/>
              <a:ext cx="428625" cy="312737"/>
            </a:xfrm>
            <a:prstGeom prst="rect">
              <a:avLst/>
            </a:prstGeom>
            <a:solidFill>
              <a:schemeClr val="bg1">
                <a:lumMod val="85000"/>
              </a:schemeClr>
            </a:solidFill>
          </p:spPr>
        </p:pic>
      </p:grpSp>
      <p:sp>
        <p:nvSpPr>
          <p:cNvPr id="3094" name="TextBox 28"/>
          <p:cNvSpPr txBox="1">
            <a:spLocks noChangeArrowheads="1"/>
          </p:cNvSpPr>
          <p:nvPr/>
        </p:nvSpPr>
        <p:spPr bwMode="auto">
          <a:xfrm>
            <a:off x="6115050" y="2828925"/>
            <a:ext cx="228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a:t>
            </a:r>
          </a:p>
        </p:txBody>
      </p:sp>
      <p:pic>
        <p:nvPicPr>
          <p:cNvPr id="3095" name="Picture 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291806" y="4159251"/>
            <a:ext cx="3933825"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Image result for windows 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7"/>
          <a:stretch>
            <a:fillRect/>
          </a:stretch>
        </p:blipFill>
        <p:spPr>
          <a:xfrm>
            <a:off x="946944" y="2192488"/>
            <a:ext cx="2845998" cy="3949548"/>
          </a:xfrm>
          <a:prstGeom prst="rect">
            <a:avLst/>
          </a:prstGeom>
        </p:spPr>
      </p:pic>
      <p:sp>
        <p:nvSpPr>
          <p:cNvPr id="18" name="Rectangle 17"/>
          <p:cNvSpPr/>
          <p:nvPr/>
        </p:nvSpPr>
        <p:spPr>
          <a:xfrm>
            <a:off x="1295400" y="5867400"/>
            <a:ext cx="967624" cy="241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ectangle 18"/>
          <p:cNvSpPr/>
          <p:nvPr/>
        </p:nvSpPr>
        <p:spPr>
          <a:xfrm>
            <a:off x="1325562" y="2297112"/>
            <a:ext cx="1341437" cy="189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Rectangle 2"/>
          <p:cNvSpPr/>
          <p:nvPr/>
        </p:nvSpPr>
        <p:spPr>
          <a:xfrm>
            <a:off x="2288728" y="2570612"/>
            <a:ext cx="1254906" cy="11631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9</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98877"/>
            <a:ext cx="2590800" cy="369332"/>
          </a:xfrm>
          <a:prstGeom prst="rect">
            <a:avLst/>
          </a:prstGeom>
          <a:solidFill>
            <a:schemeClr val="bg1">
              <a:lumMod val="85000"/>
            </a:schemeClr>
          </a:solidFill>
        </p:spPr>
        <p:txBody>
          <a:bodyPr wrap="square" rtlCol="0">
            <a:spAutoFit/>
          </a:bodyPr>
          <a:lstStyle/>
          <a:p>
            <a:pPr algn="ctr"/>
            <a:r>
              <a:rPr lang="en-US" b="1" dirty="0" smtClean="0"/>
              <a:t>Internal commands</a:t>
            </a:r>
            <a:endParaRPr lang="en-US" b="1" dirty="0"/>
          </a:p>
        </p:txBody>
      </p:sp>
      <p:sp>
        <p:nvSpPr>
          <p:cNvPr id="4" name="Rectangle 3"/>
          <p:cNvSpPr/>
          <p:nvPr/>
        </p:nvSpPr>
        <p:spPr>
          <a:xfrm>
            <a:off x="914400" y="2069068"/>
            <a:ext cx="7315200" cy="369332"/>
          </a:xfrm>
          <a:prstGeom prst="rect">
            <a:avLst/>
          </a:prstGeom>
          <a:solidFill>
            <a:schemeClr val="tx1"/>
          </a:solidFill>
        </p:spPr>
        <p:txBody>
          <a:bodyPr wrap="square">
            <a:spAutoFit/>
          </a:bodyPr>
          <a:lstStyle/>
          <a:p>
            <a:r>
              <a:rPr lang="en-US" dirty="0">
                <a:solidFill>
                  <a:schemeClr val="bg1"/>
                </a:solidFill>
              </a:rPr>
              <a:t>F:\&gt;strings.exe cmd.exe&gt;help.txt</a:t>
            </a:r>
            <a:endParaRPr lang="en-US" dirty="0">
              <a:solidFill>
                <a:schemeClr val="bg1"/>
              </a:solidFill>
            </a:endParaRPr>
          </a:p>
        </p:txBody>
      </p:sp>
      <p:pic>
        <p:nvPicPr>
          <p:cNvPr id="25"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pic>
        <p:nvPicPr>
          <p:cNvPr id="5" name="Picture 4"/>
          <p:cNvPicPr>
            <a:picLocks noChangeAspect="1"/>
          </p:cNvPicPr>
          <p:nvPr/>
        </p:nvPicPr>
        <p:blipFill>
          <a:blip r:embed="rId4"/>
          <a:stretch>
            <a:fillRect/>
          </a:stretch>
        </p:blipFill>
        <p:spPr>
          <a:xfrm>
            <a:off x="1574485" y="2725352"/>
            <a:ext cx="5995030" cy="35992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080100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10</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89075"/>
            <a:ext cx="2590800" cy="369332"/>
          </a:xfrm>
          <a:prstGeom prst="rect">
            <a:avLst/>
          </a:prstGeom>
          <a:solidFill>
            <a:schemeClr val="bg1">
              <a:lumMod val="85000"/>
            </a:schemeClr>
          </a:solidFill>
        </p:spPr>
        <p:txBody>
          <a:bodyPr wrap="square" rtlCol="0">
            <a:spAutoFit/>
          </a:bodyPr>
          <a:lstStyle/>
          <a:p>
            <a:pPr algn="ctr"/>
            <a:r>
              <a:rPr lang="en-US" b="1" dirty="0" smtClean="0"/>
              <a:t>External commands</a:t>
            </a:r>
            <a:endParaRPr lang="en-US" b="1" dirty="0"/>
          </a:p>
        </p:txBody>
      </p:sp>
      <p:pic>
        <p:nvPicPr>
          <p:cNvPr id="2" name="Picture 1"/>
          <p:cNvPicPr>
            <a:picLocks noChangeAspect="1"/>
          </p:cNvPicPr>
          <p:nvPr/>
        </p:nvPicPr>
        <p:blipFill>
          <a:blip r:embed="rId3"/>
          <a:stretch>
            <a:fillRect/>
          </a:stretch>
        </p:blipFill>
        <p:spPr>
          <a:xfrm>
            <a:off x="1009650" y="2095500"/>
            <a:ext cx="7124700" cy="3695700"/>
          </a:xfrm>
          <a:prstGeom prst="rect">
            <a:avLst/>
          </a:prstGeom>
        </p:spPr>
      </p:pic>
      <p:pic>
        <p:nvPicPr>
          <p:cNvPr id="13" name="Picture 2" descr="Image result for windows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84133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11</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89075"/>
            <a:ext cx="2590800" cy="369332"/>
          </a:xfrm>
          <a:prstGeom prst="rect">
            <a:avLst/>
          </a:prstGeom>
          <a:solidFill>
            <a:schemeClr val="bg1">
              <a:lumMod val="85000"/>
            </a:schemeClr>
          </a:solidFill>
        </p:spPr>
        <p:txBody>
          <a:bodyPr wrap="square" rtlCol="0">
            <a:spAutoFit/>
          </a:bodyPr>
          <a:lstStyle/>
          <a:p>
            <a:pPr algn="ctr"/>
            <a:r>
              <a:rPr lang="en-US" b="1" dirty="0" smtClean="0"/>
              <a:t>External commands</a:t>
            </a:r>
            <a:endParaRPr lang="en-US" b="1" dirty="0"/>
          </a:p>
        </p:txBody>
      </p:sp>
      <p:sp>
        <p:nvSpPr>
          <p:cNvPr id="4" name="Rectangle 3"/>
          <p:cNvSpPr/>
          <p:nvPr/>
        </p:nvSpPr>
        <p:spPr>
          <a:xfrm>
            <a:off x="914400" y="2373630"/>
            <a:ext cx="7315200" cy="2923877"/>
          </a:xfrm>
          <a:prstGeom prst="rect">
            <a:avLst/>
          </a:prstGeom>
          <a:solidFill>
            <a:schemeClr val="bg1">
              <a:lumMod val="95000"/>
            </a:schemeClr>
          </a:solidFill>
        </p:spPr>
        <p:txBody>
          <a:bodyPr wrap="square">
            <a:spAutoFit/>
          </a:bodyPr>
          <a:lstStyle/>
          <a:p>
            <a:r>
              <a:rPr lang="en-US" sz="1400" dirty="0"/>
              <a:t>PATH=C:\Python34\Lib\site-packages\PyQt4;C:\</a:t>
            </a:r>
            <a:r>
              <a:rPr lang="en-US" sz="1400" dirty="0" err="1"/>
              <a:t>ProgramData</a:t>
            </a:r>
            <a:r>
              <a:rPr lang="en-US" sz="1400" dirty="0"/>
              <a:t>\Oracle\Java\</a:t>
            </a:r>
            <a:r>
              <a:rPr lang="en-US" sz="1400" dirty="0" err="1"/>
              <a:t>javapath;C</a:t>
            </a:r>
            <a:r>
              <a:rPr lang="en-US" sz="1400" dirty="0"/>
              <a:t>:\</a:t>
            </a:r>
          </a:p>
          <a:p>
            <a:r>
              <a:rPr lang="en-US" sz="1400" dirty="0"/>
              <a:t>Program Files (x86)\</a:t>
            </a:r>
            <a:r>
              <a:rPr lang="en-US" sz="1400" dirty="0" err="1"/>
              <a:t>Cuminas</a:t>
            </a:r>
            <a:r>
              <a:rPr lang="en-US" sz="1400" dirty="0"/>
              <a:t>\Document Express </a:t>
            </a:r>
            <a:r>
              <a:rPr lang="en-US" sz="1400" dirty="0" err="1"/>
              <a:t>DjVu</a:t>
            </a:r>
            <a:r>
              <a:rPr lang="en-US" sz="1400" dirty="0"/>
              <a:t> Plug-in\;</a:t>
            </a:r>
            <a:r>
              <a:rPr lang="en-US" sz="1600" b="1" dirty="0"/>
              <a:t>C:\</a:t>
            </a:r>
            <a:r>
              <a:rPr lang="en-US" sz="1600" b="1" dirty="0" smtClean="0"/>
              <a:t>Windows\system32;</a:t>
            </a:r>
            <a:r>
              <a:rPr lang="en-US" sz="1400" dirty="0" smtClean="0"/>
              <a:t>C:\</a:t>
            </a:r>
            <a:r>
              <a:rPr lang="en-US" sz="1400" dirty="0" err="1"/>
              <a:t>Windows;C</a:t>
            </a:r>
            <a:r>
              <a:rPr lang="en-US" sz="1400" dirty="0"/>
              <a:t>:\Windows\System32\</a:t>
            </a:r>
            <a:r>
              <a:rPr lang="en-US" sz="1400" dirty="0" err="1"/>
              <a:t>Wbem;C</a:t>
            </a:r>
            <a:r>
              <a:rPr lang="en-US" sz="1400" dirty="0"/>
              <a:t>:\Windows\System32\</a:t>
            </a:r>
            <a:r>
              <a:rPr lang="en-US" sz="1400" dirty="0" err="1"/>
              <a:t>WindowsPowerShell</a:t>
            </a:r>
            <a:r>
              <a:rPr lang="en-US" sz="1400" dirty="0"/>
              <a:t>\v1.0\;</a:t>
            </a:r>
            <a:r>
              <a:rPr lang="en-US" sz="1400" dirty="0" smtClean="0"/>
              <a:t>C:\</a:t>
            </a:r>
            <a:r>
              <a:rPr lang="en-US" sz="1400" dirty="0"/>
              <a:t>Program Files\Intel\</a:t>
            </a:r>
            <a:r>
              <a:rPr lang="en-US" sz="1400" dirty="0" err="1"/>
              <a:t>WiFi</a:t>
            </a:r>
            <a:r>
              <a:rPr lang="en-US" sz="1400" dirty="0"/>
              <a:t>\bin\;C:\Program Files\Common </a:t>
            </a:r>
            <a:r>
              <a:rPr lang="en-US" sz="1400" dirty="0" smtClean="0"/>
              <a:t>Files\Intel\</a:t>
            </a:r>
            <a:r>
              <a:rPr lang="en-US" sz="1400" dirty="0" err="1" smtClean="0"/>
              <a:t>WirelessCommon</a:t>
            </a:r>
            <a:r>
              <a:rPr lang="en-US" sz="1400" dirty="0"/>
              <a:t>\;C:\Program Files\Microsoft\Web Platform Installer\;C:\Program Files (x86)\</a:t>
            </a:r>
            <a:r>
              <a:rPr lang="en-US" sz="1400" dirty="0" smtClean="0"/>
              <a:t>Microsoft </a:t>
            </a:r>
            <a:r>
              <a:rPr lang="en-US" sz="1400" dirty="0"/>
              <a:t>ASP.NET\ASP.NET Web </a:t>
            </a:r>
            <a:r>
              <a:rPr lang="en-US" sz="1400" dirty="0" smtClean="0"/>
              <a:t>ages\v1.0</a:t>
            </a:r>
            <a:r>
              <a:rPr lang="en-US" sz="1400" dirty="0"/>
              <a:t>\;C:\Program Files (x86)\Windows </a:t>
            </a:r>
            <a:r>
              <a:rPr lang="en-US" sz="1400" dirty="0" smtClean="0"/>
              <a:t>Kits\8.0\Windows </a:t>
            </a:r>
            <a:r>
              <a:rPr lang="en-US" sz="1400" dirty="0"/>
              <a:t>Performance Toolkit\;C:\Program Files\Microsoft SQL </a:t>
            </a:r>
            <a:r>
              <a:rPr lang="en-US" sz="1400" dirty="0" smtClean="0"/>
              <a:t>Server\110\Tools\</a:t>
            </a:r>
            <a:r>
              <a:rPr lang="en-US" sz="1400" dirty="0" err="1" smtClean="0"/>
              <a:t>Binn</a:t>
            </a:r>
            <a:r>
              <a:rPr lang="en-US" sz="1400" dirty="0"/>
              <a:t>\;C:\Program Files (x86)\NVIDIA </a:t>
            </a:r>
            <a:r>
              <a:rPr lang="en-US" sz="1400" dirty="0" smtClean="0"/>
              <a:t>Corporation\PhysX\</a:t>
            </a:r>
            <a:r>
              <a:rPr lang="en-US" sz="1400" dirty="0" err="1" smtClean="0"/>
              <a:t>Common;C</a:t>
            </a:r>
            <a:r>
              <a:rPr lang="en-US" sz="1400" dirty="0"/>
              <a:t>:\Heights\</a:t>
            </a:r>
            <a:r>
              <a:rPr lang="en-US" sz="1400" dirty="0" err="1"/>
              <a:t>PortableApp</a:t>
            </a:r>
            <a:endParaRPr lang="en-US" sz="1400" dirty="0"/>
          </a:p>
          <a:p>
            <a:r>
              <a:rPr lang="en-US" sz="1400" dirty="0"/>
              <a:t>s\PortablePython2.7.6.1\</a:t>
            </a:r>
            <a:r>
              <a:rPr lang="en-US" sz="1400" dirty="0" err="1"/>
              <a:t>App;C</a:t>
            </a:r>
            <a:r>
              <a:rPr lang="en-US" sz="1400" dirty="0"/>
              <a:t>:\Heights\</a:t>
            </a:r>
            <a:r>
              <a:rPr lang="en-US" sz="1400" dirty="0" err="1"/>
              <a:t>PortableApps</a:t>
            </a:r>
            <a:r>
              <a:rPr lang="en-US" sz="1400" dirty="0"/>
              <a:t>\PortablePython2.7.6.1\App\Li</a:t>
            </a:r>
          </a:p>
          <a:p>
            <a:r>
              <a:rPr lang="en-US" sz="1400" dirty="0"/>
              <a:t>b\</a:t>
            </a:r>
            <a:r>
              <a:rPr lang="en-US" sz="1400" dirty="0" err="1"/>
              <a:t>idlelib</a:t>
            </a:r>
            <a:r>
              <a:rPr lang="en-US" sz="1400" dirty="0"/>
              <a:t>\;C:\Heights\</a:t>
            </a:r>
            <a:r>
              <a:rPr lang="en-US" sz="1400" dirty="0" err="1"/>
              <a:t>PortableApps</a:t>
            </a:r>
            <a:r>
              <a:rPr lang="en-US" sz="1400" dirty="0"/>
              <a:t>\PortablePython2.7.6.1\App\Scripts\;;%WIRESHAR</a:t>
            </a:r>
          </a:p>
          <a:p>
            <a:r>
              <a:rPr lang="en-US" sz="1400" dirty="0"/>
              <a:t>KPATH%;C:\Program Files (x86)\Skype\Phone\;C:\Program Files\Intel\</a:t>
            </a:r>
            <a:r>
              <a:rPr lang="en-US" sz="1400" dirty="0" err="1"/>
              <a:t>WiFi</a:t>
            </a:r>
            <a:r>
              <a:rPr lang="en-US" sz="1400" dirty="0"/>
              <a:t>\bin\;C:\P</a:t>
            </a:r>
          </a:p>
          <a:p>
            <a:r>
              <a:rPr lang="en-US" sz="1400" dirty="0" err="1"/>
              <a:t>rogram</a:t>
            </a:r>
            <a:r>
              <a:rPr lang="en-US" sz="1400" dirty="0"/>
              <a:t> Files\Common Files\Intel\</a:t>
            </a:r>
            <a:r>
              <a:rPr lang="en-US" sz="1400" dirty="0" err="1"/>
              <a:t>WirelessCommon</a:t>
            </a:r>
            <a:r>
              <a:rPr lang="en-US" sz="1400" dirty="0"/>
              <a:t>\</a:t>
            </a:r>
          </a:p>
        </p:txBody>
      </p:sp>
      <p:pic>
        <p:nvPicPr>
          <p:cNvPr id="13"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203969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12</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98877"/>
            <a:ext cx="2590800" cy="369332"/>
          </a:xfrm>
          <a:prstGeom prst="rect">
            <a:avLst/>
          </a:prstGeom>
          <a:solidFill>
            <a:schemeClr val="bg1">
              <a:lumMod val="85000"/>
            </a:schemeClr>
          </a:solidFill>
        </p:spPr>
        <p:txBody>
          <a:bodyPr wrap="square" rtlCol="0">
            <a:spAutoFit/>
          </a:bodyPr>
          <a:lstStyle/>
          <a:p>
            <a:pPr algn="ctr"/>
            <a:r>
              <a:rPr lang="en-US" b="1" dirty="0" smtClean="0"/>
              <a:t>Internal commands</a:t>
            </a:r>
            <a:endParaRPr lang="en-US" b="1" dirty="0"/>
          </a:p>
        </p:txBody>
      </p:sp>
      <p:sp>
        <p:nvSpPr>
          <p:cNvPr id="4" name="Rectangle 3"/>
          <p:cNvSpPr/>
          <p:nvPr/>
        </p:nvSpPr>
        <p:spPr>
          <a:xfrm>
            <a:off x="914400" y="2069068"/>
            <a:ext cx="7315200" cy="369332"/>
          </a:xfrm>
          <a:prstGeom prst="rect">
            <a:avLst/>
          </a:prstGeom>
          <a:solidFill>
            <a:schemeClr val="tx1"/>
          </a:solidFill>
        </p:spPr>
        <p:txBody>
          <a:bodyPr wrap="square">
            <a:spAutoFit/>
          </a:bodyPr>
          <a:lstStyle/>
          <a:p>
            <a:r>
              <a:rPr lang="en-US" b="1" dirty="0">
                <a:solidFill>
                  <a:schemeClr val="bg1"/>
                </a:solidFill>
              </a:rPr>
              <a:t>ATTRIB </a:t>
            </a:r>
            <a:r>
              <a:rPr lang="en-US" dirty="0">
                <a:solidFill>
                  <a:schemeClr val="bg1"/>
                </a:solidFill>
              </a:rPr>
              <a:t>Displays or changes file attributes.</a:t>
            </a:r>
          </a:p>
        </p:txBody>
      </p:sp>
      <p:sp>
        <p:nvSpPr>
          <p:cNvPr id="5" name="Rectangle 4"/>
          <p:cNvSpPr/>
          <p:nvPr/>
        </p:nvSpPr>
        <p:spPr>
          <a:xfrm>
            <a:off x="914400" y="2557784"/>
            <a:ext cx="7315200" cy="369332"/>
          </a:xfrm>
          <a:prstGeom prst="rect">
            <a:avLst/>
          </a:prstGeom>
          <a:solidFill>
            <a:schemeClr val="tx1"/>
          </a:solidFill>
        </p:spPr>
        <p:txBody>
          <a:bodyPr wrap="square">
            <a:spAutoFit/>
          </a:bodyPr>
          <a:lstStyle/>
          <a:p>
            <a:r>
              <a:rPr lang="en-US" b="1" dirty="0">
                <a:solidFill>
                  <a:schemeClr val="bg1"/>
                </a:solidFill>
              </a:rPr>
              <a:t>CACLS </a:t>
            </a:r>
            <a:r>
              <a:rPr lang="en-US" dirty="0">
                <a:solidFill>
                  <a:schemeClr val="bg1"/>
                </a:solidFill>
              </a:rPr>
              <a:t>Displays or modifies access control lists (ACLs) of files.</a:t>
            </a:r>
          </a:p>
        </p:txBody>
      </p:sp>
      <p:sp>
        <p:nvSpPr>
          <p:cNvPr id="18" name="Rectangle 17"/>
          <p:cNvSpPr/>
          <p:nvPr/>
        </p:nvSpPr>
        <p:spPr>
          <a:xfrm>
            <a:off x="914400" y="3046500"/>
            <a:ext cx="7315200" cy="369332"/>
          </a:xfrm>
          <a:prstGeom prst="rect">
            <a:avLst/>
          </a:prstGeom>
          <a:solidFill>
            <a:schemeClr val="tx1"/>
          </a:solidFill>
        </p:spPr>
        <p:txBody>
          <a:bodyPr wrap="square">
            <a:spAutoFit/>
          </a:bodyPr>
          <a:lstStyle/>
          <a:p>
            <a:r>
              <a:rPr lang="en-US" b="1" dirty="0">
                <a:solidFill>
                  <a:schemeClr val="bg1"/>
                </a:solidFill>
              </a:rPr>
              <a:t>CLIP </a:t>
            </a:r>
            <a:r>
              <a:rPr lang="en-US" dirty="0">
                <a:solidFill>
                  <a:schemeClr val="bg1"/>
                </a:solidFill>
              </a:rPr>
              <a:t>Redirects output of another command to the Windows clipboard.</a:t>
            </a:r>
          </a:p>
        </p:txBody>
      </p:sp>
      <p:sp>
        <p:nvSpPr>
          <p:cNvPr id="19" name="Rectangle 18"/>
          <p:cNvSpPr/>
          <p:nvPr/>
        </p:nvSpPr>
        <p:spPr>
          <a:xfrm>
            <a:off x="914400" y="3535216"/>
            <a:ext cx="7315200" cy="369332"/>
          </a:xfrm>
          <a:prstGeom prst="rect">
            <a:avLst/>
          </a:prstGeom>
          <a:solidFill>
            <a:schemeClr val="tx1"/>
          </a:solidFill>
        </p:spPr>
        <p:txBody>
          <a:bodyPr wrap="square">
            <a:spAutoFit/>
          </a:bodyPr>
          <a:lstStyle/>
          <a:p>
            <a:r>
              <a:rPr lang="en-US" b="1" dirty="0">
                <a:solidFill>
                  <a:schemeClr val="bg1"/>
                </a:solidFill>
              </a:rPr>
              <a:t>COMP </a:t>
            </a:r>
            <a:r>
              <a:rPr lang="en-US" dirty="0">
                <a:solidFill>
                  <a:schemeClr val="bg1"/>
                </a:solidFill>
              </a:rPr>
              <a:t>Compares the contents of two files or sets of files byte-by-byte</a:t>
            </a:r>
          </a:p>
        </p:txBody>
      </p:sp>
      <p:sp>
        <p:nvSpPr>
          <p:cNvPr id="20" name="Rectangle 19"/>
          <p:cNvSpPr/>
          <p:nvPr/>
        </p:nvSpPr>
        <p:spPr>
          <a:xfrm>
            <a:off x="924114" y="4023932"/>
            <a:ext cx="7315200" cy="369332"/>
          </a:xfrm>
          <a:prstGeom prst="rect">
            <a:avLst/>
          </a:prstGeom>
          <a:solidFill>
            <a:schemeClr val="tx1"/>
          </a:solidFill>
        </p:spPr>
        <p:txBody>
          <a:bodyPr wrap="square">
            <a:spAutoFit/>
          </a:bodyPr>
          <a:lstStyle/>
          <a:p>
            <a:r>
              <a:rPr lang="en-US" b="1" dirty="0">
                <a:solidFill>
                  <a:schemeClr val="bg1"/>
                </a:solidFill>
              </a:rPr>
              <a:t>FC </a:t>
            </a:r>
            <a:r>
              <a:rPr lang="en-US" sz="1500" dirty="0">
                <a:solidFill>
                  <a:schemeClr val="bg1"/>
                </a:solidFill>
              </a:rPr>
              <a:t>Compares two files or sets of files, and displays the differences between them</a:t>
            </a:r>
            <a:r>
              <a:rPr lang="en-US" b="1" dirty="0">
                <a:solidFill>
                  <a:schemeClr val="bg1"/>
                </a:solidFill>
              </a:rPr>
              <a:t>.</a:t>
            </a:r>
            <a:endParaRPr lang="en-US" dirty="0">
              <a:solidFill>
                <a:schemeClr val="bg1"/>
              </a:solidFill>
            </a:endParaRPr>
          </a:p>
        </p:txBody>
      </p:sp>
      <p:sp>
        <p:nvSpPr>
          <p:cNvPr id="21" name="Rectangle 20"/>
          <p:cNvSpPr/>
          <p:nvPr/>
        </p:nvSpPr>
        <p:spPr>
          <a:xfrm>
            <a:off x="924114" y="4512648"/>
            <a:ext cx="7315200" cy="369332"/>
          </a:xfrm>
          <a:prstGeom prst="rect">
            <a:avLst/>
          </a:prstGeom>
          <a:solidFill>
            <a:schemeClr val="tx1"/>
          </a:solidFill>
        </p:spPr>
        <p:txBody>
          <a:bodyPr wrap="square">
            <a:spAutoFit/>
          </a:bodyPr>
          <a:lstStyle/>
          <a:p>
            <a:r>
              <a:rPr lang="en-US" b="1" dirty="0">
                <a:solidFill>
                  <a:schemeClr val="bg1"/>
                </a:solidFill>
              </a:rPr>
              <a:t>FIND </a:t>
            </a:r>
            <a:r>
              <a:rPr lang="en-US" dirty="0">
                <a:solidFill>
                  <a:schemeClr val="bg1"/>
                </a:solidFill>
              </a:rPr>
              <a:t>Searches for a text string in a file or files.</a:t>
            </a:r>
          </a:p>
        </p:txBody>
      </p:sp>
      <p:sp>
        <p:nvSpPr>
          <p:cNvPr id="22" name="Rectangle 21"/>
          <p:cNvSpPr/>
          <p:nvPr/>
        </p:nvSpPr>
        <p:spPr>
          <a:xfrm>
            <a:off x="924114" y="5001364"/>
            <a:ext cx="7315200" cy="369332"/>
          </a:xfrm>
          <a:prstGeom prst="rect">
            <a:avLst/>
          </a:prstGeom>
          <a:solidFill>
            <a:schemeClr val="tx1"/>
          </a:solidFill>
        </p:spPr>
        <p:txBody>
          <a:bodyPr wrap="square">
            <a:spAutoFit/>
          </a:bodyPr>
          <a:lstStyle/>
          <a:p>
            <a:r>
              <a:rPr lang="en-US" b="1" dirty="0">
                <a:solidFill>
                  <a:schemeClr val="bg1"/>
                </a:solidFill>
              </a:rPr>
              <a:t>HELP </a:t>
            </a:r>
            <a:r>
              <a:rPr lang="en-US" dirty="0">
                <a:solidFill>
                  <a:schemeClr val="bg1"/>
                </a:solidFill>
              </a:rPr>
              <a:t>Provides Help information for Windows commands.</a:t>
            </a:r>
          </a:p>
        </p:txBody>
      </p:sp>
      <p:sp>
        <p:nvSpPr>
          <p:cNvPr id="23" name="Rectangle 22"/>
          <p:cNvSpPr/>
          <p:nvPr/>
        </p:nvSpPr>
        <p:spPr>
          <a:xfrm>
            <a:off x="924114" y="5490080"/>
            <a:ext cx="7315200" cy="369332"/>
          </a:xfrm>
          <a:prstGeom prst="rect">
            <a:avLst/>
          </a:prstGeom>
          <a:solidFill>
            <a:schemeClr val="tx1"/>
          </a:solidFill>
        </p:spPr>
        <p:txBody>
          <a:bodyPr wrap="square">
            <a:spAutoFit/>
          </a:bodyPr>
          <a:lstStyle/>
          <a:p>
            <a:r>
              <a:rPr lang="en-US" b="1" dirty="0">
                <a:solidFill>
                  <a:schemeClr val="bg1"/>
                </a:solidFill>
              </a:rPr>
              <a:t>TREE </a:t>
            </a:r>
            <a:r>
              <a:rPr lang="en-US" dirty="0">
                <a:solidFill>
                  <a:schemeClr val="bg1"/>
                </a:solidFill>
              </a:rPr>
              <a:t>Graphically displays the directory structure of a drive or path.</a:t>
            </a:r>
          </a:p>
        </p:txBody>
      </p:sp>
      <p:sp>
        <p:nvSpPr>
          <p:cNvPr id="24" name="Rectangle 23"/>
          <p:cNvSpPr/>
          <p:nvPr/>
        </p:nvSpPr>
        <p:spPr>
          <a:xfrm>
            <a:off x="914400" y="5978800"/>
            <a:ext cx="7315200" cy="369332"/>
          </a:xfrm>
          <a:prstGeom prst="rect">
            <a:avLst/>
          </a:prstGeom>
          <a:solidFill>
            <a:schemeClr val="tx1"/>
          </a:solidFill>
        </p:spPr>
        <p:txBody>
          <a:bodyPr wrap="square">
            <a:spAutoFit/>
          </a:bodyPr>
          <a:lstStyle/>
          <a:p>
            <a:r>
              <a:rPr lang="en-US" b="1" dirty="0" smtClean="0">
                <a:solidFill>
                  <a:schemeClr val="bg1"/>
                </a:solidFill>
              </a:rPr>
              <a:t>. . .</a:t>
            </a:r>
            <a:endParaRPr lang="en-US" dirty="0">
              <a:solidFill>
                <a:schemeClr val="bg1"/>
              </a:solidFill>
            </a:endParaRPr>
          </a:p>
        </p:txBody>
      </p:sp>
      <p:sp>
        <p:nvSpPr>
          <p:cNvPr id="25" name="TextBox 24"/>
          <p:cNvSpPr txBox="1"/>
          <p:nvPr/>
        </p:nvSpPr>
        <p:spPr>
          <a:xfrm>
            <a:off x="3276600" y="1489075"/>
            <a:ext cx="2590800" cy="369332"/>
          </a:xfrm>
          <a:prstGeom prst="rect">
            <a:avLst/>
          </a:prstGeom>
          <a:solidFill>
            <a:schemeClr val="bg1">
              <a:lumMod val="85000"/>
            </a:schemeClr>
          </a:solidFill>
        </p:spPr>
        <p:txBody>
          <a:bodyPr wrap="square" rtlCol="0">
            <a:spAutoFit/>
          </a:bodyPr>
          <a:lstStyle/>
          <a:p>
            <a:pPr algn="ctr"/>
            <a:r>
              <a:rPr lang="en-US" b="1" dirty="0" smtClean="0"/>
              <a:t>External commands</a:t>
            </a:r>
            <a:endParaRPr lang="en-US" b="1" dirty="0"/>
          </a:p>
        </p:txBody>
      </p:sp>
      <p:pic>
        <p:nvPicPr>
          <p:cNvPr id="26"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1243421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945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5C69D71-903B-47FB-B22A-7D803789BD8F}" type="slidenum">
              <a:rPr lang="en-US" altLang="en-US" sz="1400" smtClean="0"/>
              <a:pPr>
                <a:spcBef>
                  <a:spcPct val="0"/>
                </a:spcBef>
                <a:buFontTx/>
                <a:buNone/>
              </a:pPr>
              <a:t>13</a:t>
            </a:fld>
            <a:endParaRPr lang="en-US" altLang="en-US" sz="1400" smtClean="0"/>
          </a:p>
        </p:txBody>
      </p:sp>
      <p:sp>
        <p:nvSpPr>
          <p:cNvPr id="19460"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1"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2"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3"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3943738" y="1457131"/>
            <a:ext cx="1274708" cy="369332"/>
          </a:xfrm>
          <a:prstGeom prst="rect">
            <a:avLst/>
          </a:prstGeom>
          <a:solidFill>
            <a:schemeClr val="bg1">
              <a:lumMod val="85000"/>
            </a:schemeClr>
          </a:solidFill>
        </p:spPr>
        <p:txBody>
          <a:bodyPr wrap="none">
            <a:spAutoFit/>
          </a:bodyPr>
          <a:lstStyle/>
          <a:p>
            <a:pPr algn="ctr">
              <a:defRPr/>
            </a:pPr>
            <a:r>
              <a:rPr lang="en-US" b="1" dirty="0"/>
              <a:t>shutdown</a:t>
            </a:r>
          </a:p>
        </p:txBody>
      </p:sp>
      <p:sp>
        <p:nvSpPr>
          <p:cNvPr id="3" name="Rectangle 2"/>
          <p:cNvSpPr/>
          <p:nvPr/>
        </p:nvSpPr>
        <p:spPr>
          <a:xfrm>
            <a:off x="914400" y="1981200"/>
            <a:ext cx="7305675" cy="369888"/>
          </a:xfrm>
          <a:prstGeom prst="rect">
            <a:avLst/>
          </a:prstGeom>
          <a:solidFill>
            <a:schemeClr val="bg1">
              <a:lumMod val="95000"/>
            </a:schemeClr>
          </a:solidFill>
        </p:spPr>
        <p:txBody>
          <a:bodyPr>
            <a:spAutoFit/>
          </a:bodyPr>
          <a:lstStyle/>
          <a:p>
            <a:pPr>
              <a:defRPr/>
            </a:pPr>
            <a:r>
              <a:rPr lang="en-US" dirty="0">
                <a:solidFill>
                  <a:srgbClr val="2A2A2A"/>
                </a:solidFill>
                <a:latin typeface="Segoe UI" panose="020B0502040204020203" pitchFamily="34" charset="0"/>
              </a:rPr>
              <a:t>Shut down or restart a local or remote computer</a:t>
            </a:r>
            <a:endParaRPr lang="en-US" dirty="0"/>
          </a:p>
        </p:txBody>
      </p:sp>
      <p:sp>
        <p:nvSpPr>
          <p:cNvPr id="16" name="Rectangle 15"/>
          <p:cNvSpPr/>
          <p:nvPr/>
        </p:nvSpPr>
        <p:spPr>
          <a:xfrm>
            <a:off x="3876869" y="3897868"/>
            <a:ext cx="1402948" cy="369332"/>
          </a:xfrm>
          <a:prstGeom prst="rect">
            <a:avLst/>
          </a:prstGeom>
          <a:solidFill>
            <a:schemeClr val="bg1">
              <a:lumMod val="85000"/>
            </a:schemeClr>
          </a:solidFill>
        </p:spPr>
        <p:txBody>
          <a:bodyPr wrap="none">
            <a:spAutoFit/>
          </a:bodyPr>
          <a:lstStyle/>
          <a:p>
            <a:pPr algn="ctr">
              <a:defRPr/>
            </a:pPr>
            <a:r>
              <a:rPr lang="en-US" b="1" dirty="0" err="1"/>
              <a:t>systeminfo</a:t>
            </a:r>
            <a:endParaRPr lang="en-US" b="1" dirty="0"/>
          </a:p>
        </p:txBody>
      </p:sp>
      <p:sp>
        <p:nvSpPr>
          <p:cNvPr id="5" name="Rectangle 4"/>
          <p:cNvSpPr/>
          <p:nvPr/>
        </p:nvSpPr>
        <p:spPr>
          <a:xfrm>
            <a:off x="916182" y="4326749"/>
            <a:ext cx="7292975" cy="1200150"/>
          </a:xfrm>
          <a:prstGeom prst="rect">
            <a:avLst/>
          </a:prstGeom>
          <a:solidFill>
            <a:schemeClr val="bg1">
              <a:lumMod val="95000"/>
            </a:schemeClr>
          </a:solidFill>
        </p:spPr>
        <p:txBody>
          <a:bodyPr>
            <a:spAutoFit/>
          </a:bodyPr>
          <a:lstStyle/>
          <a:p>
            <a:pPr>
              <a:defRPr/>
            </a:pPr>
            <a:r>
              <a:rPr lang="en-US" dirty="0">
                <a:solidFill>
                  <a:srgbClr val="2A2A2A"/>
                </a:solidFill>
                <a:latin typeface="Segoe UI" panose="020B0502040204020203" pitchFamily="34" charset="0"/>
              </a:rPr>
              <a:t>Displays detailed configuration information about a computer and its operating system, including operating system configuration, security information, product ID, and hardware properties, such as RAM, disk space, and network cards.</a:t>
            </a:r>
            <a:endParaRPr lang="en-US" dirty="0"/>
          </a:p>
        </p:txBody>
      </p:sp>
      <p:sp>
        <p:nvSpPr>
          <p:cNvPr id="19475" name="Rectangle 4"/>
          <p:cNvSpPr>
            <a:spLocks noChangeArrowheads="1"/>
          </p:cNvSpPr>
          <p:nvPr/>
        </p:nvSpPr>
        <p:spPr bwMode="auto">
          <a:xfrm>
            <a:off x="914400" y="5772268"/>
            <a:ext cx="7292975" cy="369887"/>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800" dirty="0"/>
              <a:t>C</a:t>
            </a:r>
            <a:r>
              <a:rPr lang="en-US" altLang="en-US" sz="1800" dirty="0" smtClean="0"/>
              <a:t>:\&gt;systeminfo</a:t>
            </a:r>
            <a:endParaRPr lang="en-US" altLang="en-US" sz="1800" dirty="0"/>
          </a:p>
        </p:txBody>
      </p:sp>
      <p:sp>
        <p:nvSpPr>
          <p:cNvPr id="6" name="Rectangle 5"/>
          <p:cNvSpPr/>
          <p:nvPr/>
        </p:nvSpPr>
        <p:spPr>
          <a:xfrm>
            <a:off x="927294" y="2514600"/>
            <a:ext cx="7289412" cy="338554"/>
          </a:xfrm>
          <a:prstGeom prst="rect">
            <a:avLst/>
          </a:prstGeom>
          <a:solidFill>
            <a:schemeClr val="bg1">
              <a:lumMod val="95000"/>
            </a:schemeClr>
          </a:solidFill>
        </p:spPr>
        <p:txBody>
          <a:bodyPr wrap="square">
            <a:spAutoFit/>
          </a:bodyPr>
          <a:lstStyle/>
          <a:p>
            <a:r>
              <a:rPr lang="en-US" sz="1600" dirty="0" smtClean="0"/>
              <a:t>Shutdown </a:t>
            </a:r>
            <a:r>
              <a:rPr lang="en-US" sz="1600" dirty="0"/>
              <a:t>the Local Computer with a Delay (time-out) Period of 10 Seconds</a:t>
            </a:r>
          </a:p>
        </p:txBody>
      </p:sp>
      <p:sp>
        <p:nvSpPr>
          <p:cNvPr id="22" name="Rectangle 4"/>
          <p:cNvSpPr>
            <a:spLocks noChangeArrowheads="1"/>
          </p:cNvSpPr>
          <p:nvPr/>
        </p:nvSpPr>
        <p:spPr bwMode="auto">
          <a:xfrm>
            <a:off x="916182" y="2942647"/>
            <a:ext cx="7292975" cy="369887"/>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800" dirty="0"/>
              <a:t>C:\&gt;shutdown /s /t 10 </a:t>
            </a:r>
          </a:p>
        </p:txBody>
      </p:sp>
      <p:pic>
        <p:nvPicPr>
          <p:cNvPr id="18"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150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8F74168-CED4-409D-8D52-062545A3F6FF}" type="slidenum">
              <a:rPr lang="en-US" altLang="en-US" sz="1400" smtClean="0"/>
              <a:pPr>
                <a:spcBef>
                  <a:spcPct val="0"/>
                </a:spcBef>
                <a:buFontTx/>
                <a:buNone/>
              </a:pPr>
              <a:t>14</a:t>
            </a:fld>
            <a:endParaRPr lang="en-US" altLang="en-US" sz="1400" smtClean="0"/>
          </a:p>
        </p:txBody>
      </p:sp>
      <p:sp>
        <p:nvSpPr>
          <p:cNvPr id="21508"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3837993" y="1486676"/>
            <a:ext cx="1454244" cy="369332"/>
          </a:xfrm>
          <a:prstGeom prst="rect">
            <a:avLst/>
          </a:prstGeom>
          <a:solidFill>
            <a:schemeClr val="bg1">
              <a:lumMod val="85000"/>
            </a:schemeClr>
          </a:solidFill>
        </p:spPr>
        <p:txBody>
          <a:bodyPr wrap="none">
            <a:spAutoFit/>
          </a:bodyPr>
          <a:lstStyle/>
          <a:p>
            <a:pPr algn="ctr">
              <a:defRPr/>
            </a:pPr>
            <a:r>
              <a:rPr lang="en-US" b="1" dirty="0" err="1"/>
              <a:t>driverquery</a:t>
            </a:r>
            <a:endParaRPr lang="en-US" b="1" dirty="0"/>
          </a:p>
        </p:txBody>
      </p:sp>
      <p:sp>
        <p:nvSpPr>
          <p:cNvPr id="3" name="Rectangle 2"/>
          <p:cNvSpPr/>
          <p:nvPr/>
        </p:nvSpPr>
        <p:spPr>
          <a:xfrm>
            <a:off x="914400" y="1981200"/>
            <a:ext cx="7305675" cy="369888"/>
          </a:xfrm>
          <a:prstGeom prst="rect">
            <a:avLst/>
          </a:prstGeom>
          <a:solidFill>
            <a:schemeClr val="bg1">
              <a:lumMod val="95000"/>
            </a:schemeClr>
          </a:solidFill>
        </p:spPr>
        <p:txBody>
          <a:bodyPr>
            <a:spAutoFit/>
          </a:bodyPr>
          <a:lstStyle/>
          <a:p>
            <a:pPr>
              <a:defRPr/>
            </a:pPr>
            <a:r>
              <a:rPr lang="en-US" dirty="0"/>
              <a:t>Displays a list of all installed device drivers and their properties.</a:t>
            </a:r>
          </a:p>
        </p:txBody>
      </p:sp>
      <p:sp>
        <p:nvSpPr>
          <p:cNvPr id="16" name="Rectangle 15"/>
          <p:cNvSpPr/>
          <p:nvPr/>
        </p:nvSpPr>
        <p:spPr>
          <a:xfrm>
            <a:off x="3965118" y="2602468"/>
            <a:ext cx="1210589" cy="369332"/>
          </a:xfrm>
          <a:prstGeom prst="rect">
            <a:avLst/>
          </a:prstGeom>
          <a:solidFill>
            <a:schemeClr val="bg1">
              <a:lumMod val="85000"/>
            </a:schemeClr>
          </a:solidFill>
        </p:spPr>
        <p:txBody>
          <a:bodyPr wrap="none">
            <a:spAutoFit/>
          </a:bodyPr>
          <a:lstStyle/>
          <a:p>
            <a:pPr algn="ctr">
              <a:defRPr/>
            </a:pPr>
            <a:r>
              <a:rPr lang="en-US" b="1" dirty="0" err="1"/>
              <a:t>msconfig</a:t>
            </a:r>
            <a:endParaRPr lang="en-US" b="1" dirty="0"/>
          </a:p>
        </p:txBody>
      </p:sp>
      <p:sp>
        <p:nvSpPr>
          <p:cNvPr id="5" name="Rectangle 4"/>
          <p:cNvSpPr/>
          <p:nvPr/>
        </p:nvSpPr>
        <p:spPr>
          <a:xfrm>
            <a:off x="925513" y="3059113"/>
            <a:ext cx="7292975" cy="369887"/>
          </a:xfrm>
          <a:prstGeom prst="rect">
            <a:avLst/>
          </a:prstGeom>
          <a:solidFill>
            <a:schemeClr val="bg1">
              <a:lumMod val="95000"/>
            </a:schemeClr>
          </a:solidFill>
        </p:spPr>
        <p:txBody>
          <a:bodyPr>
            <a:spAutoFit/>
          </a:bodyPr>
          <a:lstStyle/>
          <a:p>
            <a:pPr>
              <a:defRPr/>
            </a:pPr>
            <a:r>
              <a:rPr lang="en-US" dirty="0"/>
              <a:t>Microsoft system configuration utility.</a:t>
            </a:r>
          </a:p>
        </p:txBody>
      </p:sp>
      <p:pic>
        <p:nvPicPr>
          <p:cNvPr id="21520"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581400"/>
            <a:ext cx="4257675" cy="284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2" descr="Image result for windows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38344FF-C8CC-4B93-AF64-8386EE5A3467}" type="slidenum">
              <a:rPr lang="en-US" altLang="en-US" sz="1400" smtClean="0"/>
              <a:pPr>
                <a:spcBef>
                  <a:spcPct val="0"/>
                </a:spcBef>
                <a:buFontTx/>
                <a:buNone/>
              </a:pPr>
              <a:t>15</a:t>
            </a:fld>
            <a:endParaRPr lang="en-US" altLang="en-US" sz="1400" smtClean="0"/>
          </a:p>
        </p:txBody>
      </p:sp>
      <p:sp>
        <p:nvSpPr>
          <p:cNvPr id="2355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4075924" y="1524000"/>
            <a:ext cx="979755" cy="369332"/>
          </a:xfrm>
          <a:prstGeom prst="rect">
            <a:avLst/>
          </a:prstGeom>
          <a:solidFill>
            <a:schemeClr val="bg1">
              <a:lumMod val="85000"/>
            </a:schemeClr>
          </a:solidFill>
        </p:spPr>
        <p:txBody>
          <a:bodyPr wrap="none">
            <a:spAutoFit/>
          </a:bodyPr>
          <a:lstStyle/>
          <a:p>
            <a:pPr algn="ctr">
              <a:defRPr/>
            </a:pPr>
            <a:r>
              <a:rPr lang="en-US" b="1" dirty="0" err="1"/>
              <a:t>tasklist</a:t>
            </a:r>
            <a:endParaRPr lang="en-US" b="1" dirty="0"/>
          </a:p>
        </p:txBody>
      </p:sp>
      <p:sp>
        <p:nvSpPr>
          <p:cNvPr id="3" name="Rectangle 2"/>
          <p:cNvSpPr/>
          <p:nvPr/>
        </p:nvSpPr>
        <p:spPr>
          <a:xfrm>
            <a:off x="914400" y="1981200"/>
            <a:ext cx="7305675" cy="369888"/>
          </a:xfrm>
          <a:prstGeom prst="rect">
            <a:avLst/>
          </a:prstGeom>
          <a:solidFill>
            <a:schemeClr val="bg1">
              <a:lumMod val="95000"/>
            </a:schemeClr>
          </a:solidFill>
        </p:spPr>
        <p:txBody>
          <a:bodyPr>
            <a:spAutoFit/>
          </a:bodyPr>
          <a:lstStyle/>
          <a:p>
            <a:pPr>
              <a:defRPr/>
            </a:pPr>
            <a:r>
              <a:rPr lang="en-US" dirty="0"/>
              <a:t>Shows all of the different local computer processes currently running.</a:t>
            </a:r>
          </a:p>
        </p:txBody>
      </p:sp>
      <p:sp>
        <p:nvSpPr>
          <p:cNvPr id="16" name="Rectangle 15"/>
          <p:cNvSpPr/>
          <p:nvPr/>
        </p:nvSpPr>
        <p:spPr>
          <a:xfrm>
            <a:off x="4088147" y="2895600"/>
            <a:ext cx="966931" cy="369332"/>
          </a:xfrm>
          <a:prstGeom prst="rect">
            <a:avLst/>
          </a:prstGeom>
          <a:solidFill>
            <a:schemeClr val="bg1">
              <a:lumMod val="85000"/>
            </a:schemeClr>
          </a:solidFill>
        </p:spPr>
        <p:txBody>
          <a:bodyPr wrap="none">
            <a:spAutoFit/>
          </a:bodyPr>
          <a:lstStyle/>
          <a:p>
            <a:pPr algn="ctr">
              <a:defRPr/>
            </a:pPr>
            <a:r>
              <a:rPr lang="en-US" b="1" dirty="0" err="1"/>
              <a:t>taskkill</a:t>
            </a:r>
            <a:endParaRPr lang="en-US" b="1" dirty="0"/>
          </a:p>
        </p:txBody>
      </p:sp>
      <p:sp>
        <p:nvSpPr>
          <p:cNvPr id="5" name="Rectangle 4"/>
          <p:cNvSpPr/>
          <p:nvPr/>
        </p:nvSpPr>
        <p:spPr>
          <a:xfrm>
            <a:off x="925513" y="3363683"/>
            <a:ext cx="7292975" cy="369887"/>
          </a:xfrm>
          <a:prstGeom prst="rect">
            <a:avLst/>
          </a:prstGeom>
          <a:solidFill>
            <a:schemeClr val="bg1">
              <a:lumMod val="95000"/>
            </a:schemeClr>
          </a:solidFill>
        </p:spPr>
        <p:txBody>
          <a:bodyPr>
            <a:spAutoFit/>
          </a:bodyPr>
          <a:lstStyle/>
          <a:p>
            <a:pPr>
              <a:defRPr/>
            </a:pPr>
            <a:r>
              <a:rPr lang="en-US" dirty="0"/>
              <a:t>Ends one or more tasks or processes.</a:t>
            </a:r>
          </a:p>
        </p:txBody>
      </p:sp>
      <p:sp>
        <p:nvSpPr>
          <p:cNvPr id="10" name="Rectangle 9"/>
          <p:cNvSpPr/>
          <p:nvPr/>
        </p:nvSpPr>
        <p:spPr>
          <a:xfrm>
            <a:off x="930275" y="3946295"/>
            <a:ext cx="7292975" cy="300038"/>
          </a:xfrm>
          <a:prstGeom prst="rect">
            <a:avLst/>
          </a:prstGeom>
          <a:solidFill>
            <a:srgbClr val="FFFFCC"/>
          </a:solidFill>
        </p:spPr>
        <p:txBody>
          <a:bodyPr anchor="ctr">
            <a:spAutoFit/>
          </a:bodyPr>
          <a:lstStyle>
            <a:lvl1pPr marL="47625">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ts val="1575"/>
              </a:lnSpc>
              <a:spcBef>
                <a:spcPts val="375"/>
              </a:spcBef>
              <a:spcAft>
                <a:spcPts val="375"/>
              </a:spcAft>
            </a:pPr>
            <a:r>
              <a:rPr lang="en-US" altLang="en-US">
                <a:solidFill>
                  <a:srgbClr val="000000"/>
                </a:solidFill>
                <a:cs typeface="Times New Roman" panose="02020603050405020304" pitchFamily="18" charset="0"/>
              </a:rPr>
              <a:t>taskkill /pid 5860 </a:t>
            </a:r>
            <a:endParaRPr lang="en-US" altLang="en-US" sz="1600"/>
          </a:p>
        </p:txBody>
      </p:sp>
      <p:sp>
        <p:nvSpPr>
          <p:cNvPr id="25" name="Rectangle 24"/>
          <p:cNvSpPr/>
          <p:nvPr/>
        </p:nvSpPr>
        <p:spPr>
          <a:xfrm>
            <a:off x="4330700" y="4724400"/>
            <a:ext cx="518091" cy="369332"/>
          </a:xfrm>
          <a:prstGeom prst="rect">
            <a:avLst/>
          </a:prstGeom>
          <a:solidFill>
            <a:schemeClr val="bg1">
              <a:lumMod val="85000"/>
            </a:schemeClr>
          </a:solidFill>
        </p:spPr>
        <p:txBody>
          <a:bodyPr wrap="none">
            <a:spAutoFit/>
          </a:bodyPr>
          <a:lstStyle/>
          <a:p>
            <a:pPr>
              <a:defRPr/>
            </a:pPr>
            <a:r>
              <a:rPr lang="en-US" b="1" dirty="0" err="1"/>
              <a:t>sfc</a:t>
            </a:r>
            <a:endParaRPr lang="en-US" b="1" dirty="0"/>
          </a:p>
        </p:txBody>
      </p:sp>
      <p:sp>
        <p:nvSpPr>
          <p:cNvPr id="12" name="Rectangle 11"/>
          <p:cNvSpPr/>
          <p:nvPr/>
        </p:nvSpPr>
        <p:spPr>
          <a:xfrm>
            <a:off x="925513" y="5246687"/>
            <a:ext cx="7297737" cy="646113"/>
          </a:xfrm>
          <a:prstGeom prst="rect">
            <a:avLst/>
          </a:prstGeom>
          <a:solidFill>
            <a:schemeClr val="bg1">
              <a:lumMod val="95000"/>
            </a:schemeClr>
          </a:solidFill>
        </p:spPr>
        <p:txBody>
          <a:bodyPr>
            <a:spAutoFit/>
          </a:bodyPr>
          <a:lstStyle/>
          <a:p>
            <a:pPr>
              <a:defRPr/>
            </a:pPr>
            <a:r>
              <a:rPr lang="en-US" dirty="0"/>
              <a:t>System File Checker is a utility in Microsoft Windows that allows users to scan for and restore corruptions in Windows system files.</a:t>
            </a:r>
          </a:p>
        </p:txBody>
      </p:sp>
      <p:pic>
        <p:nvPicPr>
          <p:cNvPr id="18"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8397741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38344FF-C8CC-4B93-AF64-8386EE5A3467}" type="slidenum">
              <a:rPr lang="en-US" altLang="en-US" sz="1400" smtClean="0"/>
              <a:pPr>
                <a:spcBef>
                  <a:spcPct val="0"/>
                </a:spcBef>
                <a:buFontTx/>
                <a:buNone/>
              </a:pPr>
              <a:t>16</a:t>
            </a:fld>
            <a:endParaRPr lang="en-US" altLang="en-US" sz="1400" smtClean="0"/>
          </a:p>
        </p:txBody>
      </p:sp>
      <p:sp>
        <p:nvSpPr>
          <p:cNvPr id="2355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3986156" y="1524000"/>
            <a:ext cx="1159292" cy="369332"/>
          </a:xfrm>
          <a:prstGeom prst="rect">
            <a:avLst/>
          </a:prstGeom>
          <a:solidFill>
            <a:schemeClr val="bg1">
              <a:lumMod val="85000"/>
            </a:schemeClr>
          </a:solidFill>
        </p:spPr>
        <p:txBody>
          <a:bodyPr wrap="none">
            <a:spAutoFit/>
          </a:bodyPr>
          <a:lstStyle/>
          <a:p>
            <a:pPr algn="ctr">
              <a:defRPr/>
            </a:pPr>
            <a:r>
              <a:rPr lang="en-US" b="1" dirty="0" err="1"/>
              <a:t>pathping</a:t>
            </a:r>
            <a:endParaRPr lang="en-US" b="1" dirty="0"/>
          </a:p>
        </p:txBody>
      </p:sp>
      <p:sp>
        <p:nvSpPr>
          <p:cNvPr id="3" name="Rectangle 2"/>
          <p:cNvSpPr/>
          <p:nvPr/>
        </p:nvSpPr>
        <p:spPr>
          <a:xfrm>
            <a:off x="914400" y="1981200"/>
            <a:ext cx="7305675" cy="1477328"/>
          </a:xfrm>
          <a:prstGeom prst="rect">
            <a:avLst/>
          </a:prstGeom>
          <a:solidFill>
            <a:schemeClr val="bg1">
              <a:lumMod val="95000"/>
            </a:schemeClr>
          </a:solidFill>
        </p:spPr>
        <p:txBody>
          <a:bodyPr>
            <a:spAutoFit/>
          </a:bodyPr>
          <a:lstStyle/>
          <a:p>
            <a:pPr>
              <a:defRPr/>
            </a:pPr>
            <a:r>
              <a:rPr lang="en-US" dirty="0"/>
              <a:t>The </a:t>
            </a:r>
            <a:r>
              <a:rPr lang="en-US" b="1" dirty="0" err="1"/>
              <a:t>PathPing</a:t>
            </a:r>
            <a:r>
              <a:rPr lang="en-US" dirty="0"/>
              <a:t> tool is a route tracing tool that combines features of Ping and </a:t>
            </a:r>
            <a:r>
              <a:rPr lang="en-US" dirty="0" err="1"/>
              <a:t>Tracert</a:t>
            </a:r>
            <a:r>
              <a:rPr lang="en-US" dirty="0"/>
              <a:t> with additional information that neither of those tools provides. </a:t>
            </a:r>
            <a:r>
              <a:rPr lang="en-US" b="1" dirty="0" err="1"/>
              <a:t>PathPing</a:t>
            </a:r>
            <a:r>
              <a:rPr lang="en-US" dirty="0"/>
              <a:t> sends packets to each router on the way to a final destination over a period of time, and then computes results based on the packets </a:t>
            </a:r>
            <a:r>
              <a:rPr lang="en-US" sz="1400" dirty="0"/>
              <a:t>returned</a:t>
            </a:r>
            <a:r>
              <a:rPr lang="en-US" dirty="0"/>
              <a:t> from each hop.</a:t>
            </a:r>
          </a:p>
        </p:txBody>
      </p:sp>
      <p:pic>
        <p:nvPicPr>
          <p:cNvPr id="13"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13671" y="3722129"/>
            <a:ext cx="2326278" cy="369332"/>
          </a:xfrm>
          <a:prstGeom prst="rect">
            <a:avLst/>
          </a:prstGeom>
          <a:solidFill>
            <a:schemeClr val="tx1"/>
          </a:solidFill>
        </p:spPr>
        <p:txBody>
          <a:bodyPr wrap="none">
            <a:spAutoFit/>
          </a:bodyPr>
          <a:lstStyle/>
          <a:p>
            <a:r>
              <a:rPr lang="en-US" dirty="0" err="1">
                <a:solidFill>
                  <a:schemeClr val="bg1"/>
                </a:solidFill>
              </a:rPr>
              <a:t>pathping</a:t>
            </a:r>
            <a:r>
              <a:rPr lang="en-US" dirty="0">
                <a:solidFill>
                  <a:schemeClr val="bg1"/>
                </a:solidFill>
              </a:rPr>
              <a:t> google.com</a:t>
            </a:r>
          </a:p>
        </p:txBody>
      </p:sp>
      <p:sp>
        <p:nvSpPr>
          <p:cNvPr id="14"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
        <p:nvSpPr>
          <p:cNvPr id="15" name="Rectangle 14"/>
          <p:cNvSpPr/>
          <p:nvPr/>
        </p:nvSpPr>
        <p:spPr>
          <a:xfrm>
            <a:off x="3973912" y="4610458"/>
            <a:ext cx="1197765" cy="369332"/>
          </a:xfrm>
          <a:prstGeom prst="rect">
            <a:avLst/>
          </a:prstGeom>
          <a:solidFill>
            <a:schemeClr val="bg1">
              <a:lumMod val="85000"/>
            </a:schemeClr>
          </a:solidFill>
        </p:spPr>
        <p:txBody>
          <a:bodyPr wrap="none">
            <a:spAutoFit/>
          </a:bodyPr>
          <a:lstStyle/>
          <a:p>
            <a:pPr algn="ctr">
              <a:defRPr/>
            </a:pPr>
            <a:r>
              <a:rPr lang="en-US" b="1" dirty="0" smtClean="0"/>
              <a:t>msinfo32</a:t>
            </a:r>
            <a:endParaRPr lang="en-US" b="1" dirty="0"/>
          </a:p>
        </p:txBody>
      </p:sp>
      <p:sp>
        <p:nvSpPr>
          <p:cNvPr id="5" name="Rectangle 4"/>
          <p:cNvSpPr/>
          <p:nvPr/>
        </p:nvSpPr>
        <p:spPr>
          <a:xfrm>
            <a:off x="913671" y="5221069"/>
            <a:ext cx="7306404" cy="646331"/>
          </a:xfrm>
          <a:prstGeom prst="rect">
            <a:avLst/>
          </a:prstGeom>
          <a:solidFill>
            <a:schemeClr val="bg1">
              <a:lumMod val="95000"/>
            </a:schemeClr>
          </a:solidFill>
        </p:spPr>
        <p:txBody>
          <a:bodyPr>
            <a:spAutoFit/>
          </a:bodyPr>
          <a:lstStyle/>
          <a:p>
            <a:r>
              <a:rPr lang="en-US" dirty="0"/>
              <a:t>Displays a comprehensive view of your hardware, system components, and software environment.</a:t>
            </a:r>
          </a:p>
        </p:txBody>
      </p:sp>
    </p:spTree>
    <p:extLst>
      <p:ext uri="{BB962C8B-B14F-4D97-AF65-F5344CB8AC3E}">
        <p14:creationId xmlns:p14="http://schemas.microsoft.com/office/powerpoint/2010/main" val="6013196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ED17474-05BF-4775-8BBD-C7B74388D0AC}" type="slidenum">
              <a:rPr lang="en-US" altLang="en-US" sz="1400" smtClean="0"/>
              <a:pPr>
                <a:spcBef>
                  <a:spcPct val="0"/>
                </a:spcBef>
                <a:buFontTx/>
                <a:buNone/>
              </a:pPr>
              <a:t>17</a:t>
            </a:fld>
            <a:endParaRPr lang="en-US" altLang="en-US" sz="1400" smtClean="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
        <p:nvSpPr>
          <p:cNvPr id="16" name="TextBox 15"/>
          <p:cNvSpPr txBox="1"/>
          <p:nvPr/>
        </p:nvSpPr>
        <p:spPr>
          <a:xfrm>
            <a:off x="3124200" y="1454150"/>
            <a:ext cx="2892426" cy="369332"/>
          </a:xfrm>
          <a:prstGeom prst="rect">
            <a:avLst/>
          </a:prstGeom>
          <a:solidFill>
            <a:schemeClr val="bg1">
              <a:lumMod val="85000"/>
            </a:schemeClr>
          </a:solidFill>
        </p:spPr>
        <p:txBody>
          <a:bodyPr wrap="square">
            <a:spAutoFit/>
          </a:bodyPr>
          <a:lstStyle/>
          <a:p>
            <a:pPr algn="ctr" rtl="1" eaLnBrk="1" hangingPunct="1">
              <a:defRPr/>
            </a:pPr>
            <a:r>
              <a:rPr lang="en-US" dirty="0" smtClean="0">
                <a:latin typeface="+mn-lt"/>
                <a:cs typeface="Miriam" pitchFamily="34" charset="-79"/>
              </a:rPr>
              <a:t>Command</a:t>
            </a:r>
            <a:r>
              <a:rPr lang="en-US" b="1" dirty="0" smtClean="0">
                <a:latin typeface="+mn-lt"/>
                <a:cs typeface="Miriam" pitchFamily="34" charset="-79"/>
              </a:rPr>
              <a:t> </a:t>
            </a:r>
            <a:r>
              <a:rPr lang="en-US" b="1" dirty="0"/>
              <a:t>WHERE</a:t>
            </a:r>
            <a:endParaRPr lang="en-US" b="1" dirty="0">
              <a:latin typeface="David" panose="020E0502060401010101" pitchFamily="34" charset="-79"/>
              <a:cs typeface="David" panose="020E0502060401010101" pitchFamily="34" charset="-79"/>
            </a:endParaRP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0" name="TextBox 19"/>
          <p:cNvSpPr txBox="1"/>
          <p:nvPr/>
        </p:nvSpPr>
        <p:spPr>
          <a:xfrm>
            <a:off x="914400" y="2057400"/>
            <a:ext cx="7315200" cy="369332"/>
          </a:xfrm>
          <a:prstGeom prst="rect">
            <a:avLst/>
          </a:prstGeom>
          <a:solidFill>
            <a:schemeClr val="bg1">
              <a:lumMod val="95000"/>
            </a:schemeClr>
          </a:solidFill>
        </p:spPr>
        <p:txBody>
          <a:bodyPr wrap="square">
            <a:spAutoFit/>
          </a:bodyPr>
          <a:lstStyle/>
          <a:p>
            <a:pPr eaLnBrk="1" hangingPunct="1">
              <a:defRPr/>
            </a:pPr>
            <a:r>
              <a:rPr lang="en-US" dirty="0"/>
              <a:t>Locate and display files in a directory tree.</a:t>
            </a:r>
            <a:endParaRPr lang="en-US" dirty="0">
              <a:latin typeface="David" panose="020E0502060401010101" pitchFamily="34" charset="-79"/>
              <a:cs typeface="David" panose="020E0502060401010101" pitchFamily="34" charset="-79"/>
            </a:endParaRPr>
          </a:p>
        </p:txBody>
      </p:sp>
      <p:pic>
        <p:nvPicPr>
          <p:cNvPr id="14"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914400" y="3198167"/>
            <a:ext cx="7315200" cy="369332"/>
          </a:xfrm>
          <a:prstGeom prst="rect">
            <a:avLst/>
          </a:prstGeom>
          <a:solidFill>
            <a:srgbClr val="FFFFCC"/>
          </a:solidFill>
        </p:spPr>
        <p:txBody>
          <a:bodyPr wrap="square">
            <a:spAutoFit/>
          </a:bodyPr>
          <a:lstStyle/>
          <a:p>
            <a:r>
              <a:rPr lang="en-US" dirty="0"/>
              <a:t>WHERE </a:t>
            </a:r>
            <a:r>
              <a:rPr lang="en-US" dirty="0" smtClean="0"/>
              <a:t>python.exe</a:t>
            </a:r>
            <a:endParaRPr lang="en-US" dirty="0"/>
          </a:p>
        </p:txBody>
      </p:sp>
      <p:sp>
        <p:nvSpPr>
          <p:cNvPr id="3" name="Rectangle 2"/>
          <p:cNvSpPr/>
          <p:nvPr/>
        </p:nvSpPr>
        <p:spPr>
          <a:xfrm>
            <a:off x="912813" y="2743200"/>
            <a:ext cx="7318374" cy="369332"/>
          </a:xfrm>
          <a:prstGeom prst="rect">
            <a:avLst/>
          </a:prstGeom>
          <a:solidFill>
            <a:schemeClr val="bg1">
              <a:lumMod val="95000"/>
            </a:schemeClr>
          </a:solidFill>
        </p:spPr>
        <p:txBody>
          <a:bodyPr wrap="square">
            <a:spAutoFit/>
          </a:bodyPr>
          <a:lstStyle/>
          <a:p>
            <a:r>
              <a:rPr lang="en-US" dirty="0"/>
              <a:t>Find all files named </a:t>
            </a:r>
            <a:r>
              <a:rPr lang="en-US" dirty="0" smtClean="0"/>
              <a:t>‘Python.exe' </a:t>
            </a:r>
            <a:r>
              <a:rPr lang="en-US" dirty="0"/>
              <a:t>in the current system path</a:t>
            </a:r>
          </a:p>
        </p:txBody>
      </p:sp>
      <p:sp>
        <p:nvSpPr>
          <p:cNvPr id="15" name="Rectangle 14"/>
          <p:cNvSpPr/>
          <p:nvPr/>
        </p:nvSpPr>
        <p:spPr>
          <a:xfrm>
            <a:off x="914400" y="5297269"/>
            <a:ext cx="7315200" cy="646331"/>
          </a:xfrm>
          <a:prstGeom prst="rect">
            <a:avLst/>
          </a:prstGeom>
          <a:solidFill>
            <a:schemeClr val="bg1">
              <a:lumMod val="95000"/>
            </a:schemeClr>
          </a:solidFill>
        </p:spPr>
        <p:txBody>
          <a:bodyPr wrap="square">
            <a:spAutoFit/>
          </a:bodyPr>
          <a:lstStyle/>
          <a:p>
            <a:r>
              <a:rPr lang="en-US" dirty="0" smtClean="0"/>
              <a:t>Find </a:t>
            </a:r>
            <a:r>
              <a:rPr lang="en-US" dirty="0"/>
              <a:t>all files named </a:t>
            </a:r>
            <a:r>
              <a:rPr lang="en-US" dirty="0" smtClean="0"/>
              <a:t>‘Python.*' </a:t>
            </a:r>
            <a:r>
              <a:rPr lang="en-US" dirty="0"/>
              <a:t>on the remote computer 'Server64' searching its subdirectories</a:t>
            </a:r>
            <a:r>
              <a:rPr lang="en-US" dirty="0" smtClean="0"/>
              <a:t>:</a:t>
            </a:r>
            <a:endParaRPr lang="en-US" dirty="0"/>
          </a:p>
        </p:txBody>
      </p:sp>
      <p:sp>
        <p:nvSpPr>
          <p:cNvPr id="18" name="Rectangle 17"/>
          <p:cNvSpPr/>
          <p:nvPr/>
        </p:nvSpPr>
        <p:spPr>
          <a:xfrm>
            <a:off x="914400" y="6031468"/>
            <a:ext cx="7315200" cy="369332"/>
          </a:xfrm>
          <a:prstGeom prst="rect">
            <a:avLst/>
          </a:prstGeom>
          <a:solidFill>
            <a:srgbClr val="FFFFCC"/>
          </a:solidFill>
        </p:spPr>
        <p:txBody>
          <a:bodyPr wrap="square">
            <a:spAutoFit/>
          </a:bodyPr>
          <a:lstStyle/>
          <a:p>
            <a:r>
              <a:rPr lang="en-US" dirty="0" smtClean="0"/>
              <a:t>WHERE </a:t>
            </a:r>
            <a:r>
              <a:rPr lang="en-US" dirty="0"/>
              <a:t>/r \\Server64\Share1 </a:t>
            </a:r>
            <a:r>
              <a:rPr lang="en-US" dirty="0" smtClean="0"/>
              <a:t>Python.*</a:t>
            </a:r>
            <a:endParaRPr lang="en-US" dirty="0"/>
          </a:p>
        </p:txBody>
      </p:sp>
      <p:sp>
        <p:nvSpPr>
          <p:cNvPr id="4" name="Rectangle 3"/>
          <p:cNvSpPr/>
          <p:nvPr/>
        </p:nvSpPr>
        <p:spPr>
          <a:xfrm>
            <a:off x="912813" y="3720405"/>
            <a:ext cx="7318374" cy="1384995"/>
          </a:xfrm>
          <a:prstGeom prst="rect">
            <a:avLst/>
          </a:prstGeom>
          <a:solidFill>
            <a:schemeClr val="tx1"/>
          </a:solidFill>
        </p:spPr>
        <p:txBody>
          <a:bodyPr wrap="square">
            <a:spAutoFit/>
          </a:bodyPr>
          <a:lstStyle/>
          <a:p>
            <a:r>
              <a:rPr lang="en-US" sz="1400" dirty="0">
                <a:solidFill>
                  <a:schemeClr val="bg1"/>
                </a:solidFill>
              </a:rPr>
              <a:t>D:\&gt;WHERE /R d:\ Python.exe</a:t>
            </a:r>
          </a:p>
          <a:p>
            <a:r>
              <a:rPr lang="en-US" sz="1400" dirty="0">
                <a:solidFill>
                  <a:schemeClr val="bg1"/>
                </a:solidFill>
              </a:rPr>
              <a:t>d:\Heights\PortableApps\PortablePython2.7.6.1\App\python.exe</a:t>
            </a:r>
          </a:p>
          <a:p>
            <a:r>
              <a:rPr lang="en-US" sz="1400" dirty="0">
                <a:solidFill>
                  <a:schemeClr val="bg1"/>
                </a:solidFill>
              </a:rPr>
              <a:t>d:\Python26\python.exe</a:t>
            </a:r>
          </a:p>
          <a:p>
            <a:r>
              <a:rPr lang="en-US" sz="1400" dirty="0">
                <a:solidFill>
                  <a:schemeClr val="bg1"/>
                </a:solidFill>
              </a:rPr>
              <a:t>d:\Python27\python.exe</a:t>
            </a:r>
          </a:p>
          <a:p>
            <a:r>
              <a:rPr lang="en-US" sz="1400" dirty="0">
                <a:solidFill>
                  <a:schemeClr val="bg1"/>
                </a:solidFill>
              </a:rPr>
              <a:t>d:\Python271\python.exe</a:t>
            </a:r>
          </a:p>
          <a:p>
            <a:r>
              <a:rPr lang="en-US" sz="1400" dirty="0">
                <a:solidFill>
                  <a:schemeClr val="bg1"/>
                </a:solidFill>
              </a:rPr>
              <a:t>d:\Python36-32\python.exe</a:t>
            </a:r>
          </a:p>
        </p:txBody>
      </p:sp>
    </p:spTree>
    <p:extLst>
      <p:ext uri="{BB962C8B-B14F-4D97-AF65-F5344CB8AC3E}">
        <p14:creationId xmlns:p14="http://schemas.microsoft.com/office/powerpoint/2010/main" val="4255690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38344FF-C8CC-4B93-AF64-8386EE5A3467}" type="slidenum">
              <a:rPr lang="en-US" altLang="en-US" sz="1400" smtClean="0"/>
              <a:pPr>
                <a:spcBef>
                  <a:spcPct val="0"/>
                </a:spcBef>
                <a:buFontTx/>
                <a:buNone/>
              </a:pPr>
              <a:t>18</a:t>
            </a:fld>
            <a:endParaRPr lang="en-US" altLang="en-US" sz="1400" smtClean="0"/>
          </a:p>
        </p:txBody>
      </p:sp>
      <p:sp>
        <p:nvSpPr>
          <p:cNvPr id="2355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3277909" y="1411069"/>
            <a:ext cx="2578655" cy="646331"/>
          </a:xfrm>
          <a:prstGeom prst="rect">
            <a:avLst/>
          </a:prstGeom>
          <a:solidFill>
            <a:schemeClr val="bg1">
              <a:lumMod val="85000"/>
            </a:schemeClr>
          </a:solidFill>
        </p:spPr>
        <p:txBody>
          <a:bodyPr wrap="none">
            <a:spAutoFit/>
          </a:bodyPr>
          <a:lstStyle/>
          <a:p>
            <a:pPr algn="ctr">
              <a:defRPr/>
            </a:pPr>
            <a:r>
              <a:rPr lang="en-US" b="1" dirty="0" err="1" smtClean="0"/>
              <a:t>Mrt</a:t>
            </a:r>
            <a:r>
              <a:rPr lang="en-US" b="1" dirty="0" smtClean="0"/>
              <a:t/>
            </a:r>
            <a:br>
              <a:rPr lang="en-US" b="1" dirty="0" smtClean="0"/>
            </a:br>
            <a:r>
              <a:rPr lang="en-US" dirty="0"/>
              <a:t>Malware Removal Tool </a:t>
            </a:r>
            <a:endParaRPr lang="en-US" b="1" dirty="0"/>
          </a:p>
        </p:txBody>
      </p:sp>
      <p:pic>
        <p:nvPicPr>
          <p:cNvPr id="13"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stretch>
            <a:fillRect/>
          </a:stretch>
        </p:blipFill>
        <p:spPr>
          <a:xfrm>
            <a:off x="2297905" y="2289936"/>
            <a:ext cx="4548190" cy="4110864"/>
          </a:xfrm>
          <a:prstGeom prst="rect">
            <a:avLst/>
          </a:prstGeom>
        </p:spPr>
      </p:pic>
      <p:sp>
        <p:nvSpPr>
          <p:cNvPr id="14"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302099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03121E4-8753-4FA1-ADC8-48FC64851395}" type="slidenum">
              <a:rPr lang="en-US" altLang="en-US" sz="1400" smtClean="0"/>
              <a:pPr>
                <a:spcBef>
                  <a:spcPct val="0"/>
                </a:spcBef>
                <a:buFontTx/>
                <a:buNone/>
              </a:pPr>
              <a:t>2</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16" name="Picture 15"/>
          <p:cNvPicPr>
            <a:picLocks noChangeAspect="1"/>
          </p:cNvPicPr>
          <p:nvPr/>
        </p:nvPicPr>
        <p:blipFill>
          <a:blip r:embed="rId3"/>
          <a:stretch>
            <a:fillRect/>
          </a:stretch>
        </p:blipFill>
        <p:spPr>
          <a:xfrm>
            <a:off x="1414462" y="1437825"/>
            <a:ext cx="6315075" cy="2809875"/>
          </a:xfrm>
          <a:prstGeom prst="rect">
            <a:avLst/>
          </a:prstGeom>
        </p:spPr>
      </p:pic>
      <p:sp>
        <p:nvSpPr>
          <p:cNvPr id="20" name="Rounded Rectangular Callout 19"/>
          <p:cNvSpPr/>
          <p:nvPr/>
        </p:nvSpPr>
        <p:spPr>
          <a:xfrm>
            <a:off x="1382713" y="1925187"/>
            <a:ext cx="1079500" cy="412750"/>
          </a:xfrm>
          <a:prstGeom prst="wedgeRoundRectCallout">
            <a:avLst>
              <a:gd name="adj1" fmla="val 125607"/>
              <a:gd name="adj2" fmla="val 311776"/>
              <a:gd name="adj3" fmla="val 16667"/>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b="1" dirty="0">
                <a:solidFill>
                  <a:schemeClr val="tx1"/>
                </a:solidFill>
                <a:latin typeface="David" panose="020E0502060401010101" pitchFamily="34" charset="-79"/>
                <a:cs typeface="David" panose="020E0502060401010101" pitchFamily="34" charset="-79"/>
              </a:rPr>
              <a:t>32 bit</a:t>
            </a:r>
          </a:p>
        </p:txBody>
      </p:sp>
      <p:pic>
        <p:nvPicPr>
          <p:cNvPr id="21" name="Picture 20"/>
          <p:cNvPicPr>
            <a:picLocks noChangeAspect="1"/>
          </p:cNvPicPr>
          <p:nvPr/>
        </p:nvPicPr>
        <p:blipFill>
          <a:blip r:embed="rId4"/>
          <a:stretch>
            <a:fillRect/>
          </a:stretch>
        </p:blipFill>
        <p:spPr>
          <a:xfrm>
            <a:off x="1414461" y="3569043"/>
            <a:ext cx="6315075" cy="2809875"/>
          </a:xfrm>
          <a:prstGeom prst="rect">
            <a:avLst/>
          </a:prstGeom>
        </p:spPr>
      </p:pic>
      <p:sp>
        <p:nvSpPr>
          <p:cNvPr id="22" name="Rounded Rectangular Callout 21"/>
          <p:cNvSpPr/>
          <p:nvPr/>
        </p:nvSpPr>
        <p:spPr>
          <a:xfrm>
            <a:off x="1524000" y="3485700"/>
            <a:ext cx="1079500" cy="412750"/>
          </a:xfrm>
          <a:prstGeom prst="wedgeRoundRectCallout">
            <a:avLst>
              <a:gd name="adj1" fmla="val 125607"/>
              <a:gd name="adj2" fmla="val 311776"/>
              <a:gd name="adj3" fmla="val 16667"/>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b="1" dirty="0">
                <a:solidFill>
                  <a:schemeClr val="tx1"/>
                </a:solidFill>
                <a:latin typeface="David" panose="020E0502060401010101" pitchFamily="34" charset="-79"/>
                <a:cs typeface="David" panose="020E0502060401010101" pitchFamily="34" charset="-79"/>
              </a:rPr>
              <a:t>64 bit</a:t>
            </a:r>
          </a:p>
        </p:txBody>
      </p:sp>
      <p:pic>
        <p:nvPicPr>
          <p:cNvPr id="15" name="Picture 2" descr="Image result for windows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331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EFCC0A7-D76E-4F42-92E4-8EB8ED07F2CF}" type="slidenum">
              <a:rPr lang="en-US" altLang="en-US" sz="1400" smtClean="0"/>
              <a:pPr>
                <a:spcBef>
                  <a:spcPct val="0"/>
                </a:spcBef>
                <a:buFontTx/>
                <a:buNone/>
              </a:pPr>
              <a:t>3</a:t>
            </a:fld>
            <a:endParaRPr lang="en-US" altLang="en-US" sz="1400" smtClean="0"/>
          </a:p>
        </p:txBody>
      </p:sp>
      <p:sp>
        <p:nvSpPr>
          <p:cNvPr id="1331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914400" y="1524000"/>
            <a:ext cx="4519613" cy="369888"/>
          </a:xfrm>
          <a:prstGeom prst="rect">
            <a:avLst/>
          </a:prstGeom>
          <a:solidFill>
            <a:schemeClr val="bg1">
              <a:lumMod val="95000"/>
            </a:schemeClr>
          </a:solidFill>
        </p:spPr>
        <p:txBody>
          <a:bodyPr wrap="none">
            <a:spAutoFit/>
          </a:bodyPr>
          <a:lstStyle/>
          <a:p>
            <a:pPr>
              <a:defRPr/>
            </a:pPr>
            <a:r>
              <a:rPr lang="en-US" dirty="0"/>
              <a:t>How to copy and paste text in the console:</a:t>
            </a:r>
          </a:p>
        </p:txBody>
      </p:sp>
      <p:pic>
        <p:nvPicPr>
          <p:cNvPr id="1332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5563" y="2481263"/>
            <a:ext cx="3952875" cy="286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4953000" y="4048125"/>
            <a:ext cx="1447800" cy="6000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2" descr="Image result for windows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536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65CF38C-9081-4CD1-85E2-D5F425685B30}" type="slidenum">
              <a:rPr lang="en-US" altLang="en-US" sz="1400" smtClean="0"/>
              <a:pPr>
                <a:spcBef>
                  <a:spcPct val="0"/>
                </a:spcBef>
                <a:buFontTx/>
                <a:buNone/>
              </a:pPr>
              <a:t>4</a:t>
            </a:fld>
            <a:endParaRPr lang="en-US" altLang="en-US" sz="1400" smtClean="0"/>
          </a:p>
        </p:txBody>
      </p:sp>
      <p:sp>
        <p:nvSpPr>
          <p:cNvPr id="1536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914400" y="1524000"/>
            <a:ext cx="4519613" cy="369888"/>
          </a:xfrm>
          <a:prstGeom prst="rect">
            <a:avLst/>
          </a:prstGeom>
          <a:solidFill>
            <a:schemeClr val="bg1">
              <a:lumMod val="95000"/>
            </a:schemeClr>
          </a:solidFill>
        </p:spPr>
        <p:txBody>
          <a:bodyPr wrap="none">
            <a:spAutoFit/>
          </a:bodyPr>
          <a:lstStyle/>
          <a:p>
            <a:pPr>
              <a:defRPr/>
            </a:pPr>
            <a:r>
              <a:rPr lang="en-US" dirty="0"/>
              <a:t>How to copy and paste text in the console:</a:t>
            </a:r>
          </a:p>
        </p:txBody>
      </p:sp>
      <p:pic>
        <p:nvPicPr>
          <p:cNvPr id="14"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stretch>
            <a:fillRect/>
          </a:stretch>
        </p:blipFill>
        <p:spPr>
          <a:xfrm>
            <a:off x="2676854" y="2010761"/>
            <a:ext cx="3790292" cy="4374164"/>
          </a:xfrm>
          <a:prstGeom prst="rect">
            <a:avLst/>
          </a:prstGeom>
        </p:spPr>
      </p:pic>
      <p:sp>
        <p:nvSpPr>
          <p:cNvPr id="16" name="Rectangle 15"/>
          <p:cNvSpPr/>
          <p:nvPr/>
        </p:nvSpPr>
        <p:spPr>
          <a:xfrm>
            <a:off x="2895600" y="3562681"/>
            <a:ext cx="1447800" cy="5521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5</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graphicFrame>
        <p:nvGraphicFramePr>
          <p:cNvPr id="18" name="Table 17"/>
          <p:cNvGraphicFramePr>
            <a:graphicFrameLocks noGrp="1"/>
          </p:cNvGraphicFramePr>
          <p:nvPr>
            <p:extLst>
              <p:ext uri="{D42A27DB-BD31-4B8C-83A1-F6EECF244321}">
                <p14:modId xmlns:p14="http://schemas.microsoft.com/office/powerpoint/2010/main" val="3163848247"/>
              </p:ext>
            </p:extLst>
          </p:nvPr>
        </p:nvGraphicFramePr>
        <p:xfrm>
          <a:off x="914399" y="1752600"/>
          <a:ext cx="7315201" cy="2765796"/>
        </p:xfrm>
        <a:graphic>
          <a:graphicData uri="http://schemas.openxmlformats.org/drawingml/2006/table">
            <a:tbl>
              <a:tblPr bandRow="1">
                <a:tableStyleId>{616DA210-FB5B-4158-B5E0-FEB733F419BA}</a:tableStyleId>
              </a:tblPr>
              <a:tblGrid>
                <a:gridCol w="481064">
                  <a:extLst>
                    <a:ext uri="{9D8B030D-6E8A-4147-A177-3AD203B41FA5}">
                      <a16:colId xmlns:a16="http://schemas.microsoft.com/office/drawing/2014/main" val="20000"/>
                    </a:ext>
                  </a:extLst>
                </a:gridCol>
                <a:gridCol w="6834137">
                  <a:extLst>
                    <a:ext uri="{9D8B030D-6E8A-4147-A177-3AD203B41FA5}">
                      <a16:colId xmlns:a16="http://schemas.microsoft.com/office/drawing/2014/main" val="20001"/>
                    </a:ext>
                  </a:extLst>
                </a:gridCol>
              </a:tblGrid>
              <a:tr h="921915">
                <a:tc>
                  <a:txBody>
                    <a:bodyPr/>
                    <a:lstStyle/>
                    <a:p>
                      <a:pPr algn="ctr" fontAlgn="t"/>
                      <a:r>
                        <a:rPr lang="en-US" sz="1200" b="1" dirty="0">
                          <a:effectLst/>
                        </a:rPr>
                        <a:t>F7</a:t>
                      </a:r>
                      <a:endParaRPr lang="en-US" sz="1200" b="1" dirty="0">
                        <a:solidFill>
                          <a:srgbClr val="2A2A2A"/>
                        </a:solidFill>
                        <a:effectLst/>
                      </a:endParaRPr>
                    </a:p>
                  </a:txBody>
                  <a:tcPr marL="76200" marR="76200" marT="95223" marB="95223" anchor="ctr">
                    <a:solidFill>
                      <a:schemeClr val="bg1">
                        <a:lumMod val="95000"/>
                      </a:schemeClr>
                    </a:solidFill>
                  </a:tcPr>
                </a:tc>
                <a:tc>
                  <a:txBody>
                    <a:bodyPr/>
                    <a:lstStyle/>
                    <a:p>
                      <a:pPr fontAlgn="t"/>
                      <a:r>
                        <a:rPr lang="en-US" sz="1200" dirty="0">
                          <a:effectLst/>
                        </a:rPr>
                        <a:t>Displays all commands for this program stored in memory in a pop-up box. Use the UP ARROW key and the DOWN ARROW key to select the command you want, and press ENTER to run the command. You can also note the sequential number in front of the command and use this number in conjunction with the F9 key.</a:t>
                      </a:r>
                      <a:endParaRPr lang="en-US" sz="1200" dirty="0">
                        <a:solidFill>
                          <a:srgbClr val="2A2A2A"/>
                        </a:solidFill>
                        <a:effectLst/>
                      </a:endParaRPr>
                    </a:p>
                  </a:txBody>
                  <a:tcPr marL="76200" marR="76200" marT="95223" marB="95223" anchor="ctr">
                    <a:solidFill>
                      <a:schemeClr val="bg1">
                        <a:lumMod val="95000"/>
                      </a:schemeClr>
                    </a:solidFill>
                  </a:tcPr>
                </a:tc>
                <a:extLst>
                  <a:ext uri="{0D108BD9-81ED-4DB2-BD59-A6C34878D82A}">
                    <a16:rowId xmlns:a16="http://schemas.microsoft.com/office/drawing/2014/main" val="10006"/>
                  </a:ext>
                </a:extLst>
              </a:tr>
              <a:tr h="921915">
                <a:tc>
                  <a:txBody>
                    <a:bodyPr/>
                    <a:lstStyle/>
                    <a:p>
                      <a:pPr algn="ctr" fontAlgn="t"/>
                      <a:endParaRPr lang="en-US" sz="1200" b="1" dirty="0">
                        <a:solidFill>
                          <a:srgbClr val="2A2A2A"/>
                        </a:solidFill>
                        <a:effectLst/>
                      </a:endParaRPr>
                    </a:p>
                  </a:txBody>
                  <a:tcPr marL="76200" marR="76200" marT="95223" marB="95223" anchor="ctr">
                    <a:solidFill>
                      <a:schemeClr val="bg1">
                        <a:lumMod val="95000"/>
                      </a:schemeClr>
                    </a:solidFill>
                  </a:tcPr>
                </a:tc>
                <a:tc>
                  <a:txBody>
                    <a:bodyPr/>
                    <a:lstStyle/>
                    <a:p>
                      <a:pPr fontAlgn="t"/>
                      <a:endParaRPr lang="en-US" sz="1200" dirty="0">
                        <a:solidFill>
                          <a:srgbClr val="2A2A2A"/>
                        </a:solidFill>
                        <a:effectLst/>
                      </a:endParaRPr>
                    </a:p>
                  </a:txBody>
                  <a:tcPr marL="76200" marR="76200" marT="95223" marB="95223" anchor="ctr">
                    <a:solidFill>
                      <a:schemeClr val="bg1">
                        <a:lumMod val="95000"/>
                      </a:schemeClr>
                    </a:solidFill>
                  </a:tcPr>
                </a:tc>
                <a:extLst>
                  <a:ext uri="{0D108BD9-81ED-4DB2-BD59-A6C34878D82A}">
                    <a16:rowId xmlns:a16="http://schemas.microsoft.com/office/drawing/2014/main" val="1719568452"/>
                  </a:ext>
                </a:extLst>
              </a:tr>
              <a:tr h="921915">
                <a:tc>
                  <a:txBody>
                    <a:bodyPr/>
                    <a:lstStyle/>
                    <a:p>
                      <a:pPr algn="ctr" fontAlgn="t"/>
                      <a:endParaRPr lang="en-US" sz="1200" b="1" dirty="0">
                        <a:solidFill>
                          <a:srgbClr val="2A2A2A"/>
                        </a:solidFill>
                        <a:effectLst/>
                      </a:endParaRPr>
                    </a:p>
                  </a:txBody>
                  <a:tcPr marL="76200" marR="76200" marT="95223" marB="95223" anchor="ctr">
                    <a:solidFill>
                      <a:schemeClr val="bg1">
                        <a:lumMod val="95000"/>
                      </a:schemeClr>
                    </a:solidFill>
                  </a:tcPr>
                </a:tc>
                <a:tc>
                  <a:txBody>
                    <a:bodyPr/>
                    <a:lstStyle/>
                    <a:p>
                      <a:pPr fontAlgn="t"/>
                      <a:endParaRPr lang="en-US" sz="1200" dirty="0">
                        <a:solidFill>
                          <a:srgbClr val="2A2A2A"/>
                        </a:solidFill>
                        <a:effectLst/>
                      </a:endParaRPr>
                    </a:p>
                  </a:txBody>
                  <a:tcPr marL="76200" marR="76200" marT="95223" marB="95223" anchor="ctr">
                    <a:solidFill>
                      <a:schemeClr val="bg1">
                        <a:lumMod val="95000"/>
                      </a:schemeClr>
                    </a:solidFill>
                  </a:tcPr>
                </a:tc>
                <a:extLst>
                  <a:ext uri="{0D108BD9-81ED-4DB2-BD59-A6C34878D82A}">
                    <a16:rowId xmlns:a16="http://schemas.microsoft.com/office/drawing/2014/main" val="2760198541"/>
                  </a:ext>
                </a:extLst>
              </a:tr>
            </a:tbl>
          </a:graphicData>
        </a:graphic>
      </p:graphicFrame>
      <p:pic>
        <p:nvPicPr>
          <p:cNvPr id="12"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
        <p:nvSpPr>
          <p:cNvPr id="2" name="Up Arrow 1"/>
          <p:cNvSpPr/>
          <p:nvPr/>
        </p:nvSpPr>
        <p:spPr>
          <a:xfrm>
            <a:off x="1066800" y="29718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flipV="1">
            <a:off x="1066800" y="3874902"/>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6</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914400" y="1626155"/>
            <a:ext cx="7315200" cy="369332"/>
          </a:xfrm>
          <a:prstGeom prst="rect">
            <a:avLst/>
          </a:prstGeom>
          <a:solidFill>
            <a:schemeClr val="tx1"/>
          </a:solidFill>
        </p:spPr>
        <p:txBody>
          <a:bodyPr wrap="square">
            <a:spAutoFit/>
          </a:bodyPr>
          <a:lstStyle/>
          <a:p>
            <a:r>
              <a:rPr lang="en-US" dirty="0">
                <a:solidFill>
                  <a:schemeClr val="bg1"/>
                </a:solidFill>
              </a:rPr>
              <a:t>C:\Users\Anatoly&gt;c:\doc</a:t>
            </a:r>
          </a:p>
        </p:txBody>
      </p:sp>
      <p:sp>
        <p:nvSpPr>
          <p:cNvPr id="3" name="TextBox 2"/>
          <p:cNvSpPr txBox="1"/>
          <p:nvPr/>
        </p:nvSpPr>
        <p:spPr>
          <a:xfrm>
            <a:off x="914400" y="2133600"/>
            <a:ext cx="1371600" cy="369332"/>
          </a:xfrm>
          <a:prstGeom prst="rect">
            <a:avLst/>
          </a:prstGeom>
          <a:solidFill>
            <a:schemeClr val="bg1">
              <a:lumMod val="95000"/>
            </a:schemeClr>
          </a:solidFill>
        </p:spPr>
        <p:txBody>
          <a:bodyPr wrap="square" rtlCol="0">
            <a:spAutoFit/>
          </a:bodyPr>
          <a:lstStyle/>
          <a:p>
            <a:r>
              <a:rPr lang="en-US" dirty="0" smtClean="0"/>
              <a:t>Press TAB</a:t>
            </a:r>
            <a:endParaRPr lang="en-US" dirty="0"/>
          </a:p>
        </p:txBody>
      </p:sp>
      <p:sp>
        <p:nvSpPr>
          <p:cNvPr id="15" name="Rectangle 14"/>
          <p:cNvSpPr/>
          <p:nvPr/>
        </p:nvSpPr>
        <p:spPr>
          <a:xfrm>
            <a:off x="914400" y="2663646"/>
            <a:ext cx="7315200" cy="369332"/>
          </a:xfrm>
          <a:prstGeom prst="rect">
            <a:avLst/>
          </a:prstGeom>
          <a:solidFill>
            <a:schemeClr val="tx1"/>
          </a:solidFill>
        </p:spPr>
        <p:txBody>
          <a:bodyPr wrap="square">
            <a:spAutoFit/>
          </a:bodyPr>
          <a:lstStyle/>
          <a:p>
            <a:r>
              <a:rPr lang="en-US" dirty="0">
                <a:solidFill>
                  <a:schemeClr val="bg1"/>
                </a:solidFill>
              </a:rPr>
              <a:t>C:\Users\Anatoly&gt;"c:\Documents and Settings"</a:t>
            </a:r>
          </a:p>
        </p:txBody>
      </p:sp>
      <p:sp>
        <p:nvSpPr>
          <p:cNvPr id="16" name="TextBox 15"/>
          <p:cNvSpPr txBox="1"/>
          <p:nvPr/>
        </p:nvSpPr>
        <p:spPr>
          <a:xfrm>
            <a:off x="3924300" y="3611910"/>
            <a:ext cx="1295400" cy="646331"/>
          </a:xfrm>
          <a:prstGeom prst="rect">
            <a:avLst/>
          </a:prstGeom>
          <a:solidFill>
            <a:schemeClr val="bg1">
              <a:lumMod val="95000"/>
            </a:schemeClr>
          </a:solidFill>
        </p:spPr>
        <p:txBody>
          <a:bodyPr wrap="square" rtlCol="0">
            <a:spAutoFit/>
          </a:bodyPr>
          <a:lstStyle/>
          <a:p>
            <a:pPr algn="ctr"/>
            <a:r>
              <a:rPr lang="en-US" b="1" dirty="0" smtClean="0">
                <a:solidFill>
                  <a:srgbClr val="FF0000"/>
                </a:solidFill>
              </a:rPr>
              <a:t>Press TAB   </a:t>
            </a:r>
            <a:endParaRPr lang="en-US" b="1" dirty="0">
              <a:solidFill>
                <a:srgbClr val="FF0000"/>
              </a:solidFill>
            </a:endParaRPr>
          </a:p>
        </p:txBody>
      </p:sp>
      <p:pic>
        <p:nvPicPr>
          <p:cNvPr id="18"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501118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7</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98877"/>
            <a:ext cx="2590800" cy="369332"/>
          </a:xfrm>
          <a:prstGeom prst="rect">
            <a:avLst/>
          </a:prstGeom>
          <a:solidFill>
            <a:schemeClr val="bg1">
              <a:lumMod val="85000"/>
            </a:schemeClr>
          </a:solidFill>
        </p:spPr>
        <p:txBody>
          <a:bodyPr wrap="square" rtlCol="0">
            <a:spAutoFit/>
          </a:bodyPr>
          <a:lstStyle/>
          <a:p>
            <a:pPr algn="ctr"/>
            <a:r>
              <a:rPr lang="en-US" b="1" dirty="0" smtClean="0"/>
              <a:t>Internal commands</a:t>
            </a:r>
            <a:endParaRPr lang="en-US" b="1" dirty="0"/>
          </a:p>
        </p:txBody>
      </p:sp>
      <p:sp>
        <p:nvSpPr>
          <p:cNvPr id="4" name="Rectangle 3"/>
          <p:cNvSpPr/>
          <p:nvPr/>
        </p:nvSpPr>
        <p:spPr>
          <a:xfrm>
            <a:off x="914400" y="2069068"/>
            <a:ext cx="7315200" cy="369332"/>
          </a:xfrm>
          <a:prstGeom prst="rect">
            <a:avLst/>
          </a:prstGeom>
          <a:solidFill>
            <a:schemeClr val="tx1"/>
          </a:solidFill>
        </p:spPr>
        <p:txBody>
          <a:bodyPr wrap="square">
            <a:spAutoFit/>
          </a:bodyPr>
          <a:lstStyle/>
          <a:p>
            <a:r>
              <a:rPr lang="en-US" b="1" dirty="0">
                <a:solidFill>
                  <a:schemeClr val="bg1"/>
                </a:solidFill>
              </a:rPr>
              <a:t>DIR</a:t>
            </a:r>
            <a:r>
              <a:rPr lang="en-US" dirty="0">
                <a:solidFill>
                  <a:schemeClr val="bg1"/>
                </a:solidFill>
              </a:rPr>
              <a:t> Displays a list of files and subdirectories in a directory.</a:t>
            </a:r>
          </a:p>
        </p:txBody>
      </p:sp>
      <p:sp>
        <p:nvSpPr>
          <p:cNvPr id="5" name="Rectangle 4"/>
          <p:cNvSpPr/>
          <p:nvPr/>
        </p:nvSpPr>
        <p:spPr>
          <a:xfrm>
            <a:off x="914400" y="2557784"/>
            <a:ext cx="7315200" cy="369332"/>
          </a:xfrm>
          <a:prstGeom prst="rect">
            <a:avLst/>
          </a:prstGeom>
          <a:solidFill>
            <a:schemeClr val="tx1"/>
          </a:solidFill>
        </p:spPr>
        <p:txBody>
          <a:bodyPr wrap="square">
            <a:spAutoFit/>
          </a:bodyPr>
          <a:lstStyle/>
          <a:p>
            <a:r>
              <a:rPr lang="en-US" b="1" dirty="0">
                <a:solidFill>
                  <a:schemeClr val="bg1"/>
                </a:solidFill>
              </a:rPr>
              <a:t>CD </a:t>
            </a:r>
            <a:r>
              <a:rPr lang="en-US" dirty="0">
                <a:solidFill>
                  <a:schemeClr val="bg1"/>
                </a:solidFill>
              </a:rPr>
              <a:t>Displays the name of or changes the current directory.</a:t>
            </a:r>
          </a:p>
        </p:txBody>
      </p:sp>
      <p:sp>
        <p:nvSpPr>
          <p:cNvPr id="18" name="Rectangle 17"/>
          <p:cNvSpPr/>
          <p:nvPr/>
        </p:nvSpPr>
        <p:spPr>
          <a:xfrm>
            <a:off x="914400" y="3046500"/>
            <a:ext cx="7315200" cy="369332"/>
          </a:xfrm>
          <a:prstGeom prst="rect">
            <a:avLst/>
          </a:prstGeom>
          <a:solidFill>
            <a:schemeClr val="tx1"/>
          </a:solidFill>
        </p:spPr>
        <p:txBody>
          <a:bodyPr wrap="square">
            <a:spAutoFit/>
          </a:bodyPr>
          <a:lstStyle/>
          <a:p>
            <a:r>
              <a:rPr lang="en-US" b="1" dirty="0">
                <a:solidFill>
                  <a:schemeClr val="bg1"/>
                </a:solidFill>
              </a:rPr>
              <a:t>RD </a:t>
            </a:r>
            <a:r>
              <a:rPr lang="en-US" dirty="0">
                <a:solidFill>
                  <a:schemeClr val="bg1"/>
                </a:solidFill>
              </a:rPr>
              <a:t>Removes a directory.</a:t>
            </a:r>
          </a:p>
        </p:txBody>
      </p:sp>
      <p:sp>
        <p:nvSpPr>
          <p:cNvPr id="19" name="Rectangle 18"/>
          <p:cNvSpPr/>
          <p:nvPr/>
        </p:nvSpPr>
        <p:spPr>
          <a:xfrm>
            <a:off x="914400" y="3535216"/>
            <a:ext cx="7315200" cy="369332"/>
          </a:xfrm>
          <a:prstGeom prst="rect">
            <a:avLst/>
          </a:prstGeom>
          <a:solidFill>
            <a:schemeClr val="tx1"/>
          </a:solidFill>
        </p:spPr>
        <p:txBody>
          <a:bodyPr wrap="square">
            <a:spAutoFit/>
          </a:bodyPr>
          <a:lstStyle/>
          <a:p>
            <a:r>
              <a:rPr lang="en-US" b="1" dirty="0" smtClean="0">
                <a:solidFill>
                  <a:schemeClr val="bg1"/>
                </a:solidFill>
              </a:rPr>
              <a:t>MD </a:t>
            </a:r>
            <a:r>
              <a:rPr lang="en-US" dirty="0">
                <a:solidFill>
                  <a:schemeClr val="bg1"/>
                </a:solidFill>
              </a:rPr>
              <a:t>Creates a directory.</a:t>
            </a:r>
          </a:p>
        </p:txBody>
      </p:sp>
      <p:sp>
        <p:nvSpPr>
          <p:cNvPr id="20" name="Rectangle 19"/>
          <p:cNvSpPr/>
          <p:nvPr/>
        </p:nvSpPr>
        <p:spPr>
          <a:xfrm>
            <a:off x="924114" y="4023932"/>
            <a:ext cx="7315200" cy="369332"/>
          </a:xfrm>
          <a:prstGeom prst="rect">
            <a:avLst/>
          </a:prstGeom>
          <a:solidFill>
            <a:schemeClr val="tx1"/>
          </a:solidFill>
        </p:spPr>
        <p:txBody>
          <a:bodyPr wrap="square">
            <a:spAutoFit/>
          </a:bodyPr>
          <a:lstStyle/>
          <a:p>
            <a:r>
              <a:rPr lang="en-US" b="1" dirty="0">
                <a:solidFill>
                  <a:schemeClr val="bg1"/>
                </a:solidFill>
              </a:rPr>
              <a:t>CLS </a:t>
            </a:r>
            <a:r>
              <a:rPr lang="en-US" dirty="0">
                <a:solidFill>
                  <a:schemeClr val="bg1"/>
                </a:solidFill>
              </a:rPr>
              <a:t>Clears the screen.</a:t>
            </a:r>
          </a:p>
        </p:txBody>
      </p:sp>
      <p:sp>
        <p:nvSpPr>
          <p:cNvPr id="21" name="Rectangle 20"/>
          <p:cNvSpPr/>
          <p:nvPr/>
        </p:nvSpPr>
        <p:spPr>
          <a:xfrm>
            <a:off x="924114" y="4512648"/>
            <a:ext cx="7315200" cy="369332"/>
          </a:xfrm>
          <a:prstGeom prst="rect">
            <a:avLst/>
          </a:prstGeom>
          <a:solidFill>
            <a:schemeClr val="tx1"/>
          </a:solidFill>
        </p:spPr>
        <p:txBody>
          <a:bodyPr wrap="square">
            <a:spAutoFit/>
          </a:bodyPr>
          <a:lstStyle/>
          <a:p>
            <a:r>
              <a:rPr lang="en-US" b="1" dirty="0">
                <a:solidFill>
                  <a:schemeClr val="bg1"/>
                </a:solidFill>
              </a:rPr>
              <a:t>COPY </a:t>
            </a:r>
            <a:r>
              <a:rPr lang="en-US" dirty="0">
                <a:solidFill>
                  <a:schemeClr val="bg1"/>
                </a:solidFill>
              </a:rPr>
              <a:t>Copies one or more files to another location.</a:t>
            </a:r>
          </a:p>
        </p:txBody>
      </p:sp>
      <p:sp>
        <p:nvSpPr>
          <p:cNvPr id="22" name="Rectangle 21"/>
          <p:cNvSpPr/>
          <p:nvPr/>
        </p:nvSpPr>
        <p:spPr>
          <a:xfrm>
            <a:off x="924114" y="5001364"/>
            <a:ext cx="7315200" cy="369332"/>
          </a:xfrm>
          <a:prstGeom prst="rect">
            <a:avLst/>
          </a:prstGeom>
          <a:solidFill>
            <a:schemeClr val="tx1"/>
          </a:solidFill>
        </p:spPr>
        <p:txBody>
          <a:bodyPr wrap="square">
            <a:spAutoFit/>
          </a:bodyPr>
          <a:lstStyle/>
          <a:p>
            <a:r>
              <a:rPr lang="en-US" b="1" dirty="0">
                <a:solidFill>
                  <a:schemeClr val="bg1"/>
                </a:solidFill>
              </a:rPr>
              <a:t>DATE </a:t>
            </a:r>
            <a:r>
              <a:rPr lang="en-US" dirty="0">
                <a:solidFill>
                  <a:schemeClr val="bg1"/>
                </a:solidFill>
              </a:rPr>
              <a:t>Displays or sets the date.</a:t>
            </a:r>
          </a:p>
        </p:txBody>
      </p:sp>
      <p:sp>
        <p:nvSpPr>
          <p:cNvPr id="23" name="Rectangle 22"/>
          <p:cNvSpPr/>
          <p:nvPr/>
        </p:nvSpPr>
        <p:spPr>
          <a:xfrm>
            <a:off x="924114" y="5490080"/>
            <a:ext cx="7315200" cy="369332"/>
          </a:xfrm>
          <a:prstGeom prst="rect">
            <a:avLst/>
          </a:prstGeom>
          <a:solidFill>
            <a:schemeClr val="tx1"/>
          </a:solidFill>
        </p:spPr>
        <p:txBody>
          <a:bodyPr wrap="square">
            <a:spAutoFit/>
          </a:bodyPr>
          <a:lstStyle/>
          <a:p>
            <a:r>
              <a:rPr lang="en-US" b="1" dirty="0">
                <a:solidFill>
                  <a:schemeClr val="bg1"/>
                </a:solidFill>
              </a:rPr>
              <a:t>DEL </a:t>
            </a:r>
            <a:r>
              <a:rPr lang="en-US" dirty="0">
                <a:solidFill>
                  <a:schemeClr val="bg1"/>
                </a:solidFill>
              </a:rPr>
              <a:t>Deletes one or more files.</a:t>
            </a:r>
          </a:p>
        </p:txBody>
      </p:sp>
      <p:sp>
        <p:nvSpPr>
          <p:cNvPr id="24" name="Rectangle 23"/>
          <p:cNvSpPr/>
          <p:nvPr/>
        </p:nvSpPr>
        <p:spPr>
          <a:xfrm>
            <a:off x="914400" y="5978800"/>
            <a:ext cx="7315200" cy="369332"/>
          </a:xfrm>
          <a:prstGeom prst="rect">
            <a:avLst/>
          </a:prstGeom>
          <a:solidFill>
            <a:schemeClr val="tx1"/>
          </a:solidFill>
        </p:spPr>
        <p:txBody>
          <a:bodyPr wrap="square">
            <a:spAutoFit/>
          </a:bodyPr>
          <a:lstStyle/>
          <a:p>
            <a:r>
              <a:rPr lang="en-US" b="1" dirty="0" smtClean="0">
                <a:solidFill>
                  <a:schemeClr val="bg1"/>
                </a:solidFill>
              </a:rPr>
              <a:t>. . .</a:t>
            </a:r>
            <a:endParaRPr lang="en-US" dirty="0">
              <a:solidFill>
                <a:schemeClr val="bg1"/>
              </a:solidFill>
            </a:endParaRPr>
          </a:p>
        </p:txBody>
      </p:sp>
      <p:pic>
        <p:nvPicPr>
          <p:cNvPr id="25"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238109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8E1982-37A3-4EF2-9801-B3B09B317881}" type="slidenum">
              <a:rPr lang="en-US" altLang="en-US" sz="1400" smtClean="0"/>
              <a:pPr>
                <a:spcBef>
                  <a:spcPct val="0"/>
                </a:spcBef>
                <a:buFontTx/>
                <a:buNone/>
              </a:pPr>
              <a:t>8</a:t>
            </a:fld>
            <a:endParaRPr lang="en-US" altLang="en-US" sz="1400" smtClean="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3" name="TextBox 2"/>
          <p:cNvSpPr txBox="1"/>
          <p:nvPr/>
        </p:nvSpPr>
        <p:spPr>
          <a:xfrm>
            <a:off x="3276600" y="1498877"/>
            <a:ext cx="2590800" cy="369332"/>
          </a:xfrm>
          <a:prstGeom prst="rect">
            <a:avLst/>
          </a:prstGeom>
          <a:solidFill>
            <a:schemeClr val="bg1">
              <a:lumMod val="85000"/>
            </a:schemeClr>
          </a:solidFill>
        </p:spPr>
        <p:txBody>
          <a:bodyPr wrap="square" rtlCol="0">
            <a:spAutoFit/>
          </a:bodyPr>
          <a:lstStyle/>
          <a:p>
            <a:pPr algn="ctr"/>
            <a:r>
              <a:rPr lang="en-US" b="1" dirty="0" smtClean="0"/>
              <a:t>Internal commands</a:t>
            </a:r>
            <a:endParaRPr lang="en-US" b="1" dirty="0"/>
          </a:p>
        </p:txBody>
      </p:sp>
      <p:sp>
        <p:nvSpPr>
          <p:cNvPr id="4" name="Rectangle 3"/>
          <p:cNvSpPr/>
          <p:nvPr/>
        </p:nvSpPr>
        <p:spPr>
          <a:xfrm>
            <a:off x="914400" y="2069068"/>
            <a:ext cx="7315200" cy="369332"/>
          </a:xfrm>
          <a:prstGeom prst="rect">
            <a:avLst/>
          </a:prstGeom>
          <a:solidFill>
            <a:schemeClr val="tx1"/>
          </a:solidFill>
        </p:spPr>
        <p:txBody>
          <a:bodyPr wrap="square">
            <a:spAutoFit/>
          </a:bodyPr>
          <a:lstStyle/>
          <a:p>
            <a:r>
              <a:rPr lang="en-US" dirty="0">
                <a:solidFill>
                  <a:schemeClr val="bg1"/>
                </a:solidFill>
              </a:rPr>
              <a:t>C:\Users\User-20&gt;cmd /?&gt;f:\intrnlcommands.txt</a:t>
            </a:r>
            <a:endParaRPr lang="en-US" dirty="0">
              <a:solidFill>
                <a:schemeClr val="bg1"/>
              </a:solidFill>
            </a:endParaRPr>
          </a:p>
        </p:txBody>
      </p:sp>
      <p:pic>
        <p:nvPicPr>
          <p:cNvPr id="25" name="Picture 2" descr="Image result for windows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226" y="372764"/>
            <a:ext cx="968374" cy="726656"/>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7"/>
          <p:cNvSpPr>
            <a:spLocks noChangeArrowheads="1"/>
          </p:cNvSpPr>
          <p:nvPr/>
        </p:nvSpPr>
        <p:spPr bwMode="auto">
          <a:xfrm>
            <a:off x="1858963" y="152400"/>
            <a:ext cx="542766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Command prompt</a:t>
            </a:r>
            <a:endParaRPr lang="en-US" altLang="en-US" sz="4400" dirty="0">
              <a:solidFill>
                <a:schemeClr val="bg1"/>
              </a:solidFill>
              <a:cs typeface="Miriam" panose="020B0502050101010101" pitchFamily="34" charset="-79"/>
            </a:endParaRPr>
          </a:p>
        </p:txBody>
      </p:sp>
      <p:pic>
        <p:nvPicPr>
          <p:cNvPr id="2" name="Picture 1"/>
          <p:cNvPicPr>
            <a:picLocks noChangeAspect="1"/>
          </p:cNvPicPr>
          <p:nvPr/>
        </p:nvPicPr>
        <p:blipFill>
          <a:blip r:embed="rId4"/>
          <a:stretch>
            <a:fillRect/>
          </a:stretch>
        </p:blipFill>
        <p:spPr>
          <a:xfrm>
            <a:off x="897533" y="2947511"/>
            <a:ext cx="7348934" cy="29198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57221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a:spLocks noChangeArrowheads="1" noGrp="1"/>
          </p:cNvSpPr>
          <p:nvPr>
            <p:ph type="title"/>
          </p:nvPr>
        </p:nvSpPr>
        <p:spPr>
          <a:xfrm rot="0">
            <a:off x="457200" y="274955"/>
            <a:ext cx="8230870" cy="4594860"/>
          </a:xfrm>
          <a:prstGeom prst="rect"/>
          <a:noFill/>
          <a:ln w="0">
            <a:noFill/>
            <a:prstDash/>
          </a:ln>
        </p:spPr>
        <p:txBody>
          <a:bodyPr wrap="square" lIns="91440" tIns="45720" rIns="91440" bIns="45720" vert="horz" anchor="ctr"/>
          <a:lstStyle/>
          <a:p>
            <a:pPr marL="0" indent="0" algn="ctr" fontAlgn="base" defTabSz="914400" eaLnBrk="0" latinLnBrk="0" hangingPunct="0">
              <a:lnSpc>
                <a:spcPct val="100000"/>
              </a:lnSpc>
              <a:spcBef>
                <a:spcPts val="0"/>
              </a:spcBef>
              <a:spcAft>
                <a:spcPts val="0"/>
              </a:spcAft>
              <a:buFontTx/>
              <a:buNone/>
            </a:pPr>
            <a:r>
              <a:rPr lang="en-US" altLang="ko-KR" sz="4400" dirty="0" smtClean="0">
                <a:solidFill>
                  <a:schemeClr val="tx2"/>
                </a:solidFill>
                <a:latin typeface="Arial" charset="0"/>
                <a:ea typeface="Arial" charset="0"/>
              </a:rPr>
              <a:t>Explain previous</a:t>
            </a:r>
            <a:r>
              <a:rPr lang="en-US" altLang="ko-KR" sz="4400" dirty="0" smtClean="0">
                <a:solidFill>
                  <a:schemeClr val="tx2"/>
                </a:solidFill>
                <a:latin typeface="Arial" charset="0"/>
                <a:ea typeface="Arial" charset="0"/>
              </a:rPr>
              <a:t/>
            </a:r>
            <a:br>
              <a:rPr lang="en-US" altLang="ko-KR" sz="4400" dirty="0" smtClean="0">
                <a:solidFill>
                  <a:schemeClr val="tx2"/>
                </a:solidFill>
                <a:latin typeface="Arial" charset="0"/>
                <a:ea typeface="Arial" charset="0"/>
              </a:rPr>
            </a:br>
            <a:r>
              <a:rPr lang="en-US" altLang="ko-KR" sz="1800" dirty="0" smtClean="0">
                <a:solidFill>
                  <a:schemeClr val="tx2"/>
                </a:solidFill>
                <a:latin typeface="Arial" charset="0"/>
                <a:ea typeface="Arial" charset="0"/>
              </a:rPr>
              <a:t>cmd /? lists the options for the cmd internal commands</a:t>
            </a:r>
            <a:r>
              <a:rPr lang="en-US" altLang="ko-KR" sz="1800" dirty="0" smtClean="0">
                <a:solidFill>
                  <a:schemeClr val="tx2"/>
                </a:solidFill>
                <a:latin typeface="Arial" charset="0"/>
                <a:ea typeface="Arial" charset="0"/>
              </a:rPr>
              <a:t/>
            </a:r>
            <a:br>
              <a:rPr lang="en-US" altLang="ko-KR" sz="1800" dirty="0" smtClean="0">
                <a:solidFill>
                  <a:schemeClr val="tx2"/>
                </a:solidFill>
                <a:latin typeface="Arial" charset="0"/>
                <a:ea typeface="Arial" charset="0"/>
              </a:rPr>
            </a:br>
            <a:r>
              <a:rPr lang="en-US" altLang="ko-KR" sz="1800" dirty="0" smtClean="0">
                <a:solidFill>
                  <a:schemeClr val="tx2"/>
                </a:solidFill>
                <a:latin typeface="Arial" charset="0"/>
                <a:ea typeface="Arial" charset="0"/>
              </a:rPr>
              <a:t>&gt; means piping to a file (creates it or override existing)</a:t>
            </a:r>
            <a:r>
              <a:rPr lang="en-US" altLang="ko-KR" sz="1800" dirty="0" smtClean="0">
                <a:solidFill>
                  <a:schemeClr val="tx2"/>
                </a:solidFill>
                <a:latin typeface="Arial" charset="0"/>
                <a:ea typeface="Arial" charset="0"/>
              </a:rPr>
              <a:t/>
            </a:r>
            <a:br>
              <a:rPr lang="en-US" altLang="ko-KR" sz="1800" dirty="0" smtClean="0">
                <a:solidFill>
                  <a:schemeClr val="tx2"/>
                </a:solidFill>
                <a:latin typeface="Arial" charset="0"/>
                <a:ea typeface="Arial" charset="0"/>
              </a:rPr>
            </a:br>
            <a:r>
              <a:rPr lang="en-US" altLang="ko-KR" sz="1000" dirty="0" smtClean="0">
                <a:latin typeface="Times New Roman" charset="0"/>
                <a:ea typeface="Times New Roman" charset="0"/>
              </a:rPr>
              <a:t/>
            </a:r>
            <a:br>
              <a:rPr lang="en-US" altLang="ko-KR" sz="1000" dirty="0" smtClean="0">
                <a:latin typeface="Times New Roman" charset="0"/>
                <a:ea typeface="Times New Roman" charset="0"/>
              </a:rPr>
            </a:br>
            <a:r>
              <a:rPr lang="en-US" altLang="ko-KR" sz="1000" dirty="0" smtClean="0">
                <a:latin typeface="Times New Roman" charset="0"/>
                <a:ea typeface="Times New Roman" charset="0"/>
              </a:rPr>
              <a:t/>
            </a:r>
            <a:br>
              <a:rPr lang="en-US" altLang="ko-KR" sz="1000" dirty="0" smtClean="0">
                <a:latin typeface="Times New Roman" charset="0"/>
                <a:ea typeface="Times New Roman" charset="0"/>
              </a:rPr>
            </a:br>
            <a:endParaRPr lang="ko-KR" altLang="en-US" sz="4400" dirty="0" smtClean="0">
              <a:solidFill>
                <a:schemeClr val="tx2"/>
              </a:solidFill>
              <a:latin typeface="Arial" charset="0"/>
              <a:ea typeface="Arial" charset="0"/>
            </a:endParaRPr>
          </a:p>
        </p:txBody>
      </p:sp>
    </p:spTree>
  </p:cSld>
  <p:clrMapOvr>
    <a:masterClrMapping/>
  </p:clrMapOvr>
  <mc:AlternateContent xmlns:mc="http://schemas.openxmlformats.org/markup-compatibility/2006">
    <mc:Choice xmlns:p14="http://schemas.microsoft.com/office/powerpoint/2010/main" Requires="p14">
      <p:transition spd="slow" p14:dur="0"/>
    </mc:Choice>
    <mc:Fallback>
      <p:transition spd="slow"/>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AppVersion>12.000</AppVersion>
  <Characters>0</Characters>
  <CharactersWithSpaces>0</CharactersWithSpaces>
  <DocSecurity>0</DocSecurity>
  <HyperlinksChanged>false</HyperlinksChanged>
  <Lines>0</Lines>
  <LinksUpToDate>false</LinksUpToDate>
  <Pages>19</Pages>
  <Paragraphs>173</Paragraphs>
  <Words>790</Words>
  <TotalTime>0</TotalTime>
  <MMClips>0</MMClips>
  <ScaleCrop>false</ScaleCrop>
  <HeadingPairs>
    <vt:vector size="2" baseType="variant">
      <vt:variant>
        <vt:lpstr>제목</vt:lpstr>
      </vt:variant>
      <vt:variant>
        <vt:i4>1</vt:i4>
      </vt:variant>
    </vt:vector>
  </HeadingPairs>
  <TitlesOfParts>
    <vt:vector size="1" baseType="lpstr">
      <vt:lpstr>Title text</vt:lpstr>
    </vt:vector>
  </TitlesOfParts>
  <SharedDoc>false</SharedDoc>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cp:revision>
  <dc:creator>User</dc:creator>
  <cp:lastModifiedBy>js3104</cp:lastModifiedBy>
  <dc:title>Slide 1</dc:title>
  <dcterms:modified xsi:type="dcterms:W3CDTF">2018-04-20T07:39:21Z</dcterms:modified>
</cp:coreProperties>
</file>