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2" r:id="rId6"/>
    <p:sldId id="260" r:id="rId7"/>
    <p:sldId id="264" r:id="rId8"/>
    <p:sldId id="265" r:id="rId9"/>
    <p:sldId id="266" r:id="rId10"/>
    <p:sldId id="267" r:id="rId11"/>
    <p:sldId id="26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CC33"/>
    <a:srgbClr val="EAEAEA"/>
    <a:srgbClr val="DDDDDD"/>
    <a:srgbClr val="FFFFCC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8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251A21-FC3A-4C81-A97F-8C5AAD6B4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9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286240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564606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62954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030156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423157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079277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169792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66604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67560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6192479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0742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B679A-CB6D-4E01-ABB4-84058864A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30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DEA6F-40C9-4FF9-97DC-2969C854A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9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DA05-415A-40AD-835C-9D8D735C7C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80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5C98E-4C29-489C-B109-25531F890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1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91724-0378-41AD-9F55-AA8B9B042F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446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61E9D-43A6-46B3-8561-D419241447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5FBE-F756-41F1-9354-6815C13CD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80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116D-5D8E-4C26-B2F9-E289ADA3A3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9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29E94-BC67-4121-9E4D-5975BF190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7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873A-0889-4D02-8228-22B0C59440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73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8A526-E561-4286-AC9F-CE003E6C4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00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B245FE9-CB61-4ED1-8688-60542A32F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net.microsoft.com/en-us/sysinternals/bb897439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tm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lspy.net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ourceforge.net/projects/unpyc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ftpedia.com/get/Internet/Servers/Database-Utils/SQLiteSpy.s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no.phy.queensu.ca/~phil/exiftoo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isualstudiogallery.msdn.microsoft.com/95789cdb-08f9-4dae-9b2f-fc45a452ad77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2558534"/>
            <a:ext cx="7315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Check </a:t>
            </a:r>
            <a:r>
              <a:rPr lang="en-US" b="1" dirty="0"/>
              <a:t>the file for the presence in it of URLs for HTTP and HTTPS.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4400450"/>
            <a:ext cx="7315198" cy="29751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0" marR="0">
              <a:lnSpc>
                <a:spcPts val="164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</a:rPr>
              <a:t>strings app.exe | </a:t>
            </a:r>
            <a:r>
              <a:rPr lang="en-US" dirty="0" err="1">
                <a:solidFill>
                  <a:schemeClr val="bg1"/>
                </a:solidFill>
                <a:ea typeface="Times New Roman" panose="02020603050405020304" pitchFamily="18" charset="0"/>
              </a:rPr>
              <a:t>findstr</a:t>
            </a: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</a:rPr>
              <a:t> /</a:t>
            </a:r>
            <a:r>
              <a:rPr lang="en-US" dirty="0" err="1">
                <a:solidFill>
                  <a:schemeClr val="bg1"/>
                </a:solidFill>
                <a:ea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</a:rPr>
              <a:t> /r "</a:t>
            </a:r>
            <a:r>
              <a:rPr lang="en-US" dirty="0" err="1">
                <a:solidFill>
                  <a:schemeClr val="bg1"/>
                </a:solidFill>
                <a:ea typeface="Times New Roman" panose="02020603050405020304" pitchFamily="18" charset="0"/>
              </a:rPr>
              <a:t>htt</a:t>
            </a: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</a:rPr>
              <a:t>[</a:t>
            </a:r>
            <a:r>
              <a:rPr lang="en-US" dirty="0" err="1">
                <a:solidFill>
                  <a:schemeClr val="bg1"/>
                </a:solidFill>
                <a:ea typeface="Times New Roman" panose="02020603050405020304" pitchFamily="18" charset="0"/>
              </a:rPr>
              <a:t>ps</a:t>
            </a: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</a:rPr>
              <a:t>]*://"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Picture 5" descr="Screen Clipping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106" y="3178631"/>
            <a:ext cx="2133785" cy="10059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914400" y="4964668"/>
            <a:ext cx="139018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ea typeface="Times New Roman" panose="02020603050405020304" pitchFamily="18" charset="0"/>
              </a:rPr>
              <a:t>GET, POST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276600" y="1598691"/>
            <a:ext cx="25907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1. </a:t>
            </a:r>
            <a:r>
              <a:rPr lang="en-US" b="1" dirty="0" smtClean="0"/>
              <a:t>Search </a:t>
            </a:r>
            <a:r>
              <a:rPr lang="en-US" b="1" dirty="0"/>
              <a:t>strings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6. </a:t>
            </a:r>
            <a:r>
              <a:rPr lang="en-US" b="1" dirty="0" smtClean="0">
                <a:hlinkClick r:id="rId3"/>
              </a:rPr>
              <a:t>ILSpy</a:t>
            </a:r>
            <a:r>
              <a:rPr lang="en-US" dirty="0"/>
              <a:t> 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286000" y="2057400"/>
            <a:ext cx="45720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dirty="0"/>
              <a:t>ILSpy is the open-source .NET assembly browser and </a:t>
            </a:r>
            <a:r>
              <a:rPr lang="en-US" dirty="0" err="1"/>
              <a:t>decompiler</a:t>
            </a:r>
            <a:r>
              <a:rPr lang="en-US" dirty="0"/>
              <a:t>.</a:t>
            </a:r>
            <a:endParaRPr lang="en-US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9326" y="2798765"/>
            <a:ext cx="4705348" cy="3644898"/>
          </a:xfrm>
          <a:prstGeom prst="rect">
            <a:avLst/>
          </a:prstGeom>
        </p:spPr>
      </p:pic>
      <p:pic>
        <p:nvPicPr>
          <p:cNvPr id="5" name="Picture 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0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1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2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3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1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7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8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19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0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5" name="Picture 22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3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7" name="Picture 2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5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1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7. </a:t>
            </a:r>
            <a:r>
              <a:rPr lang="en-US" b="1" dirty="0">
                <a:hlinkClick r:id="rId3"/>
              </a:rPr>
              <a:t>UnPyc</a:t>
            </a:r>
            <a:r>
              <a:rPr lang="en-US" dirty="0"/>
              <a:t> 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914400" y="3874249"/>
            <a:ext cx="286488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+mn-lt"/>
                <a:ea typeface="Calibri" panose="020F0502020204030204" pitchFamily="34" charset="0"/>
              </a:rPr>
              <a:t>python -</a:t>
            </a:r>
            <a:r>
              <a:rPr lang="en-US" dirty="0" err="1">
                <a:solidFill>
                  <a:srgbClr val="333333"/>
                </a:solidFill>
                <a:latin typeface="+mn-lt"/>
                <a:ea typeface="Calibri" panose="020F0502020204030204" pitchFamily="34" charset="0"/>
              </a:rPr>
              <a:t>i</a:t>
            </a:r>
            <a:r>
              <a:rPr lang="en-US" dirty="0">
                <a:solidFill>
                  <a:srgbClr val="333333"/>
                </a:solidFill>
                <a:latin typeface="+mn-lt"/>
                <a:ea typeface="Calibri" panose="020F0502020204030204" pitchFamily="34" charset="0"/>
              </a:rPr>
              <a:t> someprogram.py</a:t>
            </a:r>
            <a:endParaRPr lang="en-US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5436" y="2115503"/>
            <a:ext cx="299312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 Decompile Python 2.7 .</a:t>
            </a:r>
            <a:r>
              <a:rPr lang="en-US" dirty="0" err="1">
                <a:latin typeface="arial" panose="020B0604020202020204" pitchFamily="34" charset="0"/>
              </a:rPr>
              <a:t>pyc</a:t>
            </a:r>
            <a:endParaRPr lang="en-US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4472181"/>
            <a:ext cx="731519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First </a:t>
            </a:r>
            <a:r>
              <a:rPr lang="en-US" dirty="0"/>
              <a:t>run the script, and then control is passed immediately to the interpreter to save the current state of all objects in the script.</a:t>
            </a:r>
          </a:p>
        </p:txBody>
      </p:sp>
      <p:pic>
        <p:nvPicPr>
          <p:cNvPr id="1028" name="Picture 4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tra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404170"/>
            <a:ext cx="7315200" cy="35394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C:\Program Files\Microsoft Office\Office15&gt;strings winword.exe | </a:t>
            </a:r>
            <a:r>
              <a:rPr lang="en-US" sz="1600" dirty="0" err="1">
                <a:solidFill>
                  <a:schemeClr val="bg1"/>
                </a:solidFill>
              </a:rPr>
              <a:t>findstr</a:t>
            </a:r>
            <a:r>
              <a:rPr lang="en-US" sz="1600" dirty="0">
                <a:solidFill>
                  <a:schemeClr val="bg1"/>
                </a:solidFill>
              </a:rPr>
              <a:t> /</a:t>
            </a:r>
            <a:r>
              <a:rPr lang="en-US" sz="1600" dirty="0" err="1">
                <a:solidFill>
                  <a:schemeClr val="bg1"/>
                </a:solidFill>
              </a:rPr>
              <a:t>i</a:t>
            </a:r>
            <a:r>
              <a:rPr lang="en-US" sz="1600" dirty="0">
                <a:solidFill>
                  <a:schemeClr val="bg1"/>
                </a:solidFill>
              </a:rPr>
              <a:t> /r "</a:t>
            </a:r>
          </a:p>
          <a:p>
            <a:r>
              <a:rPr lang="en-US" sz="1600" dirty="0" err="1">
                <a:solidFill>
                  <a:schemeClr val="bg1"/>
                </a:solidFill>
              </a:rPr>
              <a:t>htt</a:t>
            </a:r>
            <a:r>
              <a:rPr lang="en-US" sz="1600" dirty="0">
                <a:solidFill>
                  <a:schemeClr val="bg1"/>
                </a:solidFill>
              </a:rPr>
              <a:t>[</a:t>
            </a:r>
            <a:r>
              <a:rPr lang="en-US" sz="1600" dirty="0" err="1">
                <a:solidFill>
                  <a:schemeClr val="bg1"/>
                </a:solidFill>
              </a:rPr>
              <a:t>ps</a:t>
            </a:r>
            <a:r>
              <a:rPr lang="en-US" sz="1600" dirty="0">
                <a:solidFill>
                  <a:schemeClr val="bg1"/>
                </a:solidFill>
              </a:rPr>
              <a:t>]*://"</a:t>
            </a:r>
          </a:p>
          <a:p>
            <a:r>
              <a:rPr lang="en-US" sz="1600" dirty="0">
                <a:solidFill>
                  <a:schemeClr val="bg1"/>
                </a:solidFill>
              </a:rPr>
              <a:t>&lt;asmv3:windowsSettings </a:t>
            </a:r>
            <a:r>
              <a:rPr lang="en-US" sz="1600" dirty="0" err="1">
                <a:solidFill>
                  <a:schemeClr val="bg1"/>
                </a:solidFill>
              </a:rPr>
              <a:t>xmlns</a:t>
            </a:r>
            <a:r>
              <a:rPr lang="en-US" sz="1600" dirty="0">
                <a:solidFill>
                  <a:schemeClr val="bg1"/>
                </a:solidFill>
              </a:rPr>
              <a:t>="http://schemas.microsoft.com/SMI/2005/</a:t>
            </a:r>
            <a:r>
              <a:rPr lang="en-US" sz="1600" dirty="0" err="1">
                <a:solidFill>
                  <a:schemeClr val="bg1"/>
                </a:solidFill>
              </a:rPr>
              <a:t>WindowsSetti</a:t>
            </a:r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err="1">
                <a:solidFill>
                  <a:schemeClr val="bg1"/>
                </a:solidFill>
              </a:rPr>
              <a:t>ngs</a:t>
            </a:r>
            <a:r>
              <a:rPr lang="en-US" sz="1600" dirty="0">
                <a:solidFill>
                  <a:schemeClr val="bg1"/>
                </a:solidFill>
              </a:rPr>
              <a:t>"&gt;</a:t>
            </a:r>
          </a:p>
          <a:p>
            <a:r>
              <a:rPr lang="en-US" sz="1600" dirty="0">
                <a:solidFill>
                  <a:schemeClr val="bg1"/>
                </a:solidFill>
              </a:rPr>
              <a:t>Chttp://crl.microsoft.com/pki/crl/products/MicrosoftTimeStampPCA.crl0X</a:t>
            </a:r>
          </a:p>
          <a:p>
            <a:r>
              <a:rPr lang="en-US" sz="1600" dirty="0">
                <a:solidFill>
                  <a:schemeClr val="bg1"/>
                </a:solidFill>
              </a:rPr>
              <a:t>&lt;http://www.microsoft.com/pki/certs/MicrosoftTimeStampPCA.crt0</a:t>
            </a:r>
          </a:p>
          <a:p>
            <a:r>
              <a:rPr lang="en-US" sz="1600" dirty="0">
                <a:solidFill>
                  <a:schemeClr val="bg1"/>
                </a:solidFill>
              </a:rPr>
              <a:t>Ehttp://crl.microsoft.com/pki/crl/products/MicCodSigPCA_08-31-2010.crl0Z</a:t>
            </a:r>
          </a:p>
          <a:p>
            <a:r>
              <a:rPr lang="en-US" sz="1600" dirty="0">
                <a:solidFill>
                  <a:schemeClr val="bg1"/>
                </a:solidFill>
              </a:rPr>
              <a:t>&gt;http://www.microsoft.com/pki/certs/MicCodSigPCA_08-31-2010.crt0</a:t>
            </a:r>
          </a:p>
          <a:p>
            <a:r>
              <a:rPr lang="en-US" sz="1600" dirty="0">
                <a:solidFill>
                  <a:schemeClr val="bg1"/>
                </a:solidFill>
              </a:rPr>
              <a:t>?http://crl.microsoft.com/</a:t>
            </a:r>
            <a:r>
              <a:rPr lang="en-US" sz="1600" dirty="0" err="1">
                <a:solidFill>
                  <a:schemeClr val="bg1"/>
                </a:solidFill>
              </a:rPr>
              <a:t>pki</a:t>
            </a:r>
            <a:r>
              <a:rPr lang="en-US" sz="1600" dirty="0">
                <a:solidFill>
                  <a:schemeClr val="bg1"/>
                </a:solidFill>
              </a:rPr>
              <a:t>/</a:t>
            </a:r>
            <a:r>
              <a:rPr lang="en-US" sz="1600" dirty="0" err="1">
                <a:solidFill>
                  <a:schemeClr val="bg1"/>
                </a:solidFill>
              </a:rPr>
              <a:t>crl</a:t>
            </a:r>
            <a:r>
              <a:rPr lang="en-US" sz="1600" dirty="0">
                <a:solidFill>
                  <a:schemeClr val="bg1"/>
                </a:solidFill>
              </a:rPr>
              <a:t>/products/microsoftrootcert.crl0T</a:t>
            </a:r>
          </a:p>
          <a:p>
            <a:r>
              <a:rPr lang="en-US" sz="1600" dirty="0">
                <a:solidFill>
                  <a:schemeClr val="bg1"/>
                </a:solidFill>
              </a:rPr>
              <a:t>8http://www.microsoft.com/pki/certs/MicrosoftRootCert.crt0</a:t>
            </a:r>
          </a:p>
          <a:p>
            <a:r>
              <a:rPr lang="en-US" sz="1600" dirty="0">
                <a:solidFill>
                  <a:schemeClr val="bg1"/>
                </a:solidFill>
              </a:rPr>
              <a:t>?http://crl.microsoft.com/</a:t>
            </a:r>
            <a:r>
              <a:rPr lang="en-US" sz="1600" dirty="0" err="1">
                <a:solidFill>
                  <a:schemeClr val="bg1"/>
                </a:solidFill>
              </a:rPr>
              <a:t>pki</a:t>
            </a:r>
            <a:r>
              <a:rPr lang="en-US" sz="1600" dirty="0">
                <a:solidFill>
                  <a:schemeClr val="bg1"/>
                </a:solidFill>
              </a:rPr>
              <a:t>/</a:t>
            </a:r>
            <a:r>
              <a:rPr lang="en-US" sz="1600" dirty="0" err="1">
                <a:solidFill>
                  <a:schemeClr val="bg1"/>
                </a:solidFill>
              </a:rPr>
              <a:t>crl</a:t>
            </a:r>
            <a:r>
              <a:rPr lang="en-US" sz="1600" dirty="0">
                <a:solidFill>
                  <a:schemeClr val="bg1"/>
                </a:solidFill>
              </a:rPr>
              <a:t>/products/microsoftrootcert.crl0T</a:t>
            </a:r>
          </a:p>
          <a:p>
            <a:r>
              <a:rPr lang="en-US" sz="1600" dirty="0">
                <a:solidFill>
                  <a:schemeClr val="bg1"/>
                </a:solidFill>
              </a:rPr>
              <a:t>8http://www.microsoft.com/pki/certs/MicrosoftRootCert.crt0</a:t>
            </a:r>
          </a:p>
          <a:p>
            <a:r>
              <a:rPr lang="en-US" sz="1600" dirty="0">
                <a:solidFill>
                  <a:schemeClr val="bg1"/>
                </a:solidFill>
              </a:rPr>
              <a:t>http://office.microsoft.com </a:t>
            </a:r>
            <a:r>
              <a:rPr lang="en-US" sz="1600" dirty="0" smtClean="0">
                <a:solidFill>
                  <a:schemeClr val="bg1"/>
                </a:solidFill>
              </a:rPr>
              <a:t>0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1508529"/>
            <a:ext cx="7315200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C:\Program Files\Microsoft Office\Office15&gt;strings winword.exe | </a:t>
            </a:r>
            <a:r>
              <a:rPr lang="en-US" sz="1400" dirty="0" err="1">
                <a:solidFill>
                  <a:schemeClr val="bg1"/>
                </a:solidFill>
              </a:rPr>
              <a:t>findstr</a:t>
            </a:r>
            <a:r>
              <a:rPr lang="en-US" sz="1400" dirty="0">
                <a:solidFill>
                  <a:schemeClr val="bg1"/>
                </a:solidFill>
              </a:rPr>
              <a:t> /</a:t>
            </a:r>
            <a:r>
              <a:rPr lang="en-US" sz="1400" dirty="0" err="1">
                <a:solidFill>
                  <a:schemeClr val="bg1"/>
                </a:solidFill>
              </a:rPr>
              <a:t>i</a:t>
            </a:r>
            <a:r>
              <a:rPr lang="en-US" sz="1400" dirty="0">
                <a:solidFill>
                  <a:schemeClr val="bg1"/>
                </a:solidFill>
              </a:rPr>
              <a:t> /r </a:t>
            </a:r>
            <a:r>
              <a:rPr lang="en-US" sz="1400" dirty="0" smtClean="0">
                <a:solidFill>
                  <a:schemeClr val="bg1"/>
                </a:solidFill>
              </a:rPr>
              <a:t>"</a:t>
            </a:r>
            <a:r>
              <a:rPr lang="en-US" sz="1400" dirty="0" err="1" smtClean="0">
                <a:solidFill>
                  <a:schemeClr val="bg1"/>
                </a:solidFill>
              </a:rPr>
              <a:t>htt</a:t>
            </a:r>
            <a:r>
              <a:rPr lang="en-US" sz="1400" dirty="0" smtClean="0">
                <a:solidFill>
                  <a:schemeClr val="bg1"/>
                </a:solidFill>
              </a:rPr>
              <a:t>[</a:t>
            </a:r>
            <a:r>
              <a:rPr lang="en-US" sz="1400" dirty="0" err="1" smtClean="0">
                <a:solidFill>
                  <a:schemeClr val="bg1"/>
                </a:solidFill>
              </a:rPr>
              <a:t>ps</a:t>
            </a:r>
            <a:r>
              <a:rPr lang="en-US" sz="1400" dirty="0" smtClean="0">
                <a:solidFill>
                  <a:schemeClr val="bg1"/>
                </a:solidFill>
              </a:rPr>
              <a:t>]*://"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7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98691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smtClean="0"/>
              <a:t>We </a:t>
            </a:r>
            <a:r>
              <a:rPr lang="en-US" b="1" dirty="0"/>
              <a:t>can learn IP-addresses, which interact with the application.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73" y="2071688"/>
            <a:ext cx="5200650" cy="43719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2286000" y="5257800"/>
            <a:ext cx="1752600" cy="2286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35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98691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smtClean="0"/>
              <a:t>We </a:t>
            </a:r>
            <a:r>
              <a:rPr lang="en-US" b="1" dirty="0"/>
              <a:t>can learn IP-addresses, which interact with the application.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785" y="2577068"/>
            <a:ext cx="6448425" cy="3257550"/>
          </a:xfrm>
          <a:prstGeom prst="rect">
            <a:avLst/>
          </a:prstGeom>
        </p:spPr>
      </p:pic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98691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3. Directory </a:t>
            </a:r>
            <a:r>
              <a:rPr lang="en-US" dirty="0" err="1"/>
              <a:t>AppData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585" y="2598738"/>
            <a:ext cx="5076825" cy="2743200"/>
          </a:xfrm>
          <a:prstGeom prst="rect">
            <a:avLst/>
          </a:prstGeom>
        </p:spPr>
      </p:pic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74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385" y="1783357"/>
            <a:ext cx="5991225" cy="467677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3. Directory </a:t>
            </a:r>
            <a:r>
              <a:rPr lang="en-US" dirty="0" err="1"/>
              <a:t>AppData</a:t>
            </a:r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3151359" y="3935968"/>
            <a:ext cx="284796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/>
              <a:t>dir</a:t>
            </a:r>
            <a:r>
              <a:rPr lang="en-US" b="1" dirty="0" smtClean="0"/>
              <a:t> </a:t>
            </a:r>
            <a:r>
              <a:rPr lang="en-US" b="1" dirty="0"/>
              <a:t>/a %</a:t>
            </a:r>
            <a:r>
              <a:rPr lang="en-US" b="1" dirty="0" err="1"/>
              <a:t>AppData</a:t>
            </a:r>
            <a:r>
              <a:rPr lang="en-US" b="1" dirty="0"/>
              <a:t>%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3. Data base </a:t>
            </a:r>
            <a:r>
              <a:rPr lang="en-US" dirty="0" err="1"/>
              <a:t>sqlite</a:t>
            </a:r>
            <a:r>
              <a:rPr lang="en-US" dirty="0"/>
              <a:t> 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3896174" y="2057400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9D3725"/>
                </a:solidFill>
                <a:ea typeface="Times New Roman" panose="02020603050405020304" pitchFamily="18" charset="0"/>
                <a:hlinkClick r:id="rId3"/>
              </a:rPr>
              <a:t>SQLiteSpy</a:t>
            </a:r>
            <a:r>
              <a:rPr lang="en-US" dirty="0">
                <a:solidFill>
                  <a:srgbClr val="333333"/>
                </a:solidFill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2477056"/>
            <a:ext cx="5791200" cy="3914775"/>
          </a:xfrm>
          <a:prstGeom prst="rect">
            <a:avLst/>
          </a:prstGeom>
        </p:spPr>
      </p:pic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4. </a:t>
            </a:r>
            <a:r>
              <a:rPr lang="en-US" u="sng" dirty="0">
                <a:hlinkClick r:id="rId3"/>
              </a:rPr>
              <a:t>ExifTool</a:t>
            </a:r>
            <a:r>
              <a:rPr lang="en-US" dirty="0"/>
              <a:t> 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5712" y="2133600"/>
            <a:ext cx="1552575" cy="8286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048000"/>
            <a:ext cx="7315200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D:\&gt;exiftool.exe picture.jpg</a:t>
            </a:r>
          </a:p>
          <a:p>
            <a:r>
              <a:rPr lang="en-US" sz="900" dirty="0">
                <a:solidFill>
                  <a:schemeClr val="bg1"/>
                </a:solidFill>
              </a:rPr>
              <a:t>ExifTool Version Number         : 10.05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Name                       : picture.jpg</a:t>
            </a:r>
          </a:p>
          <a:p>
            <a:r>
              <a:rPr lang="en-US" sz="900" dirty="0">
                <a:solidFill>
                  <a:schemeClr val="bg1"/>
                </a:solidFill>
              </a:rPr>
              <a:t>Directory                       : .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Size                       : 6.3 kB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Modification Date/Time     : 2015:08:18 15:01:08+03:00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Access Date/Time           : 2015:10:01 13:29:47+03:00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Creation Date/Time         : 2015:10:01 13:29:46+03:00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Permissions                : </a:t>
            </a:r>
            <a:r>
              <a:rPr lang="en-US" sz="900" dirty="0" err="1">
                <a:solidFill>
                  <a:schemeClr val="bg1"/>
                </a:solidFill>
              </a:rPr>
              <a:t>rw-rw-rw</a:t>
            </a:r>
            <a:r>
              <a:rPr lang="en-US" sz="900" dirty="0">
                <a:solidFill>
                  <a:schemeClr val="bg1"/>
                </a:solidFill>
              </a:rPr>
              <a:t>-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Type                       : JPEG</a:t>
            </a:r>
          </a:p>
          <a:p>
            <a:r>
              <a:rPr lang="en-US" sz="900" dirty="0">
                <a:solidFill>
                  <a:schemeClr val="bg1"/>
                </a:solidFill>
              </a:rPr>
              <a:t>File Type Extension             : jpg</a:t>
            </a:r>
          </a:p>
          <a:p>
            <a:r>
              <a:rPr lang="en-US" sz="900" dirty="0">
                <a:solidFill>
                  <a:schemeClr val="bg1"/>
                </a:solidFill>
              </a:rPr>
              <a:t>MIME Type                       : image/jpeg</a:t>
            </a:r>
          </a:p>
          <a:p>
            <a:r>
              <a:rPr lang="en-US" sz="900" dirty="0">
                <a:solidFill>
                  <a:schemeClr val="bg1"/>
                </a:solidFill>
              </a:rPr>
              <a:t>JFIF Version                    : 1.01</a:t>
            </a:r>
          </a:p>
          <a:p>
            <a:r>
              <a:rPr lang="en-US" sz="900" dirty="0">
                <a:solidFill>
                  <a:schemeClr val="bg1"/>
                </a:solidFill>
              </a:rPr>
              <a:t>Resolution Unit                 : None</a:t>
            </a:r>
          </a:p>
          <a:p>
            <a:r>
              <a:rPr lang="en-US" sz="900" dirty="0">
                <a:solidFill>
                  <a:schemeClr val="bg1"/>
                </a:solidFill>
              </a:rPr>
              <a:t>X Resolution                    : 1</a:t>
            </a:r>
          </a:p>
          <a:p>
            <a:r>
              <a:rPr lang="en-US" sz="900" dirty="0">
                <a:solidFill>
                  <a:schemeClr val="bg1"/>
                </a:solidFill>
              </a:rPr>
              <a:t>Y Resolution                    : 1</a:t>
            </a:r>
          </a:p>
          <a:p>
            <a:r>
              <a:rPr lang="en-US" sz="900" dirty="0">
                <a:solidFill>
                  <a:schemeClr val="bg1"/>
                </a:solidFill>
              </a:rPr>
              <a:t>Image Width                     : 119</a:t>
            </a:r>
          </a:p>
          <a:p>
            <a:r>
              <a:rPr lang="en-US" sz="900" dirty="0">
                <a:solidFill>
                  <a:schemeClr val="bg1"/>
                </a:solidFill>
              </a:rPr>
              <a:t>Image Height                    : 119</a:t>
            </a:r>
          </a:p>
          <a:p>
            <a:r>
              <a:rPr lang="en-US" sz="900" dirty="0">
                <a:solidFill>
                  <a:schemeClr val="bg1"/>
                </a:solidFill>
              </a:rPr>
              <a:t>Encoding Process                : Baseline DCT, Huffman coding</a:t>
            </a:r>
          </a:p>
          <a:p>
            <a:r>
              <a:rPr lang="en-US" sz="900" dirty="0">
                <a:solidFill>
                  <a:schemeClr val="bg1"/>
                </a:solidFill>
              </a:rPr>
              <a:t>Bits Per Sample                 : 8</a:t>
            </a:r>
          </a:p>
          <a:p>
            <a:r>
              <a:rPr lang="en-US" sz="900" dirty="0">
                <a:solidFill>
                  <a:schemeClr val="bg1"/>
                </a:solidFill>
              </a:rPr>
              <a:t>Color Components                : 3</a:t>
            </a:r>
          </a:p>
          <a:p>
            <a:r>
              <a:rPr lang="en-US" sz="900" dirty="0">
                <a:solidFill>
                  <a:schemeClr val="bg1"/>
                </a:solidFill>
              </a:rPr>
              <a:t>Y </a:t>
            </a:r>
            <a:r>
              <a:rPr lang="en-US" sz="900" dirty="0" err="1">
                <a:solidFill>
                  <a:schemeClr val="bg1"/>
                </a:solidFill>
              </a:rPr>
              <a:t>Cb</a:t>
            </a:r>
            <a:r>
              <a:rPr lang="en-US" sz="900" dirty="0">
                <a:solidFill>
                  <a:schemeClr val="bg1"/>
                </a:solidFill>
              </a:rPr>
              <a:t> Cr Sub Sampling            : YCbCr4:4:4 (1 1)</a:t>
            </a:r>
          </a:p>
          <a:p>
            <a:r>
              <a:rPr lang="en-US" sz="900" dirty="0">
                <a:solidFill>
                  <a:schemeClr val="bg1"/>
                </a:solidFill>
              </a:rPr>
              <a:t>Image Size                      : 119x119</a:t>
            </a:r>
          </a:p>
          <a:p>
            <a:r>
              <a:rPr lang="en-US" sz="900" dirty="0">
                <a:solidFill>
                  <a:schemeClr val="bg1"/>
                </a:solidFill>
              </a:rPr>
              <a:t>Megapixels                      : 0.014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7800" y="2253734"/>
            <a:ext cx="192873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/>
              <a:t>to view metadata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04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1535668"/>
            <a:ext cx="731519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5. </a:t>
            </a:r>
            <a:r>
              <a:rPr lang="en-US" u="sng" dirty="0">
                <a:hlinkClick r:id="rId3"/>
              </a:rPr>
              <a:t>Reflector</a:t>
            </a:r>
            <a:r>
              <a:rPr lang="en-US" dirty="0"/>
              <a:t> 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286000" y="2122850"/>
            <a:ext cx="4572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b="1" dirty="0"/>
              <a:t>.NET Reflector Visual Studio </a:t>
            </a:r>
            <a:r>
              <a:rPr lang="en-US" b="1" dirty="0" smtClean="0"/>
              <a:t>Extension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6450" y="2743200"/>
            <a:ext cx="4991100" cy="3495675"/>
          </a:xfrm>
          <a:prstGeom prst="rect">
            <a:avLst/>
          </a:prstGeom>
        </p:spPr>
      </p:pic>
      <p:pic>
        <p:nvPicPr>
          <p:cNvPr id="2053" name="Picture 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5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7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8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0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1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2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3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5" name="Picture 1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7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7" name="Picture 18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19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0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2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3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4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5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6" descr="tran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4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1126</TotalTime>
  <Words>410</Words>
  <Application>Microsoft Office PowerPoint</Application>
  <PresentationFormat>On-screen Show (4:3)</PresentationFormat>
  <Paragraphs>114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</vt:lpstr>
      <vt:lpstr>Calibri</vt:lpstr>
      <vt:lpstr>Impact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96</cp:revision>
  <dcterms:created xsi:type="dcterms:W3CDTF">2008-08-03T16:05:36Z</dcterms:created>
  <dcterms:modified xsi:type="dcterms:W3CDTF">2017-09-30T14:23:27Z</dcterms:modified>
</cp:coreProperties>
</file>