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64" r:id="rId3"/>
    <p:sldId id="258" r:id="rId4"/>
    <p:sldId id="259" r:id="rId5"/>
    <p:sldId id="270" r:id="rId6"/>
    <p:sldId id="271" r:id="rId7"/>
    <p:sldId id="260" r:id="rId8"/>
    <p:sldId id="262" r:id="rId9"/>
    <p:sldId id="263" r:id="rId10"/>
    <p:sldId id="265" r:id="rId11"/>
    <p:sldId id="266" r:id="rId12"/>
    <p:sldId id="272" r:id="rId13"/>
    <p:sldId id="267" r:id="rId14"/>
    <p:sldId id="268" r:id="rId15"/>
    <p:sldId id="269" r:id="rId16"/>
    <p:sldId id="261"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33CC33"/>
    <a:srgbClr val="EAEAEA"/>
    <a:srgbClr val="DDDDDD"/>
    <a:srgbClr val="FFFFCC"/>
    <a:srgbClr val="FFFF99"/>
    <a:srgbClr val="C0C0C0"/>
    <a:srgbClr val="66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75" autoAdjust="0"/>
  </p:normalViewPr>
  <p:slideViewPr>
    <p:cSldViewPr>
      <p:cViewPr varScale="1">
        <p:scale>
          <a:sx n="110" d="100"/>
          <a:sy n="110" d="100"/>
        </p:scale>
        <p:origin x="1572" y="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cs typeface="Arial" pitchFamily="34"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cs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5251A21-FC3A-4C81-A97F-8C5AAD6B4FD3}" type="slidenum">
              <a:rPr lang="en-US" altLang="en-US"/>
              <a:pPr>
                <a:defRPr/>
              </a:pPr>
              <a:t>‹#›</a:t>
            </a:fld>
            <a:endParaRPr lang="en-US" altLang="en-US"/>
          </a:p>
        </p:txBody>
      </p:sp>
    </p:spTree>
    <p:extLst>
      <p:ext uri="{BB962C8B-B14F-4D97-AF65-F5344CB8AC3E}">
        <p14:creationId xmlns:p14="http://schemas.microsoft.com/office/powerpoint/2010/main" val="2768935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F42C9CA-941E-46AC-AC8C-1C5EC69C2CE6}" type="slidenum">
              <a:rPr lang="en-US" altLang="en-US" smtClean="0"/>
              <a:pPr>
                <a:spcBef>
                  <a:spcPct val="0"/>
                </a:spcBef>
              </a:pPr>
              <a:t>1</a:t>
            </a:fld>
            <a:endParaRPr lang="en-US" altLang="en-US"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2862406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2FB0E64-74B5-49BB-BC94-A4FEB3BDE723}" type="slidenum">
              <a:rPr lang="en-US" altLang="en-US" smtClean="0"/>
              <a:pPr>
                <a:spcBef>
                  <a:spcPct val="0"/>
                </a:spcBef>
              </a:pPr>
              <a:t>10</a:t>
            </a:fld>
            <a:endParaRPr lang="en-US"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6051617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D64DA73-C188-4A7D-AD21-2DF61054341A}" type="slidenum">
              <a:rPr lang="en-US" altLang="en-US" smtClean="0"/>
              <a:pPr>
                <a:spcBef>
                  <a:spcPct val="0"/>
                </a:spcBef>
              </a:pPr>
              <a:t>11</a:t>
            </a:fld>
            <a:endParaRPr lang="en-US" alt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080451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D64DA73-C188-4A7D-AD21-2DF61054341A}" type="slidenum">
              <a:rPr lang="en-US" altLang="en-US" smtClean="0"/>
              <a:pPr>
                <a:spcBef>
                  <a:spcPct val="0"/>
                </a:spcBef>
              </a:pPr>
              <a:t>12</a:t>
            </a:fld>
            <a:endParaRPr lang="en-US" alt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9336538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CFE4A77-0243-47D1-B49F-D6F64385260D}" type="slidenum">
              <a:rPr lang="en-US" altLang="en-US" smtClean="0"/>
              <a:pPr>
                <a:spcBef>
                  <a:spcPct val="0"/>
                </a:spcBef>
              </a:pPr>
              <a:t>13</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569023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D460AFC-C9AE-4B99-B540-6170D0869CC7}" type="slidenum">
              <a:rPr lang="en-US" altLang="en-US" smtClean="0"/>
              <a:pPr>
                <a:spcBef>
                  <a:spcPct val="0"/>
                </a:spcBef>
              </a:pPr>
              <a:t>14</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290590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D460AFC-C9AE-4B99-B540-6170D0869CC7}" type="slidenum">
              <a:rPr lang="en-US" altLang="en-US" smtClean="0"/>
              <a:pPr>
                <a:spcBef>
                  <a:spcPct val="0"/>
                </a:spcBef>
              </a:pPr>
              <a:t>15</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8042221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D460AFC-C9AE-4B99-B540-6170D0869CC7}" type="slidenum">
              <a:rPr lang="en-US" altLang="en-US" smtClean="0"/>
              <a:pPr>
                <a:spcBef>
                  <a:spcPct val="0"/>
                </a:spcBef>
              </a:pPr>
              <a:t>16</a:t>
            </a:fld>
            <a:endParaRPr lang="en-US" alt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954788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ACD6DCA-805C-454F-A70E-019D5C800109}" type="slidenum">
              <a:rPr lang="en-US" altLang="en-US" smtClean="0"/>
              <a:pPr>
                <a:spcBef>
                  <a:spcPct val="0"/>
                </a:spcBef>
              </a:pPr>
              <a:t>2</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688048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F392BAB-9022-44F9-95ED-725ADEE51F03}" type="slidenum">
              <a:rPr lang="en-US" altLang="en-US" smtClean="0"/>
              <a:pPr>
                <a:spcBef>
                  <a:spcPct val="0"/>
                </a:spcBef>
              </a:pPr>
              <a:t>3</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2318834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8F82FF3-5209-4D98-8188-C3978FB2F8EA}" type="slidenum">
              <a:rPr lang="en-US" altLang="en-US" smtClean="0"/>
              <a:pPr>
                <a:spcBef>
                  <a:spcPct val="0"/>
                </a:spcBef>
              </a:pPr>
              <a:t>4</a:t>
            </a:fld>
            <a:endParaRPr lang="en-US" altLang="en-US"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329903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8F82FF3-5209-4D98-8188-C3978FB2F8EA}" type="slidenum">
              <a:rPr lang="en-US" altLang="en-US" smtClean="0"/>
              <a:pPr>
                <a:spcBef>
                  <a:spcPct val="0"/>
                </a:spcBef>
              </a:pPr>
              <a:t>5</a:t>
            </a:fld>
            <a:endParaRPr lang="en-US" altLang="en-US"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417414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8F82FF3-5209-4D98-8188-C3978FB2F8EA}" type="slidenum">
              <a:rPr lang="en-US" altLang="en-US" smtClean="0"/>
              <a:pPr>
                <a:spcBef>
                  <a:spcPct val="0"/>
                </a:spcBef>
              </a:pPr>
              <a:t>6</a:t>
            </a:fld>
            <a:endParaRPr lang="en-US" altLang="en-US"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958344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F40CDFF-4358-4F98-AA41-A55C0DF2F031}" type="slidenum">
              <a:rPr lang="en-US" altLang="en-US" smtClean="0"/>
              <a:pPr>
                <a:spcBef>
                  <a:spcPct val="0"/>
                </a:spcBef>
              </a:pPr>
              <a:t>7</a:t>
            </a:fld>
            <a:endParaRPr lang="en-US" alt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702888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B502F7A-03F2-44D6-ADD4-1490C7A30089}" type="slidenum">
              <a:rPr lang="en-US" altLang="en-US" smtClean="0"/>
              <a:pPr>
                <a:spcBef>
                  <a:spcPct val="0"/>
                </a:spcBef>
              </a:pPr>
              <a:t>8</a:t>
            </a:fld>
            <a:endParaRPr lang="en-US" alt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5276954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5485D1E-1141-4EED-AC9D-286C6B580B7A}" type="slidenum">
              <a:rPr lang="en-US" altLang="en-US" smtClean="0"/>
              <a:pPr>
                <a:spcBef>
                  <a:spcPct val="0"/>
                </a:spcBef>
              </a:pPr>
              <a:t>9</a:t>
            </a:fld>
            <a:endParaRPr lang="en-US"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p>
        </p:txBody>
      </p:sp>
    </p:spTree>
    <p:extLst>
      <p:ext uri="{BB962C8B-B14F-4D97-AF65-F5344CB8AC3E}">
        <p14:creationId xmlns:p14="http://schemas.microsoft.com/office/powerpoint/2010/main" val="3684361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e-IL" smtClean="0"/>
              <a:t>לחץ כדי לערוך סגנון כותרת משנה של תבנית בסיס</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C42B679A-CB6D-4E01-ABB4-84058864A5F1}" type="slidenum">
              <a:rPr lang="en-US" altLang="en-US"/>
              <a:pPr>
                <a:defRPr/>
              </a:pPr>
              <a:t>‹#›</a:t>
            </a:fld>
            <a:endParaRPr lang="en-US" altLang="en-US"/>
          </a:p>
        </p:txBody>
      </p:sp>
    </p:spTree>
    <p:extLst>
      <p:ext uri="{BB962C8B-B14F-4D97-AF65-F5344CB8AC3E}">
        <p14:creationId xmlns:p14="http://schemas.microsoft.com/office/powerpoint/2010/main" val="3378305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16FDEA6F-40C9-4FF9-97DC-2969C854ACF3}" type="slidenum">
              <a:rPr lang="en-US" altLang="en-US"/>
              <a:pPr>
                <a:defRPr/>
              </a:pPr>
              <a:t>‹#›</a:t>
            </a:fld>
            <a:endParaRPr lang="en-US" altLang="en-US"/>
          </a:p>
        </p:txBody>
      </p:sp>
    </p:spTree>
    <p:extLst>
      <p:ext uri="{BB962C8B-B14F-4D97-AF65-F5344CB8AC3E}">
        <p14:creationId xmlns:p14="http://schemas.microsoft.com/office/powerpoint/2010/main" val="3394981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53C6DA05-415A-40AD-835C-9D8D735C7C20}" type="slidenum">
              <a:rPr lang="en-US" altLang="en-US"/>
              <a:pPr>
                <a:defRPr/>
              </a:pPr>
              <a:t>‹#›</a:t>
            </a:fld>
            <a:endParaRPr lang="en-US" altLang="en-US"/>
          </a:p>
        </p:txBody>
      </p:sp>
    </p:spTree>
    <p:extLst>
      <p:ext uri="{BB962C8B-B14F-4D97-AF65-F5344CB8AC3E}">
        <p14:creationId xmlns:p14="http://schemas.microsoft.com/office/powerpoint/2010/main" val="2203808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7365C98E-4C29-489C-B109-25531F890007}" type="slidenum">
              <a:rPr lang="en-US" altLang="en-US"/>
              <a:pPr>
                <a:defRPr/>
              </a:pPr>
              <a:t>‹#›</a:t>
            </a:fld>
            <a:endParaRPr lang="en-US" altLang="en-US"/>
          </a:p>
        </p:txBody>
      </p:sp>
    </p:spTree>
    <p:extLst>
      <p:ext uri="{BB962C8B-B14F-4D97-AF65-F5344CB8AC3E}">
        <p14:creationId xmlns:p14="http://schemas.microsoft.com/office/powerpoint/2010/main" val="3566187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smtClean="0"/>
              <a:t>לחץ כדי לערוך סגנונות טקסט של תבנית בסיס</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ACD91724-0378-41AD-9F55-AA8B9B042F76}" type="slidenum">
              <a:rPr lang="en-US" altLang="en-US"/>
              <a:pPr>
                <a:defRPr/>
              </a:pPr>
              <a:t>‹#›</a:t>
            </a:fld>
            <a:endParaRPr lang="en-US" altLang="en-US"/>
          </a:p>
        </p:txBody>
      </p:sp>
    </p:spTree>
    <p:extLst>
      <p:ext uri="{BB962C8B-B14F-4D97-AF65-F5344CB8AC3E}">
        <p14:creationId xmlns:p14="http://schemas.microsoft.com/office/powerpoint/2010/main" val="2364464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63D61E9D-43A6-46B3-8561-D4192414479A}" type="slidenum">
              <a:rPr lang="en-US" altLang="en-US"/>
              <a:pPr>
                <a:defRPr/>
              </a:pPr>
              <a:t>‹#›</a:t>
            </a:fld>
            <a:endParaRPr lang="en-US" altLang="en-US"/>
          </a:p>
        </p:txBody>
      </p:sp>
    </p:spTree>
    <p:extLst>
      <p:ext uri="{BB962C8B-B14F-4D97-AF65-F5344CB8AC3E}">
        <p14:creationId xmlns:p14="http://schemas.microsoft.com/office/powerpoint/2010/main" val="236095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A8655FBE-F756-41F1-9354-6815C13CD6B8}" type="slidenum">
              <a:rPr lang="en-US" altLang="en-US"/>
              <a:pPr>
                <a:defRPr/>
              </a:pPr>
              <a:t>‹#›</a:t>
            </a:fld>
            <a:endParaRPr lang="en-US" altLang="en-US"/>
          </a:p>
        </p:txBody>
      </p:sp>
    </p:spTree>
    <p:extLst>
      <p:ext uri="{BB962C8B-B14F-4D97-AF65-F5344CB8AC3E}">
        <p14:creationId xmlns:p14="http://schemas.microsoft.com/office/powerpoint/2010/main" val="4261800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2D09116D-5D8E-4C26-B2F9-E289ADA3A37D}" type="slidenum">
              <a:rPr lang="en-US" altLang="en-US"/>
              <a:pPr>
                <a:defRPr/>
              </a:pPr>
              <a:t>‹#›</a:t>
            </a:fld>
            <a:endParaRPr lang="en-US" altLang="en-US"/>
          </a:p>
        </p:txBody>
      </p:sp>
    </p:spTree>
    <p:extLst>
      <p:ext uri="{BB962C8B-B14F-4D97-AF65-F5344CB8AC3E}">
        <p14:creationId xmlns:p14="http://schemas.microsoft.com/office/powerpoint/2010/main" val="2432926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72429E94-BC67-4121-9E4D-5975BF190258}" type="slidenum">
              <a:rPr lang="en-US" altLang="en-US"/>
              <a:pPr>
                <a:defRPr/>
              </a:pPr>
              <a:t>‹#›</a:t>
            </a:fld>
            <a:endParaRPr lang="en-US" altLang="en-US"/>
          </a:p>
        </p:txBody>
      </p:sp>
    </p:spTree>
    <p:extLst>
      <p:ext uri="{BB962C8B-B14F-4D97-AF65-F5344CB8AC3E}">
        <p14:creationId xmlns:p14="http://schemas.microsoft.com/office/powerpoint/2010/main" val="4039273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822C873A-0889-4D02-8228-22B0C5944011}" type="slidenum">
              <a:rPr lang="en-US" altLang="en-US"/>
              <a:pPr>
                <a:defRPr/>
              </a:pPr>
              <a:t>‹#›</a:t>
            </a:fld>
            <a:endParaRPr lang="en-US" altLang="en-US"/>
          </a:p>
        </p:txBody>
      </p:sp>
    </p:spTree>
    <p:extLst>
      <p:ext uri="{BB962C8B-B14F-4D97-AF65-F5344CB8AC3E}">
        <p14:creationId xmlns:p14="http://schemas.microsoft.com/office/powerpoint/2010/main" val="2087731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F528A526-E561-4286-AC9F-CE003E6C4B74}" type="slidenum">
              <a:rPr lang="en-US" altLang="en-US"/>
              <a:pPr>
                <a:defRPr/>
              </a:pPr>
              <a:t>‹#›</a:t>
            </a:fld>
            <a:endParaRPr lang="en-US" altLang="en-US"/>
          </a:p>
        </p:txBody>
      </p:sp>
    </p:spTree>
    <p:extLst>
      <p:ext uri="{BB962C8B-B14F-4D97-AF65-F5344CB8AC3E}">
        <p14:creationId xmlns:p14="http://schemas.microsoft.com/office/powerpoint/2010/main" val="2781001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pitchFamily="34" charset="0"/>
                <a:cs typeface="Arial" pitchFamily="34"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8B245FE9-CB61-4ED1-8688-60542A32FC5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tmp"/></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linux-ntfs.org/doku.php?id=ntf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en.wikipedia.org/wiki/NTF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technet.microsoft.com/en-us/library/cc753059.asp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hyperlink" Target="http://technet.microsoft.com/en-us/library/cc753059.aspx"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File_Allocation_Tabl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upport.microsoft.com/kb/154997"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163AA8E-4694-4E70-835C-3F545A2BE42D}" type="slidenum">
              <a:rPr lang="en-US" altLang="en-US" sz="1400" smtClean="0"/>
              <a:pPr>
                <a:spcBef>
                  <a:spcPct val="0"/>
                </a:spcBef>
                <a:buFontTx/>
                <a:buNone/>
              </a:pPr>
              <a:t>1</a:t>
            </a:fld>
            <a:endParaRPr lang="en-US" altLang="en-US" sz="1400" smtClean="0"/>
          </a:p>
        </p:txBody>
      </p:sp>
      <p:sp>
        <p:nvSpPr>
          <p:cNvPr id="3075"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6"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0"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
        <p:nvSpPr>
          <p:cNvPr id="3081"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 name="Rectangle 1"/>
          <p:cNvSpPr/>
          <p:nvPr/>
        </p:nvSpPr>
        <p:spPr>
          <a:xfrm>
            <a:off x="914400" y="1566863"/>
            <a:ext cx="7315200" cy="369332"/>
          </a:xfrm>
          <a:prstGeom prst="rect">
            <a:avLst/>
          </a:prstGeom>
          <a:solidFill>
            <a:schemeClr val="bg1">
              <a:lumMod val="95000"/>
            </a:schemeClr>
          </a:solidFill>
        </p:spPr>
        <p:txBody>
          <a:bodyPr>
            <a:spAutoFit/>
          </a:bodyPr>
          <a:lstStyle/>
          <a:p>
            <a:pPr algn="r" rtl="1" eaLnBrk="1" hangingPunct="1">
              <a:defRPr/>
            </a:pPr>
            <a:r>
              <a:rPr lang="he-IL" dirty="0">
                <a:solidFill>
                  <a:srgbClr val="252525"/>
                </a:solidFill>
                <a:latin typeface="David" panose="020E0502060401010101" pitchFamily="34" charset="-79"/>
                <a:cs typeface="David" panose="020E0502060401010101" pitchFamily="34" charset="-79"/>
              </a:rPr>
              <a:t>בעולם המחשוב </a:t>
            </a:r>
            <a:r>
              <a:rPr lang="he-IL" b="1" dirty="0">
                <a:solidFill>
                  <a:srgbClr val="252525"/>
                </a:solidFill>
                <a:latin typeface="David" panose="020E0502060401010101" pitchFamily="34" charset="-79"/>
                <a:cs typeface="David" panose="020E0502060401010101" pitchFamily="34" charset="-79"/>
              </a:rPr>
              <a:t>קובץ</a:t>
            </a:r>
            <a:r>
              <a:rPr lang="he-IL" dirty="0">
                <a:solidFill>
                  <a:srgbClr val="252525"/>
                </a:solidFill>
                <a:latin typeface="David" panose="020E0502060401010101" pitchFamily="34" charset="-79"/>
                <a:cs typeface="David" panose="020E0502060401010101" pitchFamily="34" charset="-79"/>
              </a:rPr>
              <a:t> הוא אוסף של מידע בעל מחנה משותף, המאוגד יחדיו.</a:t>
            </a:r>
            <a:endParaRPr lang="en-US" dirty="0">
              <a:latin typeface="David" panose="020E0502060401010101" pitchFamily="34" charset="-79"/>
              <a:cs typeface="David" panose="020E0502060401010101" pitchFamily="34" charset="-79"/>
            </a:endParaRPr>
          </a:p>
        </p:txBody>
      </p:sp>
      <p:pic>
        <p:nvPicPr>
          <p:cNvPr id="3083" name="Picture 18" descr="http://upload.wikimedia.org/wikipedia/commons/8/86/PunchCardDecks.ag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3075" y="2209800"/>
            <a:ext cx="3117850" cy="345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3498850" y="5249862"/>
            <a:ext cx="2146300" cy="646113"/>
          </a:xfrm>
          <a:prstGeom prst="rect">
            <a:avLst/>
          </a:prstGeom>
          <a:solidFill>
            <a:schemeClr val="bg1">
              <a:lumMod val="95000"/>
            </a:schemeClr>
          </a:solidFill>
        </p:spPr>
        <p:txBody>
          <a:bodyPr wrap="none">
            <a:spAutoFit/>
          </a:bodyPr>
          <a:lstStyle/>
          <a:p>
            <a:pPr algn="ctr" eaLnBrk="1" hangingPunct="1">
              <a:defRPr/>
            </a:pPr>
            <a:r>
              <a:rPr lang="en-US" dirty="0"/>
              <a:t>A punched card file</a:t>
            </a:r>
            <a:br>
              <a:rPr lang="en-US" dirty="0"/>
            </a:br>
            <a:r>
              <a:rPr lang="he-IL" dirty="0">
                <a:latin typeface="David" panose="020E0502060401010101" pitchFamily="34" charset="-79"/>
                <a:cs typeface="David" panose="020E0502060401010101" pitchFamily="34" charset="-79"/>
              </a:rPr>
              <a:t>כרטסת אגרוף</a:t>
            </a:r>
            <a:endParaRPr lang="en-US" dirty="0">
              <a:latin typeface="David" panose="020E0502060401010101" pitchFamily="34" charset="-79"/>
              <a:cs typeface="David" panose="020E0502060401010101" pitchFamily="34" charset="-79"/>
            </a:endParaRPr>
          </a:p>
        </p:txBody>
      </p:sp>
      <p:sp>
        <p:nvSpPr>
          <p:cNvPr id="13"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smtClean="0">
                <a:solidFill>
                  <a:srgbClr val="C0C0C0"/>
                </a:solidFill>
              </a:rPr>
              <a:t>Peymer Anatoly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7411"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A9FC279-2D27-4FEC-B7E4-5DA39E0316D9}" type="slidenum">
              <a:rPr lang="en-US" altLang="en-US" sz="1400" smtClean="0"/>
              <a:pPr>
                <a:spcBef>
                  <a:spcPct val="0"/>
                </a:spcBef>
                <a:buFontTx/>
                <a:buNone/>
              </a:pPr>
              <a:t>10</a:t>
            </a:fld>
            <a:endParaRPr lang="en-US" altLang="en-US" sz="1400" smtClean="0"/>
          </a:p>
        </p:txBody>
      </p:sp>
      <p:sp>
        <p:nvSpPr>
          <p:cNvPr id="17412"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3"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4"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7415"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8"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pic>
        <p:nvPicPr>
          <p:cNvPr id="1741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5325" y="2773363"/>
            <a:ext cx="7753350" cy="290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0" name="Rectangle 21"/>
          <p:cNvSpPr>
            <a:spLocks noChangeArrowheads="1"/>
          </p:cNvSpPr>
          <p:nvPr/>
        </p:nvSpPr>
        <p:spPr bwMode="auto">
          <a:xfrm>
            <a:off x="3886200" y="1658938"/>
            <a:ext cx="1371600" cy="369887"/>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1800">
                <a:cs typeface="Miriam" panose="020B0502050101010101" pitchFamily="34" charset="-79"/>
              </a:rPr>
              <a:t>WinHEX</a:t>
            </a:r>
          </a:p>
        </p:txBody>
      </p:sp>
      <p:sp>
        <p:nvSpPr>
          <p:cNvPr id="13"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9459"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51E5A8D-5B11-48DE-BCD2-4A7274ECF38E}" type="slidenum">
              <a:rPr lang="en-US" altLang="en-US" sz="1400" smtClean="0"/>
              <a:pPr>
                <a:spcBef>
                  <a:spcPct val="0"/>
                </a:spcBef>
                <a:buFontTx/>
                <a:buNone/>
              </a:pPr>
              <a:t>11</a:t>
            </a:fld>
            <a:endParaRPr lang="en-US" altLang="en-US" sz="1400" smtClean="0"/>
          </a:p>
        </p:txBody>
      </p:sp>
      <p:sp>
        <p:nvSpPr>
          <p:cNvPr id="19460"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1"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2"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3"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66"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pic>
        <p:nvPicPr>
          <p:cNvPr id="1946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738218"/>
            <a:ext cx="2076450" cy="395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959101" y="1805365"/>
            <a:ext cx="3314700" cy="40576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9459"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51E5A8D-5B11-48DE-BCD2-4A7274ECF38E}" type="slidenum">
              <a:rPr lang="en-US" altLang="en-US" sz="1400" smtClean="0"/>
              <a:pPr>
                <a:spcBef>
                  <a:spcPct val="0"/>
                </a:spcBef>
                <a:buFontTx/>
                <a:buNone/>
              </a:pPr>
              <a:t>12</a:t>
            </a:fld>
            <a:endParaRPr lang="en-US" altLang="en-US" sz="1400" smtClean="0"/>
          </a:p>
        </p:txBody>
      </p:sp>
      <p:sp>
        <p:nvSpPr>
          <p:cNvPr id="19460"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1"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2"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9463"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66"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pic>
        <p:nvPicPr>
          <p:cNvPr id="19468"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08501" y="3379999"/>
            <a:ext cx="2085064" cy="27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87558" y="3852004"/>
            <a:ext cx="3353268" cy="1428949"/>
          </a:xfrm>
          <a:prstGeom prst="rect">
            <a:avLst/>
          </a:prstGeom>
        </p:spPr>
      </p:pic>
      <p:sp>
        <p:nvSpPr>
          <p:cNvPr id="4" name="Rectangle 3"/>
          <p:cNvSpPr/>
          <p:nvPr/>
        </p:nvSpPr>
        <p:spPr>
          <a:xfrm>
            <a:off x="3535498" y="1550473"/>
            <a:ext cx="2073003" cy="369332"/>
          </a:xfrm>
          <a:prstGeom prst="rect">
            <a:avLst/>
          </a:prstGeom>
          <a:solidFill>
            <a:schemeClr val="bg1">
              <a:lumMod val="95000"/>
            </a:schemeClr>
          </a:solidFill>
        </p:spPr>
        <p:txBody>
          <a:bodyPr wrap="none">
            <a:spAutoFit/>
          </a:bodyPr>
          <a:lstStyle/>
          <a:p>
            <a:pPr algn="ctr"/>
            <a:r>
              <a:rPr lang="en-US" dirty="0"/>
              <a:t>active@disk editor</a:t>
            </a:r>
          </a:p>
        </p:txBody>
      </p:sp>
      <p:sp>
        <p:nvSpPr>
          <p:cNvPr id="14"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
        <p:nvSpPr>
          <p:cNvPr id="2" name="Rectangle 1"/>
          <p:cNvSpPr/>
          <p:nvPr/>
        </p:nvSpPr>
        <p:spPr>
          <a:xfrm>
            <a:off x="914400" y="2148405"/>
            <a:ext cx="7315200" cy="923330"/>
          </a:xfrm>
          <a:prstGeom prst="rect">
            <a:avLst/>
          </a:prstGeom>
          <a:solidFill>
            <a:schemeClr val="bg1">
              <a:lumMod val="95000"/>
            </a:schemeClr>
          </a:solidFill>
        </p:spPr>
        <p:txBody>
          <a:bodyPr wrap="square">
            <a:spAutoFit/>
          </a:bodyPr>
          <a:lstStyle/>
          <a:p>
            <a:r>
              <a:rPr lang="en-US" dirty="0" smtClean="0"/>
              <a:t>active</a:t>
            </a:r>
            <a:r>
              <a:rPr lang="en-US" dirty="0"/>
              <a:t>@ Disk Editor is a freeware advanced tool for viewing &amp; editing raw sectors on Physical Disks, Partitions &amp; Files content in hexadecimal form.</a:t>
            </a:r>
          </a:p>
        </p:txBody>
      </p:sp>
    </p:spTree>
    <p:extLst>
      <p:ext uri="{BB962C8B-B14F-4D97-AF65-F5344CB8AC3E}">
        <p14:creationId xmlns:p14="http://schemas.microsoft.com/office/powerpoint/2010/main" val="16762553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כותרת תחתונה 4"/>
          <p:cNvSpPr>
            <a:spLocks noGrp="1"/>
          </p:cNvSpPr>
          <p:nvPr>
            <p:ph type="ftr" sz="quarter" idx="11"/>
          </p:nvPr>
        </p:nvSpPr>
        <p:spPr>
          <a:xfrm>
            <a:off x="3733800" y="6459538"/>
            <a:ext cx="1676400" cy="246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150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434EA46-F953-4F8E-AF5C-D0E917D09D6B}" type="slidenum">
              <a:rPr lang="en-US" altLang="en-US" sz="1400" smtClean="0"/>
              <a:pPr>
                <a:spcBef>
                  <a:spcPct val="0"/>
                </a:spcBef>
                <a:buFontTx/>
                <a:buNone/>
              </a:pPr>
              <a:t>13</a:t>
            </a:fld>
            <a:endParaRPr lang="en-US" altLang="en-US" sz="1400" smtClean="0"/>
          </a:p>
        </p:txBody>
      </p:sp>
      <p:sp>
        <p:nvSpPr>
          <p:cNvPr id="2150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0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151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pic>
        <p:nvPicPr>
          <p:cNvPr id="21515"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47850"/>
            <a:ext cx="4191000"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מציין מיקום של כותרת תחתונה 4"/>
          <p:cNvSpPr>
            <a:spLocks noGrp="1"/>
          </p:cNvSpPr>
          <p:nvPr>
            <p:ph type="ftr" sz="quarter" idx="11"/>
          </p:nvPr>
        </p:nvSpPr>
        <p:spPr>
          <a:xfrm>
            <a:off x="3733800" y="6416675"/>
            <a:ext cx="1676400" cy="331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43DAF5A-9583-4041-8308-ABCB52C56499}" type="slidenum">
              <a:rPr lang="en-US" altLang="en-US" sz="1400" smtClean="0"/>
              <a:pPr>
                <a:spcBef>
                  <a:spcPct val="0"/>
                </a:spcBef>
                <a:buFontTx/>
                <a:buNone/>
              </a:pPr>
              <a:t>14</a:t>
            </a:fld>
            <a:endParaRPr lang="en-US" altLang="en-US" sz="1400" smtClean="0"/>
          </a:p>
        </p:txBody>
      </p:sp>
      <p:sp>
        <p:nvSpPr>
          <p:cNvPr id="2355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2"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3563" name="Rectangle 16"/>
          <p:cNvSpPr>
            <a:spLocks noChangeArrowheads="1"/>
          </p:cNvSpPr>
          <p:nvPr/>
        </p:nvSpPr>
        <p:spPr bwMode="auto">
          <a:xfrm>
            <a:off x="2362200" y="1524000"/>
            <a:ext cx="4267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New Technology File System</a:t>
            </a:r>
            <a:r>
              <a:rPr lang="en-US" altLang="en-US" sz="1800"/>
              <a:t> </a:t>
            </a:r>
            <a:r>
              <a:rPr lang="en-US" altLang="en-US" sz="1800" b="1"/>
              <a:t>- NTFS</a:t>
            </a:r>
            <a:endParaRPr lang="he-IL" altLang="en-US" sz="1800">
              <a:cs typeface="Miriam" panose="020B0502050101010101" pitchFamily="34" charset="-79"/>
            </a:endParaRPr>
          </a:p>
        </p:txBody>
      </p:sp>
      <p:sp>
        <p:nvSpPr>
          <p:cNvPr id="23564" name="Rectangle 15"/>
          <p:cNvSpPr>
            <a:spLocks noChangeArrowheads="1"/>
          </p:cNvSpPr>
          <p:nvPr/>
        </p:nvSpPr>
        <p:spPr bwMode="auto">
          <a:xfrm>
            <a:off x="914400" y="2057400"/>
            <a:ext cx="7315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800">
                <a:latin typeface="David" panose="020E0502060401010101" pitchFamily="34" charset="-79"/>
                <a:cs typeface="David" panose="020E0502060401010101" pitchFamily="34" charset="-79"/>
              </a:rPr>
              <a:t>מערכת קבצים שהוצגה לראשונה במערכת ההפעלה </a:t>
            </a:r>
            <a:r>
              <a:rPr lang="en-US" altLang="en-US" sz="1800">
                <a:latin typeface="David" panose="020E0502060401010101" pitchFamily="34" charset="-79"/>
                <a:cs typeface="David" panose="020E0502060401010101" pitchFamily="34" charset="-79"/>
              </a:rPr>
              <a:t>Windows NT</a:t>
            </a:r>
          </a:p>
        </p:txBody>
      </p:sp>
      <p:sp>
        <p:nvSpPr>
          <p:cNvPr id="23565" name="Rectangle 19"/>
          <p:cNvSpPr>
            <a:spLocks noChangeArrowheads="1"/>
          </p:cNvSpPr>
          <p:nvPr/>
        </p:nvSpPr>
        <p:spPr bwMode="auto">
          <a:xfrm>
            <a:off x="914400" y="2514600"/>
            <a:ext cx="7315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800">
                <a:latin typeface="David" panose="020E0502060401010101" pitchFamily="34" charset="-79"/>
                <a:cs typeface="David" panose="020E0502060401010101" pitchFamily="34" charset="-79"/>
              </a:rPr>
              <a:t>תמיכה בקבצים גדולים עד 2</a:t>
            </a:r>
            <a:r>
              <a:rPr lang="he-IL" altLang="en-US" sz="1800" baseline="30000">
                <a:latin typeface="David" panose="020E0502060401010101" pitchFamily="34" charset="-79"/>
                <a:cs typeface="David" panose="020E0502060401010101" pitchFamily="34" charset="-79"/>
              </a:rPr>
              <a:t>64</a:t>
            </a:r>
            <a:r>
              <a:rPr lang="he-IL" altLang="en-US" sz="1800">
                <a:latin typeface="David" panose="020E0502060401010101" pitchFamily="34" charset="-79"/>
                <a:cs typeface="David" panose="020E0502060401010101" pitchFamily="34" charset="-79"/>
              </a:rPr>
              <a:t> </a:t>
            </a:r>
            <a:r>
              <a:rPr lang="en-US" altLang="en-US" sz="1800">
                <a:latin typeface="David" panose="020E0502060401010101" pitchFamily="34" charset="-79"/>
                <a:cs typeface="David" panose="020E0502060401010101" pitchFamily="34" charset="-79"/>
              </a:rPr>
              <a:t> Byte</a:t>
            </a:r>
            <a:r>
              <a:rPr lang="he-IL" altLang="en-US" sz="1800">
                <a:latin typeface="David" panose="020E0502060401010101" pitchFamily="34" charset="-79"/>
                <a:cs typeface="David" panose="020E0502060401010101" pitchFamily="34" charset="-79"/>
              </a:rPr>
              <a:t>- 18446744073709551616</a:t>
            </a:r>
            <a:r>
              <a:rPr lang="en-US" altLang="en-US" sz="1800">
                <a:latin typeface="David" panose="020E0502060401010101" pitchFamily="34" charset="-79"/>
                <a:cs typeface="David" panose="020E0502060401010101" pitchFamily="34" charset="-79"/>
              </a:rPr>
              <a:t>Byte</a:t>
            </a:r>
            <a:endParaRPr lang="he-IL" altLang="en-US" sz="1800">
              <a:latin typeface="David" panose="020E0502060401010101" pitchFamily="34" charset="-79"/>
              <a:cs typeface="David" panose="020E0502060401010101" pitchFamily="34" charset="-79"/>
            </a:endParaRPr>
          </a:p>
        </p:txBody>
      </p:sp>
      <p:sp>
        <p:nvSpPr>
          <p:cNvPr id="23566" name="Rectangle 22">
            <a:hlinkClick r:id="rId3"/>
          </p:cNvPr>
          <p:cNvSpPr>
            <a:spLocks noChangeArrowheads="1"/>
          </p:cNvSpPr>
          <p:nvPr/>
        </p:nvSpPr>
        <p:spPr bwMode="auto">
          <a:xfrm>
            <a:off x="922338" y="4572000"/>
            <a:ext cx="4183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hlinkClick r:id="rId3"/>
              </a:rPr>
              <a:t>What is NTFX</a:t>
            </a:r>
            <a:endParaRPr lang="en-US" altLang="en-US" sz="1800"/>
          </a:p>
        </p:txBody>
      </p:sp>
      <p:sp>
        <p:nvSpPr>
          <p:cNvPr id="23567" name="Rectangle 16"/>
          <p:cNvSpPr>
            <a:spLocks noChangeArrowheads="1"/>
          </p:cNvSpPr>
          <p:nvPr/>
        </p:nvSpPr>
        <p:spPr bwMode="auto">
          <a:xfrm>
            <a:off x="914400" y="3105150"/>
            <a:ext cx="7315200" cy="64611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800">
                <a:latin typeface="David" panose="020E0502060401010101" pitchFamily="34" charset="-79"/>
                <a:cs typeface="David" panose="020E0502060401010101" pitchFamily="34" charset="-79"/>
              </a:rPr>
              <a:t>רשימת בקרת גישה (המאפשרת לקבוע הרשאות גישה למשתמשים ברמה של קבצים בודדים)</a:t>
            </a:r>
            <a:endParaRPr lang="en-US" altLang="en-US" sz="1800">
              <a:latin typeface="David" panose="020E0502060401010101" pitchFamily="34" charset="-79"/>
              <a:cs typeface="David" panose="020E0502060401010101" pitchFamily="34" charset="-79"/>
            </a:endParaRPr>
          </a:p>
        </p:txBody>
      </p:sp>
      <p:sp>
        <p:nvSpPr>
          <p:cNvPr id="23568" name="Rectangle 17"/>
          <p:cNvSpPr>
            <a:spLocks noChangeArrowheads="1"/>
          </p:cNvSpPr>
          <p:nvPr/>
        </p:nvSpPr>
        <p:spPr bwMode="auto">
          <a:xfrm>
            <a:off x="914400" y="3657600"/>
            <a:ext cx="7315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800">
                <a:latin typeface="David" panose="020E0502060401010101" pitchFamily="34" charset="-79"/>
                <a:cs typeface="David" panose="020E0502060401010101" pitchFamily="34" charset="-79"/>
              </a:rPr>
              <a:t>רישום פעולות </a:t>
            </a:r>
            <a:r>
              <a:rPr lang="en-US" altLang="en-US" sz="1800">
                <a:latin typeface="David" panose="020E0502060401010101" pitchFamily="34" charset="-79"/>
                <a:cs typeface="David" panose="020E0502060401010101" pitchFamily="34" charset="-79"/>
              </a:rPr>
              <a:t>.</a:t>
            </a:r>
            <a:r>
              <a:rPr lang="ru-RU" altLang="en-US" sz="1800">
                <a:cs typeface="David" panose="020E0502060401010101" pitchFamily="34" charset="-79"/>
              </a:rPr>
              <a:t>(</a:t>
            </a:r>
            <a:r>
              <a:rPr lang="en-US" altLang="en-US" sz="1800">
                <a:latin typeface="David" panose="020E0502060401010101" pitchFamily="34" charset="-79"/>
                <a:cs typeface="David" panose="020E0502060401010101" pitchFamily="34" charset="-79"/>
              </a:rPr>
              <a:t>Journaling)</a:t>
            </a:r>
            <a:r>
              <a:rPr lang="he-IL" altLang="en-US" sz="1800">
                <a:latin typeface="David" panose="020E0502060401010101" pitchFamily="34" charset="-79"/>
                <a:cs typeface="David" panose="020E0502060401010101" pitchFamily="34" charset="-79"/>
              </a:rPr>
              <a:t> דחיסת נתונים מובנית.</a:t>
            </a:r>
            <a:endParaRPr lang="en-US" altLang="en-US" sz="1800">
              <a:latin typeface="David" panose="020E0502060401010101" pitchFamily="34" charset="-79"/>
              <a:cs typeface="David" panose="020E0502060401010101" pitchFamily="34" charset="-79"/>
            </a:endParaRPr>
          </a:p>
        </p:txBody>
      </p:sp>
      <p:sp>
        <p:nvSpPr>
          <p:cNvPr id="23569" name="Rectangle 20">
            <a:hlinkClick r:id="rId3"/>
          </p:cNvPr>
          <p:cNvSpPr>
            <a:spLocks noChangeArrowheads="1"/>
          </p:cNvSpPr>
          <p:nvPr/>
        </p:nvSpPr>
        <p:spPr bwMode="auto">
          <a:xfrm>
            <a:off x="922338" y="5029200"/>
            <a:ext cx="4183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hlinkClick r:id="rId4"/>
              </a:rPr>
              <a:t>NTFX from Wikipedia</a:t>
            </a:r>
            <a:endParaRPr lang="en-US" altLang="en-US" sz="1800"/>
          </a:p>
        </p:txBody>
      </p:sp>
      <p:sp>
        <p:nvSpPr>
          <p:cNvPr id="23570" name="Rectangle 21"/>
          <p:cNvSpPr>
            <a:spLocks noChangeArrowheads="1"/>
          </p:cNvSpPr>
          <p:nvPr/>
        </p:nvSpPr>
        <p:spPr bwMode="auto">
          <a:xfrm>
            <a:off x="3149600" y="5682456"/>
            <a:ext cx="28448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1800" b="1">
                <a:cs typeface="Miriam" panose="020B0502050101010101" pitchFamily="34" charset="-79"/>
              </a:rPr>
              <a:t>NTFSInfo (Sysinternals)</a:t>
            </a:r>
          </a:p>
        </p:txBody>
      </p:sp>
      <p:sp>
        <p:nvSpPr>
          <p:cNvPr id="19"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extLst>
      <p:ext uri="{BB962C8B-B14F-4D97-AF65-F5344CB8AC3E}">
        <p14:creationId xmlns:p14="http://schemas.microsoft.com/office/powerpoint/2010/main" val="1049550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מציין מיקום של כותרת תחתונה 4"/>
          <p:cNvSpPr>
            <a:spLocks noGrp="1"/>
          </p:cNvSpPr>
          <p:nvPr>
            <p:ph type="ftr" sz="quarter" idx="11"/>
          </p:nvPr>
        </p:nvSpPr>
        <p:spPr>
          <a:xfrm>
            <a:off x="3733800" y="6416675"/>
            <a:ext cx="1676400" cy="331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43DAF5A-9583-4041-8308-ABCB52C56499}" type="slidenum">
              <a:rPr lang="en-US" altLang="en-US" sz="1400" smtClean="0"/>
              <a:pPr>
                <a:spcBef>
                  <a:spcPct val="0"/>
                </a:spcBef>
                <a:buFontTx/>
                <a:buNone/>
              </a:pPr>
              <a:t>15</a:t>
            </a:fld>
            <a:endParaRPr lang="en-US" altLang="en-US" sz="1400" smtClean="0"/>
          </a:p>
        </p:txBody>
      </p:sp>
      <p:sp>
        <p:nvSpPr>
          <p:cNvPr id="2355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2"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3563" name="Rectangle 16"/>
          <p:cNvSpPr>
            <a:spLocks noChangeArrowheads="1"/>
          </p:cNvSpPr>
          <p:nvPr/>
        </p:nvSpPr>
        <p:spPr bwMode="auto">
          <a:xfrm>
            <a:off x="3955181" y="1438175"/>
            <a:ext cx="1219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smtClean="0">
                <a:hlinkClick r:id="rId3"/>
              </a:rPr>
              <a:t>FSUTIL</a:t>
            </a:r>
            <a:endParaRPr lang="he-IL" altLang="en-US" sz="1800" dirty="0">
              <a:cs typeface="Miriam" panose="020B0502050101010101" pitchFamily="34" charset="-79"/>
            </a:endParaRPr>
          </a:p>
        </p:txBody>
      </p:sp>
      <p:pic>
        <p:nvPicPr>
          <p:cNvPr id="2" name="Picture 1"/>
          <p:cNvPicPr>
            <a:picLocks noChangeAspect="1"/>
          </p:cNvPicPr>
          <p:nvPr/>
        </p:nvPicPr>
        <p:blipFill>
          <a:blip r:embed="rId4"/>
          <a:stretch>
            <a:fillRect/>
          </a:stretch>
        </p:blipFill>
        <p:spPr>
          <a:xfrm>
            <a:off x="1766887" y="2723795"/>
            <a:ext cx="5610225" cy="3762375"/>
          </a:xfrm>
          <a:prstGeom prst="rect">
            <a:avLst/>
          </a:prstGeom>
        </p:spPr>
      </p:pic>
      <p:sp>
        <p:nvSpPr>
          <p:cNvPr id="3" name="Rectangle 2"/>
          <p:cNvSpPr/>
          <p:nvPr/>
        </p:nvSpPr>
        <p:spPr>
          <a:xfrm>
            <a:off x="914400" y="1857675"/>
            <a:ext cx="7315200" cy="830997"/>
          </a:xfrm>
          <a:prstGeom prst="rect">
            <a:avLst/>
          </a:prstGeom>
          <a:solidFill>
            <a:schemeClr val="bg1">
              <a:lumMod val="95000"/>
            </a:schemeClr>
          </a:solidFill>
        </p:spPr>
        <p:txBody>
          <a:bodyPr wrap="square">
            <a:spAutoFit/>
          </a:bodyPr>
          <a:lstStyle/>
          <a:p>
            <a:r>
              <a:rPr lang="en-US" sz="1600" dirty="0">
                <a:solidFill>
                  <a:srgbClr val="2A2A2A"/>
                </a:solidFill>
                <a:latin typeface="+mn-lt"/>
              </a:rPr>
              <a:t>Performs tasks that are related to file allocation table (FAT) and NTFS file systems, such as managing reparse points, managing sparse files, or dismounting a volume.</a:t>
            </a:r>
            <a:endParaRPr lang="en-US" sz="1600" dirty="0">
              <a:latin typeface="+mn-lt"/>
            </a:endParaRPr>
          </a:p>
        </p:txBody>
      </p:sp>
      <p:sp>
        <p:nvSpPr>
          <p:cNvPr id="14"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extLst>
      <p:ext uri="{BB962C8B-B14F-4D97-AF65-F5344CB8AC3E}">
        <p14:creationId xmlns:p14="http://schemas.microsoft.com/office/powerpoint/2010/main" val="41404341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מציין מיקום של כותרת תחתונה 4"/>
          <p:cNvSpPr>
            <a:spLocks noGrp="1"/>
          </p:cNvSpPr>
          <p:nvPr>
            <p:ph type="ftr" sz="quarter" idx="11"/>
          </p:nvPr>
        </p:nvSpPr>
        <p:spPr>
          <a:xfrm>
            <a:off x="3733800" y="6416675"/>
            <a:ext cx="1676400" cy="331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23555"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43DAF5A-9583-4041-8308-ABCB52C56499}" type="slidenum">
              <a:rPr lang="en-US" altLang="en-US" sz="1400" smtClean="0"/>
              <a:pPr>
                <a:spcBef>
                  <a:spcPct val="0"/>
                </a:spcBef>
                <a:buFontTx/>
                <a:buNone/>
              </a:pPr>
              <a:t>16</a:t>
            </a:fld>
            <a:endParaRPr lang="en-US" altLang="en-US" sz="1400" smtClean="0"/>
          </a:p>
        </p:txBody>
      </p:sp>
      <p:sp>
        <p:nvSpPr>
          <p:cNvPr id="2355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2355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2"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23563" name="Rectangle 16"/>
          <p:cNvSpPr>
            <a:spLocks noChangeArrowheads="1"/>
          </p:cNvSpPr>
          <p:nvPr/>
        </p:nvSpPr>
        <p:spPr bwMode="auto">
          <a:xfrm>
            <a:off x="3955181" y="1438175"/>
            <a:ext cx="12192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dirty="0" smtClean="0">
                <a:hlinkClick r:id="rId3"/>
              </a:rPr>
              <a:t>FSUTIL</a:t>
            </a:r>
            <a:endParaRPr lang="he-IL" altLang="en-US" sz="1800" dirty="0">
              <a:cs typeface="Miriam" panose="020B0502050101010101" pitchFamily="34" charset="-79"/>
            </a:endParaRPr>
          </a:p>
        </p:txBody>
      </p:sp>
      <p:pic>
        <p:nvPicPr>
          <p:cNvPr id="4" name="Picture 3"/>
          <p:cNvPicPr>
            <a:picLocks noChangeAspect="1"/>
          </p:cNvPicPr>
          <p:nvPr/>
        </p:nvPicPr>
        <p:blipFill>
          <a:blip r:embed="rId4"/>
          <a:stretch>
            <a:fillRect/>
          </a:stretch>
        </p:blipFill>
        <p:spPr>
          <a:xfrm>
            <a:off x="1766887" y="2231181"/>
            <a:ext cx="5610225" cy="3762375"/>
          </a:xfrm>
          <a:prstGeom prst="rect">
            <a:avLst/>
          </a:prstGeom>
        </p:spPr>
      </p:pic>
      <p:sp>
        <p:nvSpPr>
          <p:cNvPr id="13"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מציין מיקום של כותרת תחתונה 4"/>
          <p:cNvSpPr>
            <a:spLocks noGrp="1"/>
          </p:cNvSpPr>
          <p:nvPr>
            <p:ph type="ftr" sz="quarter" idx="11"/>
          </p:nvPr>
        </p:nvSpPr>
        <p:spPr>
          <a:xfrm>
            <a:off x="3810000" y="6443663"/>
            <a:ext cx="15240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smtClean="0">
                <a:solidFill>
                  <a:srgbClr val="C0C0C0"/>
                </a:solidFill>
              </a:rPr>
              <a:t>Peymer Anatoly</a:t>
            </a:r>
          </a:p>
        </p:txBody>
      </p:sp>
      <p:sp>
        <p:nvSpPr>
          <p:cNvPr id="5123"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1903029-2FB3-4379-B8FD-0B7955EC8ED5}" type="slidenum">
              <a:rPr lang="en-US" altLang="en-US" sz="1400" smtClean="0"/>
              <a:pPr>
                <a:spcBef>
                  <a:spcPct val="0"/>
                </a:spcBef>
                <a:buFontTx/>
                <a:buNone/>
              </a:pPr>
              <a:t>2</a:t>
            </a:fld>
            <a:endParaRPr lang="en-US" altLang="en-US" sz="1400" smtClean="0"/>
          </a:p>
        </p:txBody>
      </p:sp>
      <p:sp>
        <p:nvSpPr>
          <p:cNvPr id="5124"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0"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131" name="Rectangle 16"/>
          <p:cNvSpPr>
            <a:spLocks noChangeArrowheads="1"/>
          </p:cNvSpPr>
          <p:nvPr/>
        </p:nvSpPr>
        <p:spPr bwMode="auto">
          <a:xfrm>
            <a:off x="914400" y="1524000"/>
            <a:ext cx="7310383" cy="33813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b="1" dirty="0">
                <a:latin typeface="David" panose="020E0502060401010101" pitchFamily="34" charset="-79"/>
                <a:cs typeface="David" panose="020E0502060401010101" pitchFamily="34" charset="-79"/>
              </a:rPr>
              <a:t>מערכת קבצים</a:t>
            </a:r>
            <a:r>
              <a:rPr lang="he-IL" altLang="en-US" sz="1600" dirty="0">
                <a:latin typeface="David" panose="020E0502060401010101" pitchFamily="34" charset="-79"/>
                <a:cs typeface="David" panose="020E0502060401010101" pitchFamily="34" charset="-79"/>
              </a:rPr>
              <a:t> היא שיטה לארגון קבצים על זיכרון חיצוני: דיסק קשיח, תקליטור, </a:t>
            </a:r>
            <a:r>
              <a:rPr lang="he-IL" altLang="en-US" sz="1600" dirty="0" smtClean="0">
                <a:latin typeface="David" panose="020E0502060401010101" pitchFamily="34" charset="-79"/>
                <a:cs typeface="David" panose="020E0502060401010101" pitchFamily="34" charset="-79"/>
              </a:rPr>
              <a:t>דיסקט.</a:t>
            </a:r>
            <a:endParaRPr lang="en-US" altLang="en-US" sz="1600" dirty="0">
              <a:solidFill>
                <a:srgbClr val="000000"/>
              </a:solidFill>
              <a:latin typeface="David" panose="020E0502060401010101" pitchFamily="34" charset="-79"/>
              <a:cs typeface="David" panose="020E0502060401010101" pitchFamily="34" charset="-79"/>
            </a:endParaRPr>
          </a:p>
        </p:txBody>
      </p:sp>
      <p:sp>
        <p:nvSpPr>
          <p:cNvPr id="5132" name="Rectangle 16"/>
          <p:cNvSpPr>
            <a:spLocks noChangeArrowheads="1"/>
          </p:cNvSpPr>
          <p:nvPr/>
        </p:nvSpPr>
        <p:spPr bwMode="auto">
          <a:xfrm>
            <a:off x="914400" y="2112963"/>
            <a:ext cx="7305675" cy="585787"/>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b="1" dirty="0">
                <a:latin typeface="David" panose="020E0502060401010101" pitchFamily="34" charset="-79"/>
                <a:cs typeface="David" panose="020E0502060401010101" pitchFamily="34" charset="-79"/>
              </a:rPr>
              <a:t>תפקידה העיקרי </a:t>
            </a:r>
            <a:r>
              <a:rPr lang="he-IL" altLang="en-US" sz="1600" dirty="0">
                <a:latin typeface="David" panose="020E0502060401010101" pitchFamily="34" charset="-79"/>
                <a:cs typeface="David" panose="020E0502060401010101" pitchFamily="34" charset="-79"/>
              </a:rPr>
              <a:t>של מערכת הקבצים הוא לאפשר למערכת ההפעלה של המחשב אחסון ואחזור יעיל של מידע על גבי הזיכרון החיצוני במהירות וביעילות.</a:t>
            </a:r>
          </a:p>
        </p:txBody>
      </p:sp>
      <p:sp>
        <p:nvSpPr>
          <p:cNvPr id="5133" name="Rectangle 16"/>
          <p:cNvSpPr>
            <a:spLocks noChangeArrowheads="1"/>
          </p:cNvSpPr>
          <p:nvPr/>
        </p:nvSpPr>
        <p:spPr bwMode="auto">
          <a:xfrm>
            <a:off x="914400" y="2949575"/>
            <a:ext cx="7305675" cy="5842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במקרים מסוימים מאפשרת מערכת ההפעלה גם להתייחס לדמות בחלק מהזיכרון הפנימי של המחשב מערכת קבצים, בצורה של דיסק זיכרון.</a:t>
            </a:r>
          </a:p>
        </p:txBody>
      </p:sp>
      <p:sp>
        <p:nvSpPr>
          <p:cNvPr id="5134" name="Rectangle 17"/>
          <p:cNvSpPr>
            <a:spLocks noChangeArrowheads="1"/>
          </p:cNvSpPr>
          <p:nvPr/>
        </p:nvSpPr>
        <p:spPr bwMode="auto">
          <a:xfrm>
            <a:off x="914400" y="3784600"/>
            <a:ext cx="7305675" cy="830997"/>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כיום לעומת זאת משתמשים לעתים קרובות בזיכרון וירטואלי המאפשר להתייחס לזיכרון החיצוני כחלק מהזיכרון הפנימי, במקרה כזה המידע נשמר על הזיכרון החיצוני ללא שימוש במערכת קבצים.</a:t>
            </a:r>
          </a:p>
        </p:txBody>
      </p:sp>
      <p:sp>
        <p:nvSpPr>
          <p:cNvPr id="5135" name="Rectangle 18"/>
          <p:cNvSpPr>
            <a:spLocks noChangeArrowheads="1"/>
          </p:cNvSpPr>
          <p:nvPr/>
        </p:nvSpPr>
        <p:spPr bwMode="auto">
          <a:xfrm>
            <a:off x="914400" y="4691063"/>
            <a:ext cx="7305675" cy="338137"/>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רוב התקני הזיכרון החיצוני הינם מסוג "זיכרון גישה אקראית".</a:t>
            </a:r>
          </a:p>
        </p:txBody>
      </p:sp>
      <p:sp>
        <p:nvSpPr>
          <p:cNvPr id="5136" name="Rectangle 19"/>
          <p:cNvSpPr>
            <a:spLocks noChangeArrowheads="1"/>
          </p:cNvSpPr>
          <p:nvPr/>
        </p:nvSpPr>
        <p:spPr bwMode="auto">
          <a:xfrm>
            <a:off x="923925" y="5210175"/>
            <a:ext cx="7305675" cy="107791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מערכת הקבצים בנויה לרוב בצורה של ספריות המקוננות אחת בתוך השנייה שבתוכן יש קבצים. המידע על מבנה הספריות נשמר כמעט תמיד במקום מיוחד בתחילת המדיה אולם דבר איננו הכרחי (למשל בתקליטור שניתן להקליט על כל אזור בו פעם אחת ייתכן שיהיו מספר אזורים בהם יהיה מידע זה כך שניתן לבצע מספר הקלטות על אותו תקליטור).</a:t>
            </a:r>
          </a:p>
        </p:txBody>
      </p:sp>
      <p:sp>
        <p:nvSpPr>
          <p:cNvPr id="17"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מציין מיקום של כותרת תחתונה 4"/>
          <p:cNvSpPr>
            <a:spLocks noGrp="1"/>
          </p:cNvSpPr>
          <p:nvPr>
            <p:ph type="ftr" sz="quarter" idx="11"/>
          </p:nvPr>
        </p:nvSpPr>
        <p:spPr>
          <a:xfrm>
            <a:off x="3810000" y="6384925"/>
            <a:ext cx="1524000" cy="3365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a:t>
            </a:r>
            <a:r>
              <a:rPr lang="he-IL" altLang="en-US" sz="1400" smtClean="0">
                <a:solidFill>
                  <a:srgbClr val="C0C0C0"/>
                </a:solidFill>
              </a:rPr>
              <a:t> </a:t>
            </a:r>
            <a:r>
              <a:rPr lang="en-US" altLang="en-US" sz="1400" smtClean="0">
                <a:solidFill>
                  <a:srgbClr val="C0C0C0"/>
                </a:solidFill>
              </a:rPr>
              <a:t> Anatoly</a:t>
            </a:r>
          </a:p>
        </p:txBody>
      </p:sp>
      <p:sp>
        <p:nvSpPr>
          <p:cNvPr id="7171"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07A5D78-2D3D-472A-AE26-D2902E87C5E7}" type="slidenum">
              <a:rPr lang="en-US" altLang="en-US" sz="1400" smtClean="0"/>
              <a:pPr>
                <a:spcBef>
                  <a:spcPct val="0"/>
                </a:spcBef>
                <a:buFontTx/>
                <a:buNone/>
              </a:pPr>
              <a:t>3</a:t>
            </a:fld>
            <a:endParaRPr lang="en-US" altLang="en-US" sz="1400" smtClean="0"/>
          </a:p>
        </p:txBody>
      </p:sp>
      <p:sp>
        <p:nvSpPr>
          <p:cNvPr id="7172"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8"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7179" name="Rectangle 16"/>
          <p:cNvSpPr>
            <a:spLocks noChangeArrowheads="1"/>
          </p:cNvSpPr>
          <p:nvPr/>
        </p:nvSpPr>
        <p:spPr bwMode="auto">
          <a:xfrm>
            <a:off x="914400" y="1524000"/>
            <a:ext cx="7319963" cy="5842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המידע שנשמר עבור כל קובץ תלוי במערכת הקבצים הספיציפית אולם לרוב מכיל לפחות את הפריטים הבאים:</a:t>
            </a:r>
          </a:p>
        </p:txBody>
      </p:sp>
      <p:sp>
        <p:nvSpPr>
          <p:cNvPr id="7180" name="Rectangle 20"/>
          <p:cNvSpPr>
            <a:spLocks noChangeArrowheads="1"/>
          </p:cNvSpPr>
          <p:nvPr/>
        </p:nvSpPr>
        <p:spPr bwMode="auto">
          <a:xfrm>
            <a:off x="914400" y="2308225"/>
            <a:ext cx="7315200" cy="20621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שם הקובץ </a:t>
            </a:r>
            <a:r>
              <a:rPr lang="he-IL" altLang="en-US" sz="1600" dirty="0">
                <a:latin typeface="David" panose="020E0502060401010101" pitchFamily="34" charset="-79"/>
                <a:cs typeface="David" panose="020E0502060401010101" pitchFamily="34" charset="-79"/>
              </a:rPr>
              <a:t>(כולל גם את הנתיב) </a:t>
            </a:r>
          </a:p>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מזהה הקובץ </a:t>
            </a:r>
          </a:p>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מיקום פיזי </a:t>
            </a:r>
            <a:r>
              <a:rPr lang="he-IL" altLang="en-US" sz="1600" dirty="0">
                <a:latin typeface="David" panose="020E0502060401010101" pitchFamily="34" charset="-79"/>
                <a:cs typeface="David" panose="020E0502060401010101" pitchFamily="34" charset="-79"/>
              </a:rPr>
              <a:t>שבו נמצא הגוש הראשון של המידע בקובץ (למשל בדיסק קשיח מדובר על מספר הדיסק הפיזי ועל מספר הסקטור) </a:t>
            </a:r>
          </a:p>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זמן השינוי האחרון </a:t>
            </a:r>
            <a:r>
              <a:rPr lang="he-IL" altLang="en-US" sz="1600" dirty="0">
                <a:latin typeface="David" panose="020E0502060401010101" pitchFamily="34" charset="-79"/>
                <a:cs typeface="David" panose="020E0502060401010101" pitchFamily="34" charset="-79"/>
              </a:rPr>
              <a:t>של הקובץ </a:t>
            </a:r>
          </a:p>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גודל הקובץ </a:t>
            </a:r>
          </a:p>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סוג הקובץ </a:t>
            </a:r>
            <a:r>
              <a:rPr lang="he-IL" altLang="en-US" sz="1600" dirty="0">
                <a:latin typeface="David" panose="020E0502060401010101" pitchFamily="34" charset="-79"/>
                <a:cs typeface="David" panose="020E0502060401010101" pitchFamily="34" charset="-79"/>
              </a:rPr>
              <a:t>(קובץ רגיל, חלק ממערכת הפעלה וכדומה) </a:t>
            </a:r>
          </a:p>
          <a:p>
            <a:pPr marL="285750" indent="-285750" algn="r" rtl="1" eaLnBrk="1" hangingPunct="1">
              <a:spcBef>
                <a:spcPct val="0"/>
              </a:spcBef>
            </a:pPr>
            <a:r>
              <a:rPr lang="he-IL" altLang="en-US" sz="1600" b="1" dirty="0">
                <a:latin typeface="David" panose="020E0502060401010101" pitchFamily="34" charset="-79"/>
                <a:cs typeface="David" panose="020E0502060401010101" pitchFamily="34" charset="-79"/>
              </a:rPr>
              <a:t>הרשאות </a:t>
            </a:r>
          </a:p>
        </p:txBody>
      </p:sp>
      <p:sp>
        <p:nvSpPr>
          <p:cNvPr id="7181" name="Rectangle 16"/>
          <p:cNvSpPr>
            <a:spLocks noChangeArrowheads="1"/>
          </p:cNvSpPr>
          <p:nvPr/>
        </p:nvSpPr>
        <p:spPr bwMode="auto">
          <a:xfrm>
            <a:off x="914400" y="4570413"/>
            <a:ext cx="7319963" cy="33972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מערכת הקבצים תלויה במערכת </a:t>
            </a:r>
            <a:r>
              <a:rPr lang="he-IL" altLang="en-US" sz="1600" dirty="0" smtClean="0">
                <a:latin typeface="David" panose="020E0502060401010101" pitchFamily="34" charset="-79"/>
                <a:cs typeface="David" panose="020E0502060401010101" pitchFamily="34" charset="-79"/>
              </a:rPr>
              <a:t>ההפעלה.</a:t>
            </a:r>
            <a:endParaRPr lang="he-IL" altLang="en-US" sz="1600" dirty="0">
              <a:latin typeface="David" panose="020E0502060401010101" pitchFamily="34" charset="-79"/>
              <a:cs typeface="David" panose="020E0502060401010101" pitchFamily="34" charset="-79"/>
            </a:endParaRPr>
          </a:p>
        </p:txBody>
      </p:sp>
      <p:sp>
        <p:nvSpPr>
          <p:cNvPr id="7182" name="Rectangle 16"/>
          <p:cNvSpPr>
            <a:spLocks noChangeArrowheads="1"/>
          </p:cNvSpPr>
          <p:nvPr/>
        </p:nvSpPr>
        <p:spPr bwMode="auto">
          <a:xfrm>
            <a:off x="914400" y="5110163"/>
            <a:ext cx="7319963" cy="338137"/>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מערכות קבצים שנתמכות על ידי מערכת הפעלה </a:t>
            </a:r>
            <a:r>
              <a:rPr lang="en-US" altLang="en-US" sz="1600" dirty="0">
                <a:latin typeface="David" panose="020E0502060401010101" pitchFamily="34" charset="-79"/>
                <a:cs typeface="David" panose="020E0502060401010101" pitchFamily="34" charset="-79"/>
              </a:rPr>
              <a:t>Windows 7</a:t>
            </a:r>
            <a:r>
              <a:rPr lang="he-IL" altLang="en-US" sz="1600" dirty="0">
                <a:latin typeface="David" panose="020E0502060401010101" pitchFamily="34" charset="-79"/>
                <a:cs typeface="David" panose="020E0502060401010101" pitchFamily="34" charset="-79"/>
              </a:rPr>
              <a:t> – </a:t>
            </a:r>
            <a:r>
              <a:rPr lang="en-US" altLang="en-US" sz="1600" dirty="0">
                <a:latin typeface="David" panose="020E0502060401010101" pitchFamily="34" charset="-79"/>
                <a:cs typeface="David" panose="020E0502060401010101" pitchFamily="34" charset="-79"/>
              </a:rPr>
              <a:t>FAT32, FAT</a:t>
            </a:r>
            <a:r>
              <a:rPr lang="he-IL" altLang="en-US" sz="1600" dirty="0">
                <a:latin typeface="David" panose="020E0502060401010101" pitchFamily="34" charset="-79"/>
                <a:cs typeface="David" panose="020E0502060401010101" pitchFamily="34" charset="-79"/>
              </a:rPr>
              <a:t> ו</a:t>
            </a:r>
            <a:r>
              <a:rPr lang="en-US" altLang="en-US" sz="1600" dirty="0">
                <a:latin typeface="David" panose="020E0502060401010101" pitchFamily="34" charset="-79"/>
                <a:cs typeface="David" panose="020E0502060401010101" pitchFamily="34" charset="-79"/>
              </a:rPr>
              <a:t>NTFS</a:t>
            </a:r>
            <a:endParaRPr lang="he-IL" altLang="en-US" sz="1600" dirty="0">
              <a:latin typeface="David" panose="020E0502060401010101" pitchFamily="34" charset="-79"/>
              <a:cs typeface="David" panose="020E0502060401010101" pitchFamily="34" charset="-79"/>
            </a:endParaRPr>
          </a:p>
        </p:txBody>
      </p:sp>
      <p:sp>
        <p:nvSpPr>
          <p:cNvPr id="7183" name="Rectangle 16"/>
          <p:cNvSpPr>
            <a:spLocks noChangeArrowheads="1"/>
          </p:cNvSpPr>
          <p:nvPr/>
        </p:nvSpPr>
        <p:spPr bwMode="auto">
          <a:xfrm>
            <a:off x="914400" y="5648325"/>
            <a:ext cx="7339013" cy="5842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מערכת הקבצים עובדת לרוב מעל שכבת ה־</a:t>
            </a:r>
            <a:r>
              <a:rPr lang="en-US" altLang="en-US" sz="1600">
                <a:latin typeface="David" panose="020E0502060401010101" pitchFamily="34" charset="-79"/>
                <a:cs typeface="David" panose="020E0502060401010101" pitchFamily="34" charset="-79"/>
              </a:rPr>
              <a:t>(LVM) </a:t>
            </a:r>
            <a:r>
              <a:rPr lang="en-US" altLang="en-US" sz="1600"/>
              <a:t>Logical Volume Manager </a:t>
            </a:r>
          </a:p>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המייצגת כוננים לוגיים (שאינם בהכרח זהים לכוננים פיזיים).</a:t>
            </a:r>
          </a:p>
        </p:txBody>
      </p:sp>
      <p:sp>
        <p:nvSpPr>
          <p:cNvPr id="16"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מציין מיקום של כותרת תחתונה 4"/>
          <p:cNvSpPr>
            <a:spLocks noGrp="1"/>
          </p:cNvSpPr>
          <p:nvPr>
            <p:ph type="ftr" sz="quarter" idx="11"/>
          </p:nvPr>
        </p:nvSpPr>
        <p:spPr>
          <a:xfrm>
            <a:off x="3733800" y="6443663"/>
            <a:ext cx="16764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9219"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2972A46-8C8A-4C36-A1AC-8296ADA863E5}" type="slidenum">
              <a:rPr lang="en-US" altLang="en-US" sz="1400" smtClean="0"/>
              <a:pPr>
                <a:spcBef>
                  <a:spcPct val="0"/>
                </a:spcBef>
                <a:buFontTx/>
                <a:buNone/>
              </a:pPr>
              <a:t>4</a:t>
            </a:fld>
            <a:endParaRPr lang="en-US" altLang="en-US" sz="1400" smtClean="0"/>
          </a:p>
        </p:txBody>
      </p:sp>
      <p:sp>
        <p:nvSpPr>
          <p:cNvPr id="9220"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1"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2"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3"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6"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9227" name="Rectangle 16"/>
          <p:cNvSpPr>
            <a:spLocks noChangeArrowheads="1"/>
          </p:cNvSpPr>
          <p:nvPr/>
        </p:nvSpPr>
        <p:spPr bwMode="auto">
          <a:xfrm>
            <a:off x="3124200" y="1524000"/>
            <a:ext cx="30480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File Allocation Table - FAT</a:t>
            </a:r>
            <a:endParaRPr lang="he-IL" altLang="en-US" sz="1800">
              <a:cs typeface="Miriam" panose="020B0502050101010101" pitchFamily="34" charset="-79"/>
            </a:endParaRPr>
          </a:p>
        </p:txBody>
      </p:sp>
      <p:sp>
        <p:nvSpPr>
          <p:cNvPr id="9228" name="Rectangle 15"/>
          <p:cNvSpPr>
            <a:spLocks noChangeArrowheads="1"/>
          </p:cNvSpPr>
          <p:nvPr/>
        </p:nvSpPr>
        <p:spPr bwMode="auto">
          <a:xfrm>
            <a:off x="914400" y="2057400"/>
            <a:ext cx="7315200" cy="5842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מערכת הקבצים שתחילתה במערכת ההפעלה </a:t>
            </a:r>
            <a:r>
              <a:rPr lang="en-US" altLang="en-US" sz="1600" dirty="0">
                <a:latin typeface="David" panose="020E0502060401010101" pitchFamily="34" charset="-79"/>
                <a:cs typeface="David" panose="020E0502060401010101" pitchFamily="34" charset="-79"/>
              </a:rPr>
              <a:t>QDOS(Quick and Dirty Operating </a:t>
            </a:r>
            <a:r>
              <a:rPr lang="en-US" altLang="en-US" sz="1600" dirty="0" smtClean="0">
                <a:latin typeface="David" panose="020E0502060401010101" pitchFamily="34" charset="-79"/>
                <a:cs typeface="David" panose="020E0502060401010101" pitchFamily="34" charset="-79"/>
              </a:rPr>
              <a:t>System</a:t>
            </a:r>
            <a:r>
              <a:rPr lang="en-US" altLang="en-US" sz="1600" dirty="0">
                <a:latin typeface="David" panose="020E0502060401010101" pitchFamily="34" charset="-79"/>
                <a:cs typeface="David" panose="020E0502060401010101" pitchFamily="34" charset="-79"/>
              </a:rPr>
              <a:t>)</a:t>
            </a:r>
            <a:r>
              <a:rPr lang="en-US" altLang="en-US" sz="1600" dirty="0" smtClean="0">
                <a:latin typeface="David" panose="020E0502060401010101" pitchFamily="34" charset="-79"/>
                <a:cs typeface="David" panose="020E0502060401010101" pitchFamily="34" charset="-79"/>
              </a:rPr>
              <a:t> </a:t>
            </a:r>
            <a:r>
              <a:rPr lang="he-IL" altLang="en-US" sz="1600" dirty="0">
                <a:latin typeface="David" panose="020E0502060401010101" pitchFamily="34" charset="-79"/>
                <a:cs typeface="David" panose="020E0502060401010101" pitchFamily="34" charset="-79"/>
              </a:rPr>
              <a:t>והמשכה כמערכת הקבצים של </a:t>
            </a:r>
            <a:r>
              <a:rPr lang="en-US" altLang="en-US" sz="1600" dirty="0" smtClean="0">
                <a:latin typeface="David" panose="020E0502060401010101" pitchFamily="34" charset="-79"/>
                <a:cs typeface="David" panose="020E0502060401010101" pitchFamily="34" charset="-79"/>
              </a:rPr>
              <a:t>MS-DOS </a:t>
            </a:r>
            <a:r>
              <a:rPr lang="he-IL" altLang="en-US" sz="1600" dirty="0" smtClean="0">
                <a:latin typeface="David" panose="020E0502060401010101" pitchFamily="34" charset="-79"/>
                <a:cs typeface="David" panose="020E0502060401010101" pitchFamily="34" charset="-79"/>
              </a:rPr>
              <a:t> ומערכות </a:t>
            </a:r>
            <a:r>
              <a:rPr lang="en-US" altLang="en-US" sz="1600" dirty="0" smtClean="0">
                <a:latin typeface="David" panose="020E0502060401010101" pitchFamily="34" charset="-79"/>
                <a:cs typeface="David" panose="020E0502060401010101" pitchFamily="34" charset="-79"/>
              </a:rPr>
              <a:t>Windows</a:t>
            </a:r>
            <a:r>
              <a:rPr lang="he-IL" altLang="en-US" sz="1600" dirty="0" smtClean="0">
                <a:latin typeface="David" panose="020E0502060401010101" pitchFamily="34" charset="-79"/>
                <a:cs typeface="David" panose="020E0502060401010101" pitchFamily="34" charset="-79"/>
              </a:rPr>
              <a:t>.</a:t>
            </a:r>
            <a:endParaRPr lang="en-US" altLang="en-US" sz="1600" dirty="0">
              <a:latin typeface="David" panose="020E0502060401010101" pitchFamily="34" charset="-79"/>
              <a:cs typeface="David" panose="020E0502060401010101" pitchFamily="34" charset="-79"/>
            </a:endParaRPr>
          </a:p>
        </p:txBody>
      </p:sp>
      <p:sp>
        <p:nvSpPr>
          <p:cNvPr id="9229" name="Rectangle 16"/>
          <p:cNvSpPr>
            <a:spLocks noChangeArrowheads="1"/>
          </p:cNvSpPr>
          <p:nvPr/>
        </p:nvSpPr>
        <p:spPr bwMode="auto">
          <a:xfrm>
            <a:off x="914400" y="2887663"/>
            <a:ext cx="7315200" cy="18161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מערכת הקבצים </a:t>
            </a:r>
            <a:r>
              <a:rPr lang="en-US" altLang="en-US" sz="1600" dirty="0" smtClean="0">
                <a:latin typeface="David" panose="020E0502060401010101" pitchFamily="34" charset="-79"/>
                <a:cs typeface="David" panose="020E0502060401010101" pitchFamily="34" charset="-79"/>
              </a:rPr>
              <a:t> FAT </a:t>
            </a:r>
            <a:r>
              <a:rPr lang="he-IL" altLang="en-US" sz="1600" dirty="0">
                <a:latin typeface="David" panose="020E0502060401010101" pitchFamily="34" charset="-79"/>
                <a:cs typeface="David" panose="020E0502060401010101" pitchFamily="34" charset="-79"/>
              </a:rPr>
              <a:t>היא מערכת קבצים במבנה של עץ ספריות </a:t>
            </a:r>
            <a:r>
              <a:rPr lang="en-US" altLang="en-US" sz="1600" dirty="0">
                <a:latin typeface="David" panose="020E0502060401010101" pitchFamily="34" charset="-79"/>
                <a:cs typeface="David" panose="020E0502060401010101" pitchFamily="34" charset="-79"/>
              </a:rPr>
              <a:t>Directory Tree) </a:t>
            </a:r>
            <a:r>
              <a:rPr lang="he-IL" altLang="en-US" sz="1600" dirty="0">
                <a:latin typeface="David" panose="020E0502060401010101" pitchFamily="34" charset="-79"/>
                <a:cs typeface="David" panose="020E0502060401010101" pitchFamily="34" charset="-79"/>
              </a:rPr>
              <a:t>).</a:t>
            </a:r>
            <a:r>
              <a:rPr lang="en-US" altLang="en-US" sz="1600" dirty="0">
                <a:latin typeface="David" panose="020E0502060401010101" pitchFamily="34" charset="-79"/>
                <a:cs typeface="David" panose="020E0502060401010101" pitchFamily="34" charset="-79"/>
              </a:rPr>
              <a:t> </a:t>
            </a:r>
            <a:r>
              <a:rPr lang="he-IL" altLang="en-US" sz="1600" dirty="0">
                <a:latin typeface="David" panose="020E0502060401010101" pitchFamily="34" charset="-79"/>
                <a:cs typeface="David" panose="020E0502060401010101" pitchFamily="34" charset="-79"/>
              </a:rPr>
              <a:t>המערכת מחלקת את הדיסק הקשיח למחיצות </a:t>
            </a:r>
            <a:r>
              <a:rPr lang="en-US" altLang="en-US" sz="1600" dirty="0">
                <a:latin typeface="David" panose="020E0502060401010101" pitchFamily="34" charset="-79"/>
                <a:cs typeface="David" panose="020E0502060401010101" pitchFamily="34" charset="-79"/>
              </a:rPr>
              <a:t> (</a:t>
            </a:r>
            <a:r>
              <a:rPr lang="en-US" altLang="en-US" sz="1600" b="1" dirty="0">
                <a:latin typeface="David" panose="020E0502060401010101" pitchFamily="34" charset="-79"/>
                <a:cs typeface="David" panose="020E0502060401010101" pitchFamily="34" charset="-79"/>
              </a:rPr>
              <a:t>partitions</a:t>
            </a:r>
            <a:r>
              <a:rPr lang="en-US" altLang="en-US" sz="1600" dirty="0" smtClean="0">
                <a:latin typeface="David" panose="020E0502060401010101" pitchFamily="34" charset="-79"/>
                <a:cs typeface="David" panose="020E0502060401010101" pitchFamily="34" charset="-79"/>
              </a:rPr>
              <a:t>) </a:t>
            </a:r>
            <a:r>
              <a:rPr lang="he-IL" altLang="en-US" sz="1600" dirty="0">
                <a:latin typeface="David" panose="020E0502060401010101" pitchFamily="34" charset="-79"/>
                <a:cs typeface="David" panose="020E0502060401010101" pitchFamily="34" charset="-79"/>
              </a:rPr>
              <a:t>ויוצרת עבור כל מחיצה טבלת קבצים משלה </a:t>
            </a:r>
            <a:r>
              <a:rPr lang="en-US" altLang="en-US" sz="1600" dirty="0">
                <a:latin typeface="David" panose="020E0502060401010101" pitchFamily="34" charset="-79"/>
                <a:cs typeface="David" panose="020E0502060401010101" pitchFamily="34" charset="-79"/>
              </a:rPr>
              <a:t>.(File Allocation Table) </a:t>
            </a:r>
          </a:p>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המערכת מחלקת כל מחיצה לאשכולות </a:t>
            </a:r>
            <a:r>
              <a:rPr lang="en-US" altLang="en-US" sz="1600" dirty="0">
                <a:latin typeface="David" panose="020E0502060401010101" pitchFamily="34" charset="-79"/>
                <a:cs typeface="David" panose="020E0502060401010101" pitchFamily="34" charset="-79"/>
              </a:rPr>
              <a:t> ,(</a:t>
            </a:r>
            <a:r>
              <a:rPr lang="en-US" altLang="en-US" sz="1600" b="1" dirty="0">
                <a:latin typeface="David" panose="020E0502060401010101" pitchFamily="34" charset="-79"/>
                <a:cs typeface="David" panose="020E0502060401010101" pitchFamily="34" charset="-79"/>
              </a:rPr>
              <a:t>clusters</a:t>
            </a:r>
            <a:r>
              <a:rPr lang="en-US" altLang="en-US" sz="1600" dirty="0">
                <a:latin typeface="David" panose="020E0502060401010101" pitchFamily="34" charset="-79"/>
                <a:cs typeface="David" panose="020E0502060401010101" pitchFamily="34" charset="-79"/>
              </a:rPr>
              <a:t>) </a:t>
            </a:r>
            <a:r>
              <a:rPr lang="he-IL" altLang="en-US" sz="1600" dirty="0">
                <a:latin typeface="David" panose="020E0502060401010101" pitchFamily="34" charset="-79"/>
                <a:cs typeface="David" panose="020E0502060401010101" pitchFamily="34" charset="-79"/>
              </a:rPr>
              <a:t>כאשר כל אשכול מקבץ מספר מקטעים </a:t>
            </a:r>
            <a:r>
              <a:rPr lang="en-US" altLang="en-US" sz="1600" dirty="0">
                <a:latin typeface="David" panose="020E0502060401010101" pitchFamily="34" charset="-79"/>
                <a:cs typeface="David" panose="020E0502060401010101" pitchFamily="34" charset="-79"/>
              </a:rPr>
              <a:t>(</a:t>
            </a:r>
            <a:r>
              <a:rPr lang="en-US" altLang="en-US" sz="1600" b="1" dirty="0">
                <a:latin typeface="David" panose="020E0502060401010101" pitchFamily="34" charset="-79"/>
                <a:cs typeface="David" panose="020E0502060401010101" pitchFamily="34" charset="-79"/>
              </a:rPr>
              <a:t>sectors</a:t>
            </a:r>
            <a:r>
              <a:rPr lang="en-US" altLang="en-US" sz="1600" dirty="0">
                <a:latin typeface="David" panose="020E0502060401010101" pitchFamily="34" charset="-79"/>
                <a:cs typeface="David" panose="020E0502060401010101" pitchFamily="34" charset="-79"/>
              </a:rPr>
              <a:t>)  </a:t>
            </a:r>
            <a:r>
              <a:rPr lang="he-IL" altLang="en-US" sz="1600" dirty="0">
                <a:latin typeface="David" panose="020E0502060401010101" pitchFamily="34" charset="-79"/>
                <a:cs typeface="David" panose="020E0502060401010101" pitchFamily="34" charset="-79"/>
              </a:rPr>
              <a:t> דיסק.</a:t>
            </a:r>
          </a:p>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מכיוון שהמקטעים בדיסק הם בדרך כלל בגודל 512 בתים, גודל האשכולות הוא בכפולות אלו (בין 512 בתים ל64</a:t>
            </a:r>
            <a:r>
              <a:rPr lang="en-US" altLang="en-US" sz="1600" dirty="0">
                <a:latin typeface="David" panose="020E0502060401010101" pitchFamily="34" charset="-79"/>
                <a:cs typeface="David" panose="020E0502060401010101" pitchFamily="34" charset="-79"/>
              </a:rPr>
              <a:t>kb</a:t>
            </a:r>
            <a:r>
              <a:rPr lang="he-IL" altLang="en-US" sz="1600" dirty="0">
                <a:latin typeface="David" panose="020E0502060401010101" pitchFamily="34" charset="-79"/>
                <a:cs typeface="David" panose="020E0502060401010101" pitchFamily="34" charset="-79"/>
              </a:rPr>
              <a:t>.</a:t>
            </a:r>
          </a:p>
        </p:txBody>
      </p:sp>
      <p:sp>
        <p:nvSpPr>
          <p:cNvPr id="9230" name="Rectangle 17"/>
          <p:cNvSpPr>
            <a:spLocks noChangeArrowheads="1"/>
          </p:cNvSpPr>
          <p:nvPr/>
        </p:nvSpPr>
        <p:spPr bwMode="auto">
          <a:xfrm>
            <a:off x="915988" y="5029200"/>
            <a:ext cx="7329487" cy="33813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כל אשכול הוא שטח אחסון רציף בדיסק</a:t>
            </a:r>
            <a:endParaRPr lang="en-US" altLang="en-US" sz="1600">
              <a:latin typeface="David" panose="020E0502060401010101" pitchFamily="34" charset="-79"/>
              <a:cs typeface="David" panose="020E0502060401010101" pitchFamily="34" charset="-79"/>
            </a:endParaRPr>
          </a:p>
        </p:txBody>
      </p:sp>
      <p:sp>
        <p:nvSpPr>
          <p:cNvPr id="9231" name="Rectangle 18"/>
          <p:cNvSpPr>
            <a:spLocks noChangeArrowheads="1"/>
          </p:cNvSpPr>
          <p:nvPr/>
        </p:nvSpPr>
        <p:spPr bwMode="auto">
          <a:xfrm>
            <a:off x="915988" y="5562600"/>
            <a:ext cx="7329487" cy="33813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מספר אשכולות (לאו דווקא רציפים) יכולים לשמש יחד לאיחסון קובץ יחיד</a:t>
            </a:r>
            <a:endParaRPr lang="en-US" altLang="en-US" sz="1600">
              <a:latin typeface="David" panose="020E0502060401010101" pitchFamily="34" charset="-79"/>
              <a:cs typeface="David" panose="020E0502060401010101" pitchFamily="34" charset="-79"/>
            </a:endParaRPr>
          </a:p>
        </p:txBody>
      </p:sp>
      <p:sp>
        <p:nvSpPr>
          <p:cNvPr id="16"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מציין מיקום של כותרת תחתונה 4"/>
          <p:cNvSpPr>
            <a:spLocks noGrp="1"/>
          </p:cNvSpPr>
          <p:nvPr>
            <p:ph type="ftr" sz="quarter" idx="11"/>
          </p:nvPr>
        </p:nvSpPr>
        <p:spPr>
          <a:xfrm>
            <a:off x="3733800" y="6443663"/>
            <a:ext cx="16764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9219"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2972A46-8C8A-4C36-A1AC-8296ADA863E5}" type="slidenum">
              <a:rPr lang="en-US" altLang="en-US" sz="1400" smtClean="0"/>
              <a:pPr>
                <a:spcBef>
                  <a:spcPct val="0"/>
                </a:spcBef>
                <a:buFontTx/>
                <a:buNone/>
              </a:pPr>
              <a:t>5</a:t>
            </a:fld>
            <a:endParaRPr lang="en-US" altLang="en-US" sz="1400" smtClean="0"/>
          </a:p>
        </p:txBody>
      </p:sp>
      <p:sp>
        <p:nvSpPr>
          <p:cNvPr id="9220"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1"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2"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3"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6"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pic>
        <p:nvPicPr>
          <p:cNvPr id="1026" name="Picture 2" descr="http://upload.wikimedia.org/wikipedia/commons/thumb/a/ae/Disk-structure2.svg/600px-Disk-structure2.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139" y="1597432"/>
            <a:ext cx="3124200" cy="31242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914400" y="4661535"/>
            <a:ext cx="3200400" cy="1477328"/>
          </a:xfrm>
          <a:prstGeom prst="rect">
            <a:avLst/>
          </a:prstGeom>
          <a:solidFill>
            <a:schemeClr val="bg1">
              <a:lumMod val="95000"/>
            </a:schemeClr>
          </a:solidFill>
        </p:spPr>
        <p:txBody>
          <a:bodyPr wrap="square">
            <a:spAutoFit/>
          </a:bodyPr>
          <a:lstStyle/>
          <a:p>
            <a:r>
              <a:rPr lang="en-US" dirty="0"/>
              <a:t>Disk structures:</a:t>
            </a:r>
          </a:p>
          <a:p>
            <a:r>
              <a:rPr lang="en-US" dirty="0" smtClean="0"/>
              <a:t>A - Track</a:t>
            </a:r>
            <a:endParaRPr lang="en-US" dirty="0"/>
          </a:p>
          <a:p>
            <a:r>
              <a:rPr lang="en-US" dirty="0" smtClean="0"/>
              <a:t>B - Geometrical </a:t>
            </a:r>
            <a:r>
              <a:rPr lang="en-US" dirty="0"/>
              <a:t>sector</a:t>
            </a:r>
          </a:p>
          <a:p>
            <a:r>
              <a:rPr lang="en-US" dirty="0" smtClean="0"/>
              <a:t>C - Track </a:t>
            </a:r>
            <a:r>
              <a:rPr lang="en-US" dirty="0"/>
              <a:t>sector</a:t>
            </a:r>
          </a:p>
          <a:p>
            <a:r>
              <a:rPr lang="en-US" dirty="0" smtClean="0"/>
              <a:t>D - Cluster</a:t>
            </a:r>
            <a:endParaRPr lang="en-US" dirty="0"/>
          </a:p>
        </p:txBody>
      </p:sp>
      <p:pic>
        <p:nvPicPr>
          <p:cNvPr id="1028" name="Picture 4" descr="http://www.csunplugged.org.il/lessons/disk-scheduling/img01.png"/>
          <p:cNvPicPr>
            <a:picLocks noChangeAspect="1" noChangeArrowheads="1"/>
          </p:cNvPicPr>
          <p:nvPr/>
        </p:nvPicPr>
        <p:blipFill rotWithShape="1">
          <a:blip r:embed="rId4">
            <a:extLst>
              <a:ext uri="{28A0092B-C50C-407E-A947-70E740481C1C}">
                <a14:useLocalDpi xmlns:a14="http://schemas.microsoft.com/office/drawing/2010/main" val="0"/>
              </a:ext>
            </a:extLst>
          </a:blip>
          <a:srcRect l="29990"/>
          <a:stretch/>
        </p:blipFill>
        <p:spPr bwMode="auto">
          <a:xfrm>
            <a:off x="4706646" y="2286001"/>
            <a:ext cx="3538506" cy="21812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4578220" y="4938534"/>
            <a:ext cx="3657601" cy="923330"/>
          </a:xfrm>
          <a:prstGeom prst="rect">
            <a:avLst/>
          </a:prstGeom>
          <a:solidFill>
            <a:schemeClr val="bg1">
              <a:lumMod val="95000"/>
            </a:schemeClr>
          </a:solidFill>
        </p:spPr>
        <p:txBody>
          <a:bodyPr wrap="square">
            <a:spAutoFit/>
          </a:bodyPr>
          <a:lstStyle/>
          <a:p>
            <a:r>
              <a:rPr lang="en-US" dirty="0" smtClean="0">
                <a:solidFill>
                  <a:srgbClr val="252525"/>
                </a:solidFill>
              </a:rPr>
              <a:t>A</a:t>
            </a:r>
            <a:r>
              <a:rPr lang="en-US" dirty="0">
                <a:solidFill>
                  <a:srgbClr val="252525"/>
                </a:solidFill>
              </a:rPr>
              <a:t> </a:t>
            </a:r>
            <a:r>
              <a:rPr lang="en-US" b="1" dirty="0">
                <a:solidFill>
                  <a:srgbClr val="252525"/>
                </a:solidFill>
              </a:rPr>
              <a:t>cluster</a:t>
            </a:r>
            <a:r>
              <a:rPr lang="en-US" dirty="0">
                <a:solidFill>
                  <a:srgbClr val="252525"/>
                </a:solidFill>
              </a:rPr>
              <a:t> or </a:t>
            </a:r>
            <a:r>
              <a:rPr lang="en-US" b="1" dirty="0">
                <a:solidFill>
                  <a:srgbClr val="252525"/>
                </a:solidFill>
              </a:rPr>
              <a:t>allocation unit</a:t>
            </a:r>
            <a:r>
              <a:rPr lang="en-US" dirty="0">
                <a:solidFill>
                  <a:srgbClr val="252525"/>
                </a:solidFill>
              </a:rPr>
              <a:t> is a unit of disk space allocation for files and directories.</a:t>
            </a:r>
            <a:endParaRPr lang="en-US" dirty="0"/>
          </a:p>
        </p:txBody>
      </p:sp>
      <p:sp>
        <p:nvSpPr>
          <p:cNvPr id="15"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extLst>
      <p:ext uri="{BB962C8B-B14F-4D97-AF65-F5344CB8AC3E}">
        <p14:creationId xmlns:p14="http://schemas.microsoft.com/office/powerpoint/2010/main" val="2522066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1676400" y="2232288"/>
            <a:ext cx="5791200" cy="3067050"/>
          </a:xfrm>
          <a:prstGeom prst="rect">
            <a:avLst/>
          </a:prstGeom>
        </p:spPr>
      </p:pic>
      <p:sp>
        <p:nvSpPr>
          <p:cNvPr id="9218" name="מציין מיקום של כותרת תחתונה 4"/>
          <p:cNvSpPr>
            <a:spLocks noGrp="1"/>
          </p:cNvSpPr>
          <p:nvPr>
            <p:ph type="ftr" sz="quarter" idx="11"/>
          </p:nvPr>
        </p:nvSpPr>
        <p:spPr>
          <a:xfrm>
            <a:off x="3733800" y="6443663"/>
            <a:ext cx="16764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9219"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2972A46-8C8A-4C36-A1AC-8296ADA863E5}" type="slidenum">
              <a:rPr lang="en-US" altLang="en-US" sz="1400" smtClean="0"/>
              <a:pPr>
                <a:spcBef>
                  <a:spcPct val="0"/>
                </a:spcBef>
                <a:buFontTx/>
                <a:buNone/>
              </a:pPr>
              <a:t>6</a:t>
            </a:fld>
            <a:endParaRPr lang="en-US" altLang="en-US" sz="1400" smtClean="0"/>
          </a:p>
        </p:txBody>
      </p:sp>
      <p:sp>
        <p:nvSpPr>
          <p:cNvPr id="9220"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1"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2"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3"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6"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5" name="TextBox 4"/>
          <p:cNvSpPr txBox="1"/>
          <p:nvPr/>
        </p:nvSpPr>
        <p:spPr>
          <a:xfrm>
            <a:off x="3733800" y="1681748"/>
            <a:ext cx="1676400" cy="369332"/>
          </a:xfrm>
          <a:prstGeom prst="rect">
            <a:avLst/>
          </a:prstGeom>
          <a:solidFill>
            <a:schemeClr val="bg1">
              <a:lumMod val="95000"/>
            </a:schemeClr>
          </a:solidFill>
        </p:spPr>
        <p:txBody>
          <a:bodyPr wrap="square" rtlCol="0">
            <a:spAutoFit/>
          </a:bodyPr>
          <a:lstStyle/>
          <a:p>
            <a:pPr algn="ctr"/>
            <a:r>
              <a:rPr lang="en-US" dirty="0" smtClean="0"/>
              <a:t>HexEdit 4.0</a:t>
            </a:r>
            <a:endParaRPr lang="en-US" dirty="0"/>
          </a:p>
        </p:txBody>
      </p:sp>
      <p:pic>
        <p:nvPicPr>
          <p:cNvPr id="6" name="Picture 5"/>
          <p:cNvPicPr>
            <a:picLocks noChangeAspect="1"/>
          </p:cNvPicPr>
          <p:nvPr/>
        </p:nvPicPr>
        <p:blipFill>
          <a:blip r:embed="rId4"/>
          <a:stretch>
            <a:fillRect/>
          </a:stretch>
        </p:blipFill>
        <p:spPr>
          <a:xfrm>
            <a:off x="1828800" y="4391026"/>
            <a:ext cx="2581275" cy="1266825"/>
          </a:xfrm>
          <a:prstGeom prst="rect">
            <a:avLst/>
          </a:prstGeom>
        </p:spPr>
      </p:pic>
      <p:pic>
        <p:nvPicPr>
          <p:cNvPr id="7" name="Picture 6"/>
          <p:cNvPicPr>
            <a:picLocks noChangeAspect="1"/>
          </p:cNvPicPr>
          <p:nvPr/>
        </p:nvPicPr>
        <p:blipFill>
          <a:blip r:embed="rId5"/>
          <a:stretch>
            <a:fillRect/>
          </a:stretch>
        </p:blipFill>
        <p:spPr>
          <a:xfrm>
            <a:off x="4818856" y="4305300"/>
            <a:ext cx="3190875" cy="14382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9" name="TextBox 8"/>
          <p:cNvSpPr txBox="1"/>
          <p:nvPr/>
        </p:nvSpPr>
        <p:spPr>
          <a:xfrm>
            <a:off x="2786856" y="5997059"/>
            <a:ext cx="3570287" cy="369332"/>
          </a:xfrm>
          <a:prstGeom prst="rect">
            <a:avLst/>
          </a:prstGeom>
          <a:solidFill>
            <a:schemeClr val="bg1">
              <a:lumMod val="95000"/>
            </a:schemeClr>
          </a:solidFill>
        </p:spPr>
        <p:txBody>
          <a:bodyPr wrap="square" rtlCol="0">
            <a:spAutoFit/>
          </a:bodyPr>
          <a:lstStyle/>
          <a:p>
            <a:pPr algn="ctr"/>
            <a:r>
              <a:rPr lang="en-US" dirty="0" smtClean="0"/>
              <a:t>512 byte * 32 = 16384 Bytes</a:t>
            </a:r>
            <a:endParaRPr lang="en-US" dirty="0"/>
          </a:p>
        </p:txBody>
      </p:sp>
      <p:sp>
        <p:nvSpPr>
          <p:cNvPr id="16"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extLst>
      <p:ext uri="{BB962C8B-B14F-4D97-AF65-F5344CB8AC3E}">
        <p14:creationId xmlns:p14="http://schemas.microsoft.com/office/powerpoint/2010/main" val="327180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מציין מיקום של כותרת תחתונה 4"/>
          <p:cNvSpPr>
            <a:spLocks noGrp="1"/>
          </p:cNvSpPr>
          <p:nvPr>
            <p:ph type="ftr" sz="quarter" idx="11"/>
          </p:nvPr>
        </p:nvSpPr>
        <p:spPr>
          <a:xfrm>
            <a:off x="3733800" y="6443663"/>
            <a:ext cx="1676400" cy="277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dirty="0" smtClean="0">
                <a:solidFill>
                  <a:srgbClr val="C0C0C0"/>
                </a:solidFill>
              </a:rPr>
              <a:t>Peymer Anatoly</a:t>
            </a:r>
          </a:p>
        </p:txBody>
      </p:sp>
      <p:sp>
        <p:nvSpPr>
          <p:cNvPr id="11267"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90A915D-4861-485C-9115-E1AE9558E39B}" type="slidenum">
              <a:rPr lang="en-US" altLang="en-US" sz="1400" smtClean="0"/>
              <a:pPr>
                <a:spcBef>
                  <a:spcPct val="0"/>
                </a:spcBef>
                <a:buFontTx/>
                <a:buNone/>
              </a:pPr>
              <a:t>7</a:t>
            </a:fld>
            <a:endParaRPr lang="en-US" altLang="en-US" sz="1400" smtClean="0"/>
          </a:p>
        </p:txBody>
      </p:sp>
      <p:sp>
        <p:nvSpPr>
          <p:cNvPr id="11268"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69"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70"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71"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4"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1275" name="Rectangle 16"/>
          <p:cNvSpPr>
            <a:spLocks noChangeArrowheads="1"/>
          </p:cNvSpPr>
          <p:nvPr/>
        </p:nvSpPr>
        <p:spPr bwMode="auto">
          <a:xfrm>
            <a:off x="3124200" y="1524000"/>
            <a:ext cx="30480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File Allocation Table - FAT</a:t>
            </a:r>
            <a:endParaRPr lang="he-IL" altLang="en-US" sz="1800">
              <a:cs typeface="Miriam" panose="020B0502050101010101" pitchFamily="34" charset="-79"/>
            </a:endParaRPr>
          </a:p>
        </p:txBody>
      </p:sp>
      <p:sp>
        <p:nvSpPr>
          <p:cNvPr id="11276" name="Rectangle 15"/>
          <p:cNvSpPr>
            <a:spLocks noChangeArrowheads="1"/>
          </p:cNvSpPr>
          <p:nvPr/>
        </p:nvSpPr>
        <p:spPr bwMode="auto">
          <a:xfrm>
            <a:off x="914400" y="2057400"/>
            <a:ext cx="7315200" cy="8302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dirty="0">
                <a:latin typeface="David" panose="020E0502060401010101" pitchFamily="34" charset="-79"/>
                <a:cs typeface="David" panose="020E0502060401010101" pitchFamily="34" charset="-79"/>
              </a:rPr>
              <a:t>הבסיס של מערכת הקבצים </a:t>
            </a:r>
            <a:r>
              <a:rPr lang="en-US" altLang="en-US" sz="1600" dirty="0" smtClean="0">
                <a:latin typeface="David" panose="020E0502060401010101" pitchFamily="34" charset="-79"/>
                <a:cs typeface="David" panose="020E0502060401010101" pitchFamily="34" charset="-79"/>
              </a:rPr>
              <a:t> FAT </a:t>
            </a:r>
            <a:r>
              <a:rPr lang="he-IL" altLang="en-US" sz="1600" dirty="0">
                <a:latin typeface="David" panose="020E0502060401010101" pitchFamily="34" charset="-79"/>
                <a:cs typeface="David" panose="020E0502060401010101" pitchFamily="34" charset="-79"/>
              </a:rPr>
              <a:t>היא טבלת הקבצים שלה, שמחזיקה עבור כל קובץ שיש על הדיסק הקשיח, רשימה מקושרת של המיקומים של כל האשכולות ששייכים לקובץ על הדיסק הקשיח. גודל הכתובת של מיקום האשכול על הדיסק הקשיח תלוי בגרסת המערכת </a:t>
            </a:r>
            <a:r>
              <a:rPr lang="en-US" altLang="en-US" sz="1600" dirty="0">
                <a:latin typeface="David" panose="020E0502060401010101" pitchFamily="34" charset="-79"/>
                <a:cs typeface="David" panose="020E0502060401010101" pitchFamily="34" charset="-79"/>
              </a:rPr>
              <a:t>16bit, 32bit</a:t>
            </a:r>
          </a:p>
        </p:txBody>
      </p:sp>
      <p:sp>
        <p:nvSpPr>
          <p:cNvPr id="11277" name="Rectangle 19"/>
          <p:cNvSpPr>
            <a:spLocks noChangeArrowheads="1"/>
          </p:cNvSpPr>
          <p:nvPr/>
        </p:nvSpPr>
        <p:spPr bwMode="auto">
          <a:xfrm>
            <a:off x="914400" y="3352800"/>
            <a:ext cx="7315200" cy="8302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rtl="1" eaLnBrk="1" hangingPunct="1">
              <a:spcBef>
                <a:spcPct val="0"/>
              </a:spcBef>
              <a:buFontTx/>
              <a:buNone/>
            </a:pPr>
            <a:r>
              <a:rPr lang="he-IL" altLang="en-US" sz="1600">
                <a:latin typeface="David" panose="020E0502060401010101" pitchFamily="34" charset="-79"/>
                <a:cs typeface="David" panose="020E0502060401010101" pitchFamily="34" charset="-79"/>
              </a:rPr>
              <a:t>כאשר מערכת ההפעלה מבקשת לגשת לקובץ מסוים, מערכת הקבצים </a:t>
            </a:r>
            <a:r>
              <a:rPr lang="en-US" altLang="en-US" sz="1600">
                <a:latin typeface="David" panose="020E0502060401010101" pitchFamily="34" charset="-79"/>
                <a:cs typeface="David" panose="020E0502060401010101" pitchFamily="34" charset="-79"/>
              </a:rPr>
              <a:t>FAT, </a:t>
            </a:r>
            <a:r>
              <a:rPr lang="he-IL" altLang="en-US" sz="1600">
                <a:latin typeface="David" panose="020E0502060401010101" pitchFamily="34" charset="-79"/>
                <a:cs typeface="David" panose="020E0502060401010101" pitchFamily="34" charset="-79"/>
              </a:rPr>
              <a:t>מוצאת את הרשימה המקושרת ששייכת לקובץ הרצוי, באמצעות מסלול החיפוש שלו </a:t>
            </a:r>
            <a:r>
              <a:rPr lang="en-US" altLang="en-US" sz="1600">
                <a:latin typeface="David" panose="020E0502060401010101" pitchFamily="34" charset="-79"/>
                <a:cs typeface="David" panose="020E0502060401010101" pitchFamily="34" charset="-79"/>
              </a:rPr>
              <a:t> (Path) </a:t>
            </a:r>
            <a:r>
              <a:rPr lang="he-IL" altLang="en-US" sz="1600">
                <a:latin typeface="David" panose="020E0502060401010101" pitchFamily="34" charset="-79"/>
                <a:cs typeface="David" panose="020E0502060401010101" pitchFamily="34" charset="-79"/>
              </a:rPr>
              <a:t>ושולחת לדיסק הקשיח פקודה לגשת אל המקטעים של הקובץ.</a:t>
            </a:r>
          </a:p>
        </p:txBody>
      </p:sp>
      <p:sp>
        <p:nvSpPr>
          <p:cNvPr id="11278" name="Rectangle 22"/>
          <p:cNvSpPr>
            <a:spLocks noChangeArrowheads="1"/>
          </p:cNvSpPr>
          <p:nvPr/>
        </p:nvSpPr>
        <p:spPr bwMode="auto">
          <a:xfrm>
            <a:off x="914400" y="4632325"/>
            <a:ext cx="41830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hlinkClick r:id="rId3"/>
              </a:rPr>
              <a:t>File Allocation Table From Wikipedia</a:t>
            </a:r>
            <a:endParaRPr lang="en-US" altLang="en-US" sz="1800"/>
          </a:p>
        </p:txBody>
      </p:sp>
      <p:sp>
        <p:nvSpPr>
          <p:cNvPr id="11279" name="Rectangle 23"/>
          <p:cNvSpPr>
            <a:spLocks noChangeArrowheads="1"/>
          </p:cNvSpPr>
          <p:nvPr/>
        </p:nvSpPr>
        <p:spPr bwMode="auto">
          <a:xfrm>
            <a:off x="914400" y="5056188"/>
            <a:ext cx="59134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hlinkClick r:id="rId4"/>
              </a:rPr>
              <a:t>Description of the FAT32 File System from Microsoft</a:t>
            </a:r>
            <a:endParaRPr lang="en-US" altLang="en-US" sz="1800"/>
          </a:p>
        </p:txBody>
      </p:sp>
      <p:sp>
        <p:nvSpPr>
          <p:cNvPr id="16"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מציין מיקום של כותרת תחתונה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3315"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4F7D109-F9C7-4E27-80D6-1C0694D4B599}" type="slidenum">
              <a:rPr lang="en-US" altLang="en-US" sz="1400" smtClean="0"/>
              <a:pPr>
                <a:spcBef>
                  <a:spcPct val="0"/>
                </a:spcBef>
                <a:buFontTx/>
                <a:buNone/>
              </a:pPr>
              <a:t>8</a:t>
            </a:fld>
            <a:endParaRPr lang="en-US" altLang="en-US" sz="1400" smtClean="0"/>
          </a:p>
        </p:txBody>
      </p:sp>
      <p:sp>
        <p:nvSpPr>
          <p:cNvPr id="13316"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7"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8"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3319"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2"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3323" name="Rectangle 16"/>
          <p:cNvSpPr>
            <a:spLocks noChangeArrowheads="1"/>
          </p:cNvSpPr>
          <p:nvPr/>
        </p:nvSpPr>
        <p:spPr bwMode="auto">
          <a:xfrm>
            <a:off x="3124200" y="1524000"/>
            <a:ext cx="30480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File Allocation Table - FAT</a:t>
            </a:r>
            <a:endParaRPr lang="he-IL" altLang="en-US" sz="1800">
              <a:cs typeface="Miriam" panose="020B0502050101010101" pitchFamily="34" charset="-79"/>
            </a:endParaRPr>
          </a:p>
        </p:txBody>
      </p:sp>
      <p:sp>
        <p:nvSpPr>
          <p:cNvPr id="13324" name="Rectangle 16"/>
          <p:cNvSpPr>
            <a:spLocks noChangeArrowheads="1"/>
          </p:cNvSpPr>
          <p:nvPr/>
        </p:nvSpPr>
        <p:spPr bwMode="auto">
          <a:xfrm>
            <a:off x="3543300" y="1981200"/>
            <a:ext cx="20574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t>Root directory</a:t>
            </a:r>
            <a:endParaRPr lang="he-IL" altLang="en-US" sz="1800">
              <a:cs typeface="Miriam" panose="020B0502050101010101" pitchFamily="34" charset="-79"/>
            </a:endParaRPr>
          </a:p>
        </p:txBody>
      </p:sp>
      <p:graphicFrame>
        <p:nvGraphicFramePr>
          <p:cNvPr id="18" name="Table 17"/>
          <p:cNvGraphicFramePr>
            <a:graphicFrameLocks noGrp="1"/>
          </p:cNvGraphicFramePr>
          <p:nvPr/>
        </p:nvGraphicFramePr>
        <p:xfrm>
          <a:off x="1524000" y="2514600"/>
          <a:ext cx="6096000" cy="1752600"/>
        </p:xfrm>
        <a:graphic>
          <a:graphicData uri="http://schemas.openxmlformats.org/drawingml/2006/table">
            <a:tbl>
              <a:tblPr firstRow="1" bandRow="1">
                <a:tableStyleId>{93296810-A885-4BE3-A3E7-6D5BEEA58F35}</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0840">
                <a:tc>
                  <a:txBody>
                    <a:bodyPr/>
                    <a:lstStyle/>
                    <a:p>
                      <a:pPr algn="ctr"/>
                      <a:r>
                        <a:rPr lang="en-US" dirty="0" smtClean="0"/>
                        <a:t>File name</a:t>
                      </a:r>
                      <a:endParaRPr lang="en-US" dirty="0"/>
                    </a:p>
                  </a:txBody>
                  <a:tcPr/>
                </a:tc>
                <a:tc>
                  <a:txBody>
                    <a:bodyPr/>
                    <a:lstStyle/>
                    <a:p>
                      <a:pPr algn="ctr"/>
                      <a:r>
                        <a:rPr lang="en-US" dirty="0" smtClean="0"/>
                        <a:t>Type</a:t>
                      </a:r>
                      <a:endParaRPr lang="en-US" dirty="0"/>
                    </a:p>
                  </a:txBody>
                  <a:tcPr/>
                </a:tc>
                <a:tc>
                  <a:txBody>
                    <a:bodyPr/>
                    <a:lstStyle/>
                    <a:p>
                      <a:pPr algn="ctr"/>
                      <a:r>
                        <a:rPr lang="en-US" dirty="0" smtClean="0"/>
                        <a:t>Create date</a:t>
                      </a:r>
                      <a:endParaRPr lang="en-US" dirty="0"/>
                    </a:p>
                  </a:txBody>
                  <a:tcPr/>
                </a:tc>
                <a:tc>
                  <a:txBody>
                    <a:bodyPr/>
                    <a:lstStyle/>
                    <a:p>
                      <a:pPr algn="ctr"/>
                      <a:r>
                        <a:rPr lang="en-US" dirty="0" smtClean="0"/>
                        <a:t>size</a:t>
                      </a:r>
                      <a:endParaRPr lang="en-US" dirty="0"/>
                    </a:p>
                  </a:txBody>
                  <a:tcPr/>
                </a:tc>
                <a:tc>
                  <a:txBody>
                    <a:bodyPr/>
                    <a:lstStyle/>
                    <a:p>
                      <a:pPr algn="ctr"/>
                      <a:r>
                        <a:rPr lang="en-US" dirty="0" smtClean="0"/>
                        <a:t>pointer</a:t>
                      </a:r>
                      <a:endParaRPr lang="en-US" dirty="0"/>
                    </a:p>
                  </a:txBody>
                  <a:tcPr/>
                </a:tc>
                <a:extLst>
                  <a:ext uri="{0D108BD9-81ED-4DB2-BD59-A6C34878D82A}">
                    <a16:rowId xmlns:a16="http://schemas.microsoft.com/office/drawing/2014/main" val="10000"/>
                  </a:ext>
                </a:extLst>
              </a:tr>
              <a:tr h="370840">
                <a:tc>
                  <a:txBody>
                    <a:bodyPr/>
                    <a:lstStyle/>
                    <a:p>
                      <a:pPr algn="l"/>
                      <a:r>
                        <a:rPr lang="en-US" dirty="0" err="1" smtClean="0"/>
                        <a:t>Mydoc</a:t>
                      </a:r>
                      <a:endParaRPr lang="en-US" dirty="0"/>
                    </a:p>
                  </a:txBody>
                  <a:tcPr>
                    <a:solidFill>
                      <a:srgbClr val="0066FF"/>
                    </a:solidFill>
                  </a:tcPr>
                </a:tc>
                <a:tc>
                  <a:txBody>
                    <a:bodyPr/>
                    <a:lstStyle/>
                    <a:p>
                      <a:pPr algn="l"/>
                      <a:r>
                        <a:rPr lang="en-US" dirty="0" smtClean="0"/>
                        <a:t>txt</a:t>
                      </a:r>
                      <a:endParaRPr lang="en-US" dirty="0"/>
                    </a:p>
                  </a:txBody>
                  <a:tcPr>
                    <a:solidFill>
                      <a:srgbClr val="0066FF"/>
                    </a:solidFill>
                  </a:tcPr>
                </a:tc>
                <a:tc>
                  <a:txBody>
                    <a:bodyPr/>
                    <a:lstStyle/>
                    <a:p>
                      <a:pPr algn="l"/>
                      <a:r>
                        <a:rPr lang="en-US" dirty="0" smtClean="0"/>
                        <a:t>01.05</a:t>
                      </a:r>
                      <a:endParaRPr lang="en-US" dirty="0"/>
                    </a:p>
                  </a:txBody>
                  <a:tcPr>
                    <a:solidFill>
                      <a:srgbClr val="0066FF"/>
                    </a:solidFill>
                  </a:tcPr>
                </a:tc>
                <a:tc>
                  <a:txBody>
                    <a:bodyPr/>
                    <a:lstStyle/>
                    <a:p>
                      <a:pPr algn="l"/>
                      <a:r>
                        <a:rPr lang="en-US" dirty="0" smtClean="0"/>
                        <a:t>2341</a:t>
                      </a:r>
                      <a:endParaRPr lang="en-US" dirty="0"/>
                    </a:p>
                  </a:txBody>
                  <a:tcPr>
                    <a:solidFill>
                      <a:srgbClr val="0066FF"/>
                    </a:solidFill>
                  </a:tcPr>
                </a:tc>
                <a:tc>
                  <a:txBody>
                    <a:bodyPr/>
                    <a:lstStyle/>
                    <a:p>
                      <a:pPr algn="l"/>
                      <a:r>
                        <a:rPr lang="en-US" dirty="0" smtClean="0"/>
                        <a:t>01</a:t>
                      </a:r>
                      <a:endParaRPr lang="en-US" dirty="0"/>
                    </a:p>
                  </a:txBody>
                  <a:tcPr>
                    <a:solidFill>
                      <a:srgbClr val="0066FF"/>
                    </a:solidFill>
                  </a:tcPr>
                </a:tc>
                <a:extLst>
                  <a:ext uri="{0D108BD9-81ED-4DB2-BD59-A6C34878D82A}">
                    <a16:rowId xmlns:a16="http://schemas.microsoft.com/office/drawing/2014/main" val="10001"/>
                  </a:ext>
                </a:extLst>
              </a:tr>
              <a:tr h="370840">
                <a:tc>
                  <a:txBody>
                    <a:bodyPr/>
                    <a:lstStyle/>
                    <a:p>
                      <a:pPr algn="l"/>
                      <a:r>
                        <a:rPr lang="en-US" dirty="0" smtClean="0"/>
                        <a:t>Game</a:t>
                      </a:r>
                      <a:endParaRPr lang="en-US" dirty="0"/>
                    </a:p>
                  </a:txBody>
                  <a:tcPr>
                    <a:solidFill>
                      <a:srgbClr val="33CC33"/>
                    </a:solidFill>
                  </a:tcPr>
                </a:tc>
                <a:tc>
                  <a:txBody>
                    <a:bodyPr/>
                    <a:lstStyle/>
                    <a:p>
                      <a:pPr algn="l"/>
                      <a:r>
                        <a:rPr lang="en-US" dirty="0" smtClean="0"/>
                        <a:t>com</a:t>
                      </a:r>
                      <a:endParaRPr lang="en-US" dirty="0"/>
                    </a:p>
                  </a:txBody>
                  <a:tcPr>
                    <a:solidFill>
                      <a:srgbClr val="33CC33"/>
                    </a:solidFill>
                  </a:tcPr>
                </a:tc>
                <a:tc>
                  <a:txBody>
                    <a:bodyPr/>
                    <a:lstStyle/>
                    <a:p>
                      <a:pPr algn="l"/>
                      <a:r>
                        <a:rPr lang="en-US" dirty="0" smtClean="0"/>
                        <a:t>3.08</a:t>
                      </a:r>
                      <a:endParaRPr lang="en-US" dirty="0"/>
                    </a:p>
                  </a:txBody>
                  <a:tcPr>
                    <a:solidFill>
                      <a:srgbClr val="33CC33"/>
                    </a:solidFill>
                  </a:tcPr>
                </a:tc>
                <a:tc>
                  <a:txBody>
                    <a:bodyPr/>
                    <a:lstStyle/>
                    <a:p>
                      <a:pPr algn="l"/>
                      <a:r>
                        <a:rPr lang="en-US" dirty="0" smtClean="0"/>
                        <a:t>3456</a:t>
                      </a:r>
                      <a:endParaRPr lang="en-US" dirty="0"/>
                    </a:p>
                  </a:txBody>
                  <a:tcPr>
                    <a:solidFill>
                      <a:srgbClr val="33CC33"/>
                    </a:solidFill>
                  </a:tcPr>
                </a:tc>
                <a:tc>
                  <a:txBody>
                    <a:bodyPr/>
                    <a:lstStyle/>
                    <a:p>
                      <a:pPr algn="l"/>
                      <a:r>
                        <a:rPr lang="en-US" dirty="0" smtClean="0"/>
                        <a:t>02</a:t>
                      </a:r>
                      <a:endParaRPr lang="en-US" dirty="0"/>
                    </a:p>
                  </a:txBody>
                  <a:tcPr>
                    <a:solidFill>
                      <a:srgbClr val="33CC33"/>
                    </a:solidFill>
                  </a:tcPr>
                </a:tc>
                <a:extLst>
                  <a:ext uri="{0D108BD9-81ED-4DB2-BD59-A6C34878D82A}">
                    <a16:rowId xmlns:a16="http://schemas.microsoft.com/office/drawing/2014/main" val="10002"/>
                  </a:ext>
                </a:extLst>
              </a:tr>
              <a:tr h="370840">
                <a:tc>
                  <a:txBody>
                    <a:bodyPr/>
                    <a:lstStyle/>
                    <a:p>
                      <a:pPr algn="l"/>
                      <a:r>
                        <a:rPr lang="en-US" dirty="0" smtClean="0"/>
                        <a:t>al</a:t>
                      </a:r>
                      <a:endParaRPr lang="en-US" dirty="0"/>
                    </a:p>
                  </a:txBody>
                  <a:tcPr>
                    <a:solidFill>
                      <a:srgbClr val="FF0000"/>
                    </a:solidFill>
                  </a:tcPr>
                </a:tc>
                <a:tc>
                  <a:txBody>
                    <a:bodyPr/>
                    <a:lstStyle/>
                    <a:p>
                      <a:pPr algn="l"/>
                      <a:r>
                        <a:rPr lang="en-US" dirty="0" smtClean="0"/>
                        <a:t>exe</a:t>
                      </a:r>
                      <a:endParaRPr lang="en-US" dirty="0"/>
                    </a:p>
                  </a:txBody>
                  <a:tcPr>
                    <a:solidFill>
                      <a:srgbClr val="FF0000"/>
                    </a:solidFill>
                  </a:tcPr>
                </a:tc>
                <a:tc>
                  <a:txBody>
                    <a:bodyPr/>
                    <a:lstStyle/>
                    <a:p>
                      <a:pPr algn="l"/>
                      <a:r>
                        <a:rPr lang="en-US" dirty="0" smtClean="0"/>
                        <a:t>9.08</a:t>
                      </a:r>
                      <a:endParaRPr lang="en-US" dirty="0"/>
                    </a:p>
                  </a:txBody>
                  <a:tcPr>
                    <a:solidFill>
                      <a:srgbClr val="FF0000"/>
                    </a:solidFill>
                  </a:tcPr>
                </a:tc>
                <a:tc>
                  <a:txBody>
                    <a:bodyPr/>
                    <a:lstStyle/>
                    <a:p>
                      <a:pPr algn="l"/>
                      <a:r>
                        <a:rPr lang="en-US" dirty="0" smtClean="0"/>
                        <a:t>12</a:t>
                      </a:r>
                      <a:endParaRPr lang="en-US" dirty="0"/>
                    </a:p>
                  </a:txBody>
                  <a:tcPr>
                    <a:solidFill>
                      <a:srgbClr val="FF0000"/>
                    </a:solidFill>
                  </a:tcPr>
                </a:tc>
                <a:tc>
                  <a:txBody>
                    <a:bodyPr/>
                    <a:lstStyle/>
                    <a:p>
                      <a:pPr algn="l"/>
                      <a:r>
                        <a:rPr lang="en-US" dirty="0" smtClean="0"/>
                        <a:t>06</a:t>
                      </a:r>
                      <a:endParaRPr lang="en-US" dirty="0"/>
                    </a:p>
                  </a:txBody>
                  <a:tcPr>
                    <a:solidFill>
                      <a:srgbClr val="FF0000"/>
                    </a:solidFill>
                  </a:tcPr>
                </a:tc>
                <a:extLst>
                  <a:ext uri="{0D108BD9-81ED-4DB2-BD59-A6C34878D82A}">
                    <a16:rowId xmlns:a16="http://schemas.microsoft.com/office/drawing/2014/main" val="10003"/>
                  </a:ext>
                </a:extLst>
              </a:tr>
            </a:tbl>
          </a:graphicData>
        </a:graphic>
      </p:graphicFrame>
      <p:graphicFrame>
        <p:nvGraphicFramePr>
          <p:cNvPr id="19" name="Table 18"/>
          <p:cNvGraphicFramePr>
            <a:graphicFrameLocks noGrp="1"/>
          </p:cNvGraphicFramePr>
          <p:nvPr/>
        </p:nvGraphicFramePr>
        <p:xfrm>
          <a:off x="609600" y="4648200"/>
          <a:ext cx="8000999" cy="371475"/>
        </p:xfrm>
        <a:graphic>
          <a:graphicData uri="http://schemas.openxmlformats.org/drawingml/2006/table">
            <a:tbl>
              <a:tblPr firstRow="1" bandRow="1">
                <a:tableStyleId>{5C22544A-7EE6-4342-B048-85BDC9FD1C3A}</a:tableStyleId>
              </a:tblPr>
              <a:tblGrid>
                <a:gridCol w="470647">
                  <a:extLst>
                    <a:ext uri="{9D8B030D-6E8A-4147-A177-3AD203B41FA5}">
                      <a16:colId xmlns:a16="http://schemas.microsoft.com/office/drawing/2014/main" val="20000"/>
                    </a:ext>
                  </a:extLst>
                </a:gridCol>
                <a:gridCol w="470647">
                  <a:extLst>
                    <a:ext uri="{9D8B030D-6E8A-4147-A177-3AD203B41FA5}">
                      <a16:colId xmlns:a16="http://schemas.microsoft.com/office/drawing/2014/main" val="20001"/>
                    </a:ext>
                  </a:extLst>
                </a:gridCol>
                <a:gridCol w="470647">
                  <a:extLst>
                    <a:ext uri="{9D8B030D-6E8A-4147-A177-3AD203B41FA5}">
                      <a16:colId xmlns:a16="http://schemas.microsoft.com/office/drawing/2014/main" val="20002"/>
                    </a:ext>
                  </a:extLst>
                </a:gridCol>
                <a:gridCol w="470647">
                  <a:extLst>
                    <a:ext uri="{9D8B030D-6E8A-4147-A177-3AD203B41FA5}">
                      <a16:colId xmlns:a16="http://schemas.microsoft.com/office/drawing/2014/main" val="20003"/>
                    </a:ext>
                  </a:extLst>
                </a:gridCol>
                <a:gridCol w="470647">
                  <a:extLst>
                    <a:ext uri="{9D8B030D-6E8A-4147-A177-3AD203B41FA5}">
                      <a16:colId xmlns:a16="http://schemas.microsoft.com/office/drawing/2014/main" val="20004"/>
                    </a:ext>
                  </a:extLst>
                </a:gridCol>
                <a:gridCol w="470647">
                  <a:extLst>
                    <a:ext uri="{9D8B030D-6E8A-4147-A177-3AD203B41FA5}">
                      <a16:colId xmlns:a16="http://schemas.microsoft.com/office/drawing/2014/main" val="20005"/>
                    </a:ext>
                  </a:extLst>
                </a:gridCol>
                <a:gridCol w="470647">
                  <a:extLst>
                    <a:ext uri="{9D8B030D-6E8A-4147-A177-3AD203B41FA5}">
                      <a16:colId xmlns:a16="http://schemas.microsoft.com/office/drawing/2014/main" val="20006"/>
                    </a:ext>
                  </a:extLst>
                </a:gridCol>
                <a:gridCol w="470647">
                  <a:extLst>
                    <a:ext uri="{9D8B030D-6E8A-4147-A177-3AD203B41FA5}">
                      <a16:colId xmlns:a16="http://schemas.microsoft.com/office/drawing/2014/main" val="20007"/>
                    </a:ext>
                  </a:extLst>
                </a:gridCol>
                <a:gridCol w="470647">
                  <a:extLst>
                    <a:ext uri="{9D8B030D-6E8A-4147-A177-3AD203B41FA5}">
                      <a16:colId xmlns:a16="http://schemas.microsoft.com/office/drawing/2014/main" val="20008"/>
                    </a:ext>
                  </a:extLst>
                </a:gridCol>
                <a:gridCol w="470647">
                  <a:extLst>
                    <a:ext uri="{9D8B030D-6E8A-4147-A177-3AD203B41FA5}">
                      <a16:colId xmlns:a16="http://schemas.microsoft.com/office/drawing/2014/main" val="20009"/>
                    </a:ext>
                  </a:extLst>
                </a:gridCol>
                <a:gridCol w="470647">
                  <a:extLst>
                    <a:ext uri="{9D8B030D-6E8A-4147-A177-3AD203B41FA5}">
                      <a16:colId xmlns:a16="http://schemas.microsoft.com/office/drawing/2014/main" val="20010"/>
                    </a:ext>
                  </a:extLst>
                </a:gridCol>
                <a:gridCol w="470647">
                  <a:extLst>
                    <a:ext uri="{9D8B030D-6E8A-4147-A177-3AD203B41FA5}">
                      <a16:colId xmlns:a16="http://schemas.microsoft.com/office/drawing/2014/main" val="20011"/>
                    </a:ext>
                  </a:extLst>
                </a:gridCol>
                <a:gridCol w="470647">
                  <a:extLst>
                    <a:ext uri="{9D8B030D-6E8A-4147-A177-3AD203B41FA5}">
                      <a16:colId xmlns:a16="http://schemas.microsoft.com/office/drawing/2014/main" val="20012"/>
                    </a:ext>
                  </a:extLst>
                </a:gridCol>
                <a:gridCol w="470647">
                  <a:extLst>
                    <a:ext uri="{9D8B030D-6E8A-4147-A177-3AD203B41FA5}">
                      <a16:colId xmlns:a16="http://schemas.microsoft.com/office/drawing/2014/main" val="20013"/>
                    </a:ext>
                  </a:extLst>
                </a:gridCol>
                <a:gridCol w="470647">
                  <a:extLst>
                    <a:ext uri="{9D8B030D-6E8A-4147-A177-3AD203B41FA5}">
                      <a16:colId xmlns:a16="http://schemas.microsoft.com/office/drawing/2014/main" val="20014"/>
                    </a:ext>
                  </a:extLst>
                </a:gridCol>
                <a:gridCol w="470647">
                  <a:extLst>
                    <a:ext uri="{9D8B030D-6E8A-4147-A177-3AD203B41FA5}">
                      <a16:colId xmlns:a16="http://schemas.microsoft.com/office/drawing/2014/main" val="20015"/>
                    </a:ext>
                  </a:extLst>
                </a:gridCol>
                <a:gridCol w="470647">
                  <a:extLst>
                    <a:ext uri="{9D8B030D-6E8A-4147-A177-3AD203B41FA5}">
                      <a16:colId xmlns:a16="http://schemas.microsoft.com/office/drawing/2014/main" val="20016"/>
                    </a:ext>
                  </a:extLst>
                </a:gridCol>
              </a:tblGrid>
              <a:tr h="371475">
                <a:tc>
                  <a:txBody>
                    <a:bodyPr/>
                    <a:lstStyle/>
                    <a:p>
                      <a:pPr algn="ctr"/>
                      <a:r>
                        <a:rPr lang="en-US" sz="1100" dirty="0" smtClean="0"/>
                        <a:t>03</a:t>
                      </a:r>
                      <a:endParaRPr lang="en-US" sz="1100" dirty="0"/>
                    </a:p>
                  </a:txBody>
                  <a:tcPr marT="45798" marB="45798">
                    <a:solidFill>
                      <a:srgbClr val="0066FF"/>
                    </a:solidFill>
                  </a:tcPr>
                </a:tc>
                <a:tc>
                  <a:txBody>
                    <a:bodyPr/>
                    <a:lstStyle/>
                    <a:p>
                      <a:pPr algn="ctr"/>
                      <a:r>
                        <a:rPr lang="en-US" sz="1100" dirty="0" smtClean="0"/>
                        <a:t>08</a:t>
                      </a:r>
                      <a:endParaRPr lang="en-US" sz="1100" dirty="0"/>
                    </a:p>
                  </a:txBody>
                  <a:tcPr marT="45798" marB="45798">
                    <a:solidFill>
                      <a:srgbClr val="00B050"/>
                    </a:solidFill>
                  </a:tcPr>
                </a:tc>
                <a:tc>
                  <a:txBody>
                    <a:bodyPr/>
                    <a:lstStyle/>
                    <a:p>
                      <a:pPr algn="ctr"/>
                      <a:r>
                        <a:rPr lang="en-US" sz="1100" dirty="0" smtClean="0"/>
                        <a:t>04</a:t>
                      </a:r>
                      <a:endParaRPr lang="en-US" sz="1100" dirty="0"/>
                    </a:p>
                  </a:txBody>
                  <a:tcPr marT="45798" marB="45798">
                    <a:solidFill>
                      <a:srgbClr val="0066FF"/>
                    </a:solidFill>
                  </a:tcPr>
                </a:tc>
                <a:tc>
                  <a:txBody>
                    <a:bodyPr/>
                    <a:lstStyle/>
                    <a:p>
                      <a:pPr algn="ctr"/>
                      <a:r>
                        <a:rPr lang="en-US" sz="1100" dirty="0" smtClean="0"/>
                        <a:t>05</a:t>
                      </a:r>
                      <a:endParaRPr lang="en-US" sz="1100" dirty="0"/>
                    </a:p>
                  </a:txBody>
                  <a:tcPr marT="45798" marB="45798">
                    <a:solidFill>
                      <a:srgbClr val="0066FF"/>
                    </a:solidFill>
                  </a:tcPr>
                </a:tc>
                <a:tc>
                  <a:txBody>
                    <a:bodyPr/>
                    <a:lstStyle/>
                    <a:p>
                      <a:pPr algn="ctr"/>
                      <a:r>
                        <a:rPr lang="en-US" sz="1100" dirty="0" smtClean="0"/>
                        <a:t>EOF</a:t>
                      </a:r>
                      <a:endParaRPr lang="en-US" sz="1100" dirty="0"/>
                    </a:p>
                  </a:txBody>
                  <a:tcPr marT="45798" marB="45798">
                    <a:solidFill>
                      <a:srgbClr val="0066FF"/>
                    </a:solidFill>
                  </a:tcPr>
                </a:tc>
                <a:tc>
                  <a:txBody>
                    <a:bodyPr/>
                    <a:lstStyle/>
                    <a:p>
                      <a:pPr algn="ctr"/>
                      <a:r>
                        <a:rPr lang="en-US" sz="1100" dirty="0" smtClean="0"/>
                        <a:t>EOF</a:t>
                      </a:r>
                      <a:endParaRPr lang="en-US" sz="1100" dirty="0"/>
                    </a:p>
                  </a:txBody>
                  <a:tcPr marT="45798" marB="45798">
                    <a:solidFill>
                      <a:srgbClr val="FF0000"/>
                    </a:solidFill>
                  </a:tcPr>
                </a:tc>
                <a:tc>
                  <a:txBody>
                    <a:bodyPr/>
                    <a:lstStyle/>
                    <a:p>
                      <a:pPr algn="ctr"/>
                      <a:endParaRPr lang="en-US" sz="1100" dirty="0"/>
                    </a:p>
                  </a:txBody>
                  <a:tcPr marT="45798" marB="45798"/>
                </a:tc>
                <a:tc>
                  <a:txBody>
                    <a:bodyPr/>
                    <a:lstStyle/>
                    <a:p>
                      <a:pPr algn="ctr"/>
                      <a:r>
                        <a:rPr lang="en-US" sz="1100" dirty="0" smtClean="0"/>
                        <a:t>09</a:t>
                      </a:r>
                      <a:endParaRPr lang="en-US" sz="1100" dirty="0"/>
                    </a:p>
                  </a:txBody>
                  <a:tcPr marT="45798" marB="45798">
                    <a:solidFill>
                      <a:srgbClr val="00B050"/>
                    </a:solidFill>
                  </a:tcPr>
                </a:tc>
                <a:tc>
                  <a:txBody>
                    <a:bodyPr/>
                    <a:lstStyle/>
                    <a:p>
                      <a:pPr algn="ctr"/>
                      <a:r>
                        <a:rPr lang="en-US" sz="1100" dirty="0" smtClean="0"/>
                        <a:t>10</a:t>
                      </a:r>
                      <a:endParaRPr lang="en-US" sz="1100" dirty="0"/>
                    </a:p>
                  </a:txBody>
                  <a:tcPr marT="45798" marB="45798">
                    <a:solidFill>
                      <a:srgbClr val="00B050"/>
                    </a:solidFill>
                  </a:tcPr>
                </a:tc>
                <a:tc>
                  <a:txBody>
                    <a:bodyPr/>
                    <a:lstStyle/>
                    <a:p>
                      <a:pPr algn="ctr"/>
                      <a:r>
                        <a:rPr lang="en-US" sz="1100" dirty="0" smtClean="0"/>
                        <a:t>11</a:t>
                      </a:r>
                      <a:endParaRPr lang="en-US" sz="1100" dirty="0"/>
                    </a:p>
                  </a:txBody>
                  <a:tcPr marT="45798" marB="45798">
                    <a:solidFill>
                      <a:srgbClr val="00B050"/>
                    </a:solidFill>
                  </a:tcPr>
                </a:tc>
                <a:tc>
                  <a:txBody>
                    <a:bodyPr/>
                    <a:lstStyle/>
                    <a:p>
                      <a:pPr algn="ctr"/>
                      <a:r>
                        <a:rPr lang="en-US" sz="1100" dirty="0" smtClean="0"/>
                        <a:t>EOF</a:t>
                      </a:r>
                      <a:endParaRPr lang="en-US" sz="1100" dirty="0"/>
                    </a:p>
                  </a:txBody>
                  <a:tcPr marT="45798" marB="45798">
                    <a:solidFill>
                      <a:srgbClr val="00B050"/>
                    </a:solidFill>
                  </a:tcPr>
                </a:tc>
                <a:tc>
                  <a:txBody>
                    <a:bodyPr/>
                    <a:lstStyle/>
                    <a:p>
                      <a:pPr algn="ctr"/>
                      <a:endParaRPr lang="en-US" sz="1100" dirty="0"/>
                    </a:p>
                  </a:txBody>
                  <a:tcPr marT="45798" marB="45798"/>
                </a:tc>
                <a:tc>
                  <a:txBody>
                    <a:bodyPr/>
                    <a:lstStyle/>
                    <a:p>
                      <a:pPr algn="ctr"/>
                      <a:endParaRPr lang="en-US" sz="1100" dirty="0"/>
                    </a:p>
                  </a:txBody>
                  <a:tcPr marT="45798" marB="45798"/>
                </a:tc>
                <a:tc>
                  <a:txBody>
                    <a:bodyPr/>
                    <a:lstStyle/>
                    <a:p>
                      <a:pPr algn="ctr"/>
                      <a:endParaRPr lang="en-US" sz="1100" dirty="0"/>
                    </a:p>
                  </a:txBody>
                  <a:tcPr marT="45798" marB="45798"/>
                </a:tc>
                <a:tc>
                  <a:txBody>
                    <a:bodyPr/>
                    <a:lstStyle/>
                    <a:p>
                      <a:pPr algn="ctr"/>
                      <a:endParaRPr lang="en-US" sz="1100" dirty="0"/>
                    </a:p>
                  </a:txBody>
                  <a:tcPr marT="45798" marB="45798"/>
                </a:tc>
                <a:tc>
                  <a:txBody>
                    <a:bodyPr/>
                    <a:lstStyle/>
                    <a:p>
                      <a:pPr algn="ctr"/>
                      <a:endParaRPr lang="en-US" sz="1100" dirty="0"/>
                    </a:p>
                  </a:txBody>
                  <a:tcPr marT="45798" marB="45798"/>
                </a:tc>
                <a:tc>
                  <a:txBody>
                    <a:bodyPr/>
                    <a:lstStyle/>
                    <a:p>
                      <a:pPr algn="ctr"/>
                      <a:endParaRPr lang="en-US" sz="1100" dirty="0"/>
                    </a:p>
                  </a:txBody>
                  <a:tcPr marT="45798" marB="45798"/>
                </a:tc>
                <a:extLst>
                  <a:ext uri="{0D108BD9-81ED-4DB2-BD59-A6C34878D82A}">
                    <a16:rowId xmlns:a16="http://schemas.microsoft.com/office/drawing/2014/main" val="10000"/>
                  </a:ext>
                </a:extLst>
              </a:tr>
            </a:tbl>
          </a:graphicData>
        </a:graphic>
      </p:graphicFrame>
      <p:cxnSp>
        <p:nvCxnSpPr>
          <p:cNvPr id="21" name="Elbow Connector 20"/>
          <p:cNvCxnSpPr/>
          <p:nvPr/>
        </p:nvCxnSpPr>
        <p:spPr bwMode="auto">
          <a:xfrm rot="5400000">
            <a:off x="495300" y="3619500"/>
            <a:ext cx="1295400" cy="762000"/>
          </a:xfrm>
          <a:prstGeom prst="bentConnector3">
            <a:avLst>
              <a:gd name="adj1" fmla="val -1471"/>
            </a:avLst>
          </a:prstGeom>
          <a:ln>
            <a:solidFill>
              <a:srgbClr val="0066FF"/>
            </a:solidFill>
            <a:headEnd type="none" w="med" len="med"/>
            <a:tailEnd type="arrow"/>
          </a:ln>
        </p:spPr>
        <p:style>
          <a:lnRef idx="1">
            <a:schemeClr val="dk1"/>
          </a:lnRef>
          <a:fillRef idx="0">
            <a:schemeClr val="dk1"/>
          </a:fillRef>
          <a:effectRef idx="0">
            <a:schemeClr val="dk1"/>
          </a:effectRef>
          <a:fontRef idx="minor">
            <a:schemeClr val="tx1"/>
          </a:fontRef>
        </p:style>
      </p:cxnSp>
      <p:cxnSp>
        <p:nvCxnSpPr>
          <p:cNvPr id="13396" name="Elbow Connector 29"/>
          <p:cNvCxnSpPr>
            <a:cxnSpLocks noChangeShapeType="1"/>
          </p:cNvCxnSpPr>
          <p:nvPr/>
        </p:nvCxnSpPr>
        <p:spPr bwMode="auto">
          <a:xfrm flipV="1">
            <a:off x="762000" y="5029200"/>
            <a:ext cx="914400" cy="304800"/>
          </a:xfrm>
          <a:prstGeom prst="bentConnector3">
            <a:avLst>
              <a:gd name="adj1" fmla="val 100000"/>
            </a:avLst>
          </a:prstGeom>
          <a:noFill/>
          <a:ln w="9525" algn="ctr">
            <a:solidFill>
              <a:srgbClr val="0066FF"/>
            </a:solidFill>
            <a:round/>
            <a:headEnd/>
            <a:tailEnd type="arrow" w="med" len="med"/>
          </a:ln>
          <a:extLst>
            <a:ext uri="{909E8E84-426E-40DD-AFC4-6F175D3DCCD1}">
              <a14:hiddenFill xmlns:a14="http://schemas.microsoft.com/office/drawing/2010/main">
                <a:noFill/>
              </a14:hiddenFill>
            </a:ext>
          </a:extLst>
        </p:spPr>
      </p:cxnSp>
      <p:cxnSp>
        <p:nvCxnSpPr>
          <p:cNvPr id="13397" name="Straight Arrow Connector 32"/>
          <p:cNvCxnSpPr>
            <a:cxnSpLocks noChangeShapeType="1"/>
          </p:cNvCxnSpPr>
          <p:nvPr/>
        </p:nvCxnSpPr>
        <p:spPr bwMode="auto">
          <a:xfrm rot="5400000">
            <a:off x="608013" y="5181600"/>
            <a:ext cx="306388" cy="1587"/>
          </a:xfrm>
          <a:prstGeom prst="straightConnector1">
            <a:avLst/>
          </a:prstGeom>
          <a:noFill/>
          <a:ln w="9525" algn="ctr">
            <a:solidFill>
              <a:srgbClr val="0066FF"/>
            </a:solidFill>
            <a:round/>
            <a:headEnd/>
            <a:tailEnd type="arrow" w="med" len="med"/>
          </a:ln>
          <a:extLst>
            <a:ext uri="{909E8E84-426E-40DD-AFC4-6F175D3DCCD1}">
              <a14:hiddenFill xmlns:a14="http://schemas.microsoft.com/office/drawing/2010/main">
                <a:noFill/>
              </a14:hiddenFill>
            </a:ext>
          </a:extLst>
        </p:spPr>
      </p:cxnSp>
      <p:cxnSp>
        <p:nvCxnSpPr>
          <p:cNvPr id="13398" name="Straight Arrow Connector 38"/>
          <p:cNvCxnSpPr>
            <a:cxnSpLocks noChangeShapeType="1"/>
          </p:cNvCxnSpPr>
          <p:nvPr/>
        </p:nvCxnSpPr>
        <p:spPr bwMode="auto">
          <a:xfrm rot="5400000">
            <a:off x="1676400" y="5181600"/>
            <a:ext cx="306388" cy="1588"/>
          </a:xfrm>
          <a:prstGeom prst="straightConnector1">
            <a:avLst/>
          </a:prstGeom>
          <a:noFill/>
          <a:ln w="9525" algn="ctr">
            <a:solidFill>
              <a:srgbClr val="0066FF"/>
            </a:solidFill>
            <a:round/>
            <a:headEnd/>
            <a:tailEnd type="arrow" w="med" len="med"/>
          </a:ln>
          <a:extLst>
            <a:ext uri="{909E8E84-426E-40DD-AFC4-6F175D3DCCD1}">
              <a14:hiddenFill xmlns:a14="http://schemas.microsoft.com/office/drawing/2010/main">
                <a:noFill/>
              </a14:hiddenFill>
            </a:ext>
          </a:extLst>
        </p:spPr>
      </p:cxnSp>
      <p:cxnSp>
        <p:nvCxnSpPr>
          <p:cNvPr id="13399" name="Elbow Connector 39"/>
          <p:cNvCxnSpPr>
            <a:cxnSpLocks noChangeShapeType="1"/>
          </p:cNvCxnSpPr>
          <p:nvPr/>
        </p:nvCxnSpPr>
        <p:spPr bwMode="auto">
          <a:xfrm rot="5400000" flipH="1" flipV="1">
            <a:off x="1828800" y="5029200"/>
            <a:ext cx="304800" cy="304800"/>
          </a:xfrm>
          <a:prstGeom prst="bentConnector3">
            <a:avLst>
              <a:gd name="adj1" fmla="val 0"/>
            </a:avLst>
          </a:prstGeom>
          <a:noFill/>
          <a:ln w="9525" algn="ctr">
            <a:solidFill>
              <a:srgbClr val="0066FF"/>
            </a:solidFill>
            <a:round/>
            <a:headEnd/>
            <a:tailEnd type="arrow" w="med" len="med"/>
          </a:ln>
          <a:extLst>
            <a:ext uri="{909E8E84-426E-40DD-AFC4-6F175D3DCCD1}">
              <a14:hiddenFill xmlns:a14="http://schemas.microsoft.com/office/drawing/2010/main">
                <a:noFill/>
              </a14:hiddenFill>
            </a:ext>
          </a:extLst>
        </p:spPr>
      </p:cxnSp>
      <p:cxnSp>
        <p:nvCxnSpPr>
          <p:cNvPr id="13400" name="Straight Arrow Connector 42"/>
          <p:cNvCxnSpPr>
            <a:cxnSpLocks noChangeShapeType="1"/>
          </p:cNvCxnSpPr>
          <p:nvPr/>
        </p:nvCxnSpPr>
        <p:spPr bwMode="auto">
          <a:xfrm rot="5400000">
            <a:off x="2209800" y="5181600"/>
            <a:ext cx="306388" cy="1588"/>
          </a:xfrm>
          <a:prstGeom prst="straightConnector1">
            <a:avLst/>
          </a:prstGeom>
          <a:noFill/>
          <a:ln w="9525" algn="ctr">
            <a:solidFill>
              <a:srgbClr val="0066FF"/>
            </a:solidFill>
            <a:round/>
            <a:headEnd/>
            <a:tailEnd type="arrow" w="med" len="med"/>
          </a:ln>
          <a:extLst>
            <a:ext uri="{909E8E84-426E-40DD-AFC4-6F175D3DCCD1}">
              <a14:hiddenFill xmlns:a14="http://schemas.microsoft.com/office/drawing/2010/main">
                <a:noFill/>
              </a14:hiddenFill>
            </a:ext>
          </a:extLst>
        </p:spPr>
      </p:cxnSp>
      <p:cxnSp>
        <p:nvCxnSpPr>
          <p:cNvPr id="13401" name="Elbow Connector 43"/>
          <p:cNvCxnSpPr>
            <a:cxnSpLocks noChangeShapeType="1"/>
          </p:cNvCxnSpPr>
          <p:nvPr/>
        </p:nvCxnSpPr>
        <p:spPr bwMode="auto">
          <a:xfrm rot="5400000" flipH="1" flipV="1">
            <a:off x="2362200" y="5029200"/>
            <a:ext cx="304800" cy="304800"/>
          </a:xfrm>
          <a:prstGeom prst="bentConnector3">
            <a:avLst>
              <a:gd name="adj1" fmla="val 0"/>
            </a:avLst>
          </a:prstGeom>
          <a:noFill/>
          <a:ln w="9525" algn="ctr">
            <a:solidFill>
              <a:srgbClr val="0066FF"/>
            </a:solidFill>
            <a:round/>
            <a:headEnd/>
            <a:tailEnd type="arrow" w="med" len="med"/>
          </a:ln>
          <a:extLst>
            <a:ext uri="{909E8E84-426E-40DD-AFC4-6F175D3DCCD1}">
              <a14:hiddenFill xmlns:a14="http://schemas.microsoft.com/office/drawing/2010/main">
                <a:noFill/>
              </a14:hiddenFill>
            </a:ext>
          </a:extLst>
        </p:spPr>
      </p:cxnSp>
      <p:cxnSp>
        <p:nvCxnSpPr>
          <p:cNvPr id="13402" name="Elbow Connector 44"/>
          <p:cNvCxnSpPr>
            <a:cxnSpLocks noChangeShapeType="1"/>
          </p:cNvCxnSpPr>
          <p:nvPr/>
        </p:nvCxnSpPr>
        <p:spPr bwMode="auto">
          <a:xfrm rot="5400000">
            <a:off x="876300" y="4000500"/>
            <a:ext cx="914400" cy="381000"/>
          </a:xfrm>
          <a:prstGeom prst="bentConnector3">
            <a:avLst>
              <a:gd name="adj1" fmla="val -1042"/>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3" name="Straight Arrow Connector 47"/>
          <p:cNvCxnSpPr>
            <a:cxnSpLocks noChangeShapeType="1"/>
          </p:cNvCxnSpPr>
          <p:nvPr/>
        </p:nvCxnSpPr>
        <p:spPr bwMode="auto">
          <a:xfrm rot="5400000">
            <a:off x="1029494" y="5295106"/>
            <a:ext cx="533400" cy="1588"/>
          </a:xfrm>
          <a:prstGeom prst="straightConnector1">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4" name="Elbow Connector 48"/>
          <p:cNvCxnSpPr>
            <a:cxnSpLocks noChangeShapeType="1"/>
          </p:cNvCxnSpPr>
          <p:nvPr/>
        </p:nvCxnSpPr>
        <p:spPr bwMode="auto">
          <a:xfrm flipV="1">
            <a:off x="1295400" y="5029200"/>
            <a:ext cx="2819400" cy="533400"/>
          </a:xfrm>
          <a:prstGeom prst="bentConnector3">
            <a:avLst>
              <a:gd name="adj1" fmla="val 100000"/>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5" name="Straight Arrow Connector 52"/>
          <p:cNvCxnSpPr>
            <a:cxnSpLocks noChangeShapeType="1"/>
          </p:cNvCxnSpPr>
          <p:nvPr/>
        </p:nvCxnSpPr>
        <p:spPr bwMode="auto">
          <a:xfrm rot="5400000">
            <a:off x="4114800" y="5181600"/>
            <a:ext cx="306388" cy="1588"/>
          </a:xfrm>
          <a:prstGeom prst="straightConnector1">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6" name="Elbow Connector 53"/>
          <p:cNvCxnSpPr>
            <a:cxnSpLocks noChangeShapeType="1"/>
          </p:cNvCxnSpPr>
          <p:nvPr/>
        </p:nvCxnSpPr>
        <p:spPr bwMode="auto">
          <a:xfrm rot="5400000" flipH="1" flipV="1">
            <a:off x="4267200" y="5029200"/>
            <a:ext cx="304800" cy="304800"/>
          </a:xfrm>
          <a:prstGeom prst="bentConnector3">
            <a:avLst>
              <a:gd name="adj1" fmla="val 0"/>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7" name="Straight Arrow Connector 54"/>
          <p:cNvCxnSpPr>
            <a:cxnSpLocks noChangeShapeType="1"/>
          </p:cNvCxnSpPr>
          <p:nvPr/>
        </p:nvCxnSpPr>
        <p:spPr bwMode="auto">
          <a:xfrm rot="5400000">
            <a:off x="4572000" y="5181600"/>
            <a:ext cx="306388" cy="1588"/>
          </a:xfrm>
          <a:prstGeom prst="straightConnector1">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8" name="Elbow Connector 55"/>
          <p:cNvCxnSpPr>
            <a:cxnSpLocks noChangeShapeType="1"/>
          </p:cNvCxnSpPr>
          <p:nvPr/>
        </p:nvCxnSpPr>
        <p:spPr bwMode="auto">
          <a:xfrm rot="5400000" flipH="1" flipV="1">
            <a:off x="4724400" y="5029200"/>
            <a:ext cx="304800" cy="304800"/>
          </a:xfrm>
          <a:prstGeom prst="bentConnector3">
            <a:avLst>
              <a:gd name="adj1" fmla="val 0"/>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09" name="Straight Arrow Connector 56"/>
          <p:cNvCxnSpPr>
            <a:cxnSpLocks noChangeShapeType="1"/>
          </p:cNvCxnSpPr>
          <p:nvPr/>
        </p:nvCxnSpPr>
        <p:spPr bwMode="auto">
          <a:xfrm rot="5400000">
            <a:off x="5029200" y="5181600"/>
            <a:ext cx="306388" cy="1588"/>
          </a:xfrm>
          <a:prstGeom prst="straightConnector1">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10" name="Elbow Connector 57"/>
          <p:cNvCxnSpPr>
            <a:cxnSpLocks noChangeShapeType="1"/>
          </p:cNvCxnSpPr>
          <p:nvPr/>
        </p:nvCxnSpPr>
        <p:spPr bwMode="auto">
          <a:xfrm rot="5400000" flipH="1" flipV="1">
            <a:off x="5181600" y="5029200"/>
            <a:ext cx="304800" cy="304800"/>
          </a:xfrm>
          <a:prstGeom prst="bentConnector3">
            <a:avLst>
              <a:gd name="adj1" fmla="val 0"/>
            </a:avLst>
          </a:prstGeom>
          <a:noFill/>
          <a:ln w="9525" algn="ctr">
            <a:solidFill>
              <a:srgbClr val="33CC33"/>
            </a:solidFill>
            <a:round/>
            <a:headEnd/>
            <a:tailEnd type="arrow" w="med" len="med"/>
          </a:ln>
          <a:extLst>
            <a:ext uri="{909E8E84-426E-40DD-AFC4-6F175D3DCCD1}">
              <a14:hiddenFill xmlns:a14="http://schemas.microsoft.com/office/drawing/2010/main">
                <a:noFill/>
              </a14:hiddenFill>
            </a:ext>
          </a:extLst>
        </p:spPr>
      </p:cxnSp>
      <p:cxnSp>
        <p:nvCxnSpPr>
          <p:cNvPr id="13411" name="Elbow Connector 97"/>
          <p:cNvCxnSpPr>
            <a:cxnSpLocks noChangeShapeType="1"/>
          </p:cNvCxnSpPr>
          <p:nvPr/>
        </p:nvCxnSpPr>
        <p:spPr bwMode="auto">
          <a:xfrm rot="5400000">
            <a:off x="1257300" y="4152900"/>
            <a:ext cx="457200" cy="228600"/>
          </a:xfrm>
          <a:prstGeom prst="bentConnector3">
            <a:avLst>
              <a:gd name="adj1" fmla="val -4167"/>
            </a:avLst>
          </a:prstGeom>
          <a:noFill/>
          <a:ln w="9525" algn="ctr">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13412" name="Elbow Connector 103"/>
          <p:cNvCxnSpPr>
            <a:cxnSpLocks noChangeShapeType="1"/>
          </p:cNvCxnSpPr>
          <p:nvPr/>
        </p:nvCxnSpPr>
        <p:spPr bwMode="auto">
          <a:xfrm>
            <a:off x="1371600" y="4495800"/>
            <a:ext cx="1828800" cy="152400"/>
          </a:xfrm>
          <a:prstGeom prst="bentConnector3">
            <a:avLst>
              <a:gd name="adj1" fmla="val 100000"/>
            </a:avLst>
          </a:prstGeom>
          <a:noFill/>
          <a:ln w="9525" algn="ctr">
            <a:solidFill>
              <a:srgbClr val="FF0000"/>
            </a:solidFill>
            <a:round/>
            <a:headEnd/>
            <a:tailEnd type="arrow" w="med" len="med"/>
          </a:ln>
          <a:extLst>
            <a:ext uri="{909E8E84-426E-40DD-AFC4-6F175D3DCCD1}">
              <a14:hiddenFill xmlns:a14="http://schemas.microsoft.com/office/drawing/2010/main">
                <a:noFill/>
              </a14:hiddenFill>
            </a:ext>
          </a:extLst>
        </p:spPr>
      </p:cxnSp>
      <p:sp>
        <p:nvSpPr>
          <p:cNvPr id="13413" name="Rectangle 16"/>
          <p:cNvSpPr>
            <a:spLocks noChangeArrowheads="1"/>
          </p:cNvSpPr>
          <p:nvPr/>
        </p:nvSpPr>
        <p:spPr bwMode="auto">
          <a:xfrm>
            <a:off x="5715000" y="5105400"/>
            <a:ext cx="30480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File Allocation Table - FAT</a:t>
            </a:r>
            <a:endParaRPr lang="he-IL" altLang="en-US" sz="1800">
              <a:cs typeface="Miriam" panose="020B0502050101010101" pitchFamily="34" charset="-79"/>
            </a:endParaRPr>
          </a:p>
        </p:txBody>
      </p:sp>
      <p:sp>
        <p:nvSpPr>
          <p:cNvPr id="34"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מציין מיקום של כותרת תחתונה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5363" name="מציין מיקום של מספר שקופית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3938426-4BB5-46FC-801D-E49421081A04}" type="slidenum">
              <a:rPr lang="en-US" altLang="en-US" sz="1400" smtClean="0"/>
              <a:pPr>
                <a:spcBef>
                  <a:spcPct val="0"/>
                </a:spcBef>
                <a:buFontTx/>
                <a:buNone/>
              </a:pPr>
              <a:t>9</a:t>
            </a:fld>
            <a:endParaRPr lang="en-US" altLang="en-US" sz="1400" smtClean="0"/>
          </a:p>
        </p:txBody>
      </p:sp>
      <p:sp>
        <p:nvSpPr>
          <p:cNvPr id="15364" name="AutoShape 2"/>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5" name="Rectangle 3"/>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6" name="Oval 4"/>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5367" name="Line 5"/>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70"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
        <p:nvSpPr>
          <p:cNvPr id="15371" name="Rectangle 16"/>
          <p:cNvSpPr>
            <a:spLocks noChangeArrowheads="1"/>
          </p:cNvSpPr>
          <p:nvPr/>
        </p:nvSpPr>
        <p:spPr bwMode="auto">
          <a:xfrm>
            <a:off x="3124200" y="1524000"/>
            <a:ext cx="30480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t>File Allocation Table - FAT</a:t>
            </a:r>
            <a:endParaRPr lang="he-IL" altLang="en-US" sz="1800">
              <a:cs typeface="Miriam" panose="020B0502050101010101" pitchFamily="34" charset="-79"/>
            </a:endParaRPr>
          </a:p>
        </p:txBody>
      </p:sp>
      <p:sp>
        <p:nvSpPr>
          <p:cNvPr id="15372" name="Rectangle 16"/>
          <p:cNvSpPr>
            <a:spLocks noChangeArrowheads="1"/>
          </p:cNvSpPr>
          <p:nvPr/>
        </p:nvSpPr>
        <p:spPr bwMode="auto">
          <a:xfrm>
            <a:off x="3733800" y="2286000"/>
            <a:ext cx="2057400" cy="3698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800" b="1"/>
              <a:t>Clasters</a:t>
            </a:r>
            <a:endParaRPr lang="he-IL" altLang="en-US" sz="1800">
              <a:cs typeface="Miriam" panose="020B0502050101010101" pitchFamily="34" charset="-79"/>
            </a:endParaRPr>
          </a:p>
        </p:txBody>
      </p:sp>
      <p:graphicFrame>
        <p:nvGraphicFramePr>
          <p:cNvPr id="19" name="Table 18"/>
          <p:cNvGraphicFramePr>
            <a:graphicFrameLocks noGrp="1"/>
          </p:cNvGraphicFramePr>
          <p:nvPr/>
        </p:nvGraphicFramePr>
        <p:xfrm>
          <a:off x="609600" y="3657600"/>
          <a:ext cx="8000999" cy="741364"/>
        </p:xfrm>
        <a:graphic>
          <a:graphicData uri="http://schemas.openxmlformats.org/drawingml/2006/table">
            <a:tbl>
              <a:tblPr firstRow="1" bandRow="1">
                <a:tableStyleId>{21E4AEA4-8DFA-4A89-87EB-49C32662AFE0}</a:tableStyleId>
              </a:tblPr>
              <a:tblGrid>
                <a:gridCol w="470647">
                  <a:extLst>
                    <a:ext uri="{9D8B030D-6E8A-4147-A177-3AD203B41FA5}">
                      <a16:colId xmlns:a16="http://schemas.microsoft.com/office/drawing/2014/main" val="20000"/>
                    </a:ext>
                  </a:extLst>
                </a:gridCol>
                <a:gridCol w="470647">
                  <a:extLst>
                    <a:ext uri="{9D8B030D-6E8A-4147-A177-3AD203B41FA5}">
                      <a16:colId xmlns:a16="http://schemas.microsoft.com/office/drawing/2014/main" val="20001"/>
                    </a:ext>
                  </a:extLst>
                </a:gridCol>
                <a:gridCol w="470647">
                  <a:extLst>
                    <a:ext uri="{9D8B030D-6E8A-4147-A177-3AD203B41FA5}">
                      <a16:colId xmlns:a16="http://schemas.microsoft.com/office/drawing/2014/main" val="20002"/>
                    </a:ext>
                  </a:extLst>
                </a:gridCol>
                <a:gridCol w="470647">
                  <a:extLst>
                    <a:ext uri="{9D8B030D-6E8A-4147-A177-3AD203B41FA5}">
                      <a16:colId xmlns:a16="http://schemas.microsoft.com/office/drawing/2014/main" val="20003"/>
                    </a:ext>
                  </a:extLst>
                </a:gridCol>
                <a:gridCol w="470647">
                  <a:extLst>
                    <a:ext uri="{9D8B030D-6E8A-4147-A177-3AD203B41FA5}">
                      <a16:colId xmlns:a16="http://schemas.microsoft.com/office/drawing/2014/main" val="20004"/>
                    </a:ext>
                  </a:extLst>
                </a:gridCol>
                <a:gridCol w="470647">
                  <a:extLst>
                    <a:ext uri="{9D8B030D-6E8A-4147-A177-3AD203B41FA5}">
                      <a16:colId xmlns:a16="http://schemas.microsoft.com/office/drawing/2014/main" val="20005"/>
                    </a:ext>
                  </a:extLst>
                </a:gridCol>
                <a:gridCol w="470647">
                  <a:extLst>
                    <a:ext uri="{9D8B030D-6E8A-4147-A177-3AD203B41FA5}">
                      <a16:colId xmlns:a16="http://schemas.microsoft.com/office/drawing/2014/main" val="20006"/>
                    </a:ext>
                  </a:extLst>
                </a:gridCol>
                <a:gridCol w="470647">
                  <a:extLst>
                    <a:ext uri="{9D8B030D-6E8A-4147-A177-3AD203B41FA5}">
                      <a16:colId xmlns:a16="http://schemas.microsoft.com/office/drawing/2014/main" val="20007"/>
                    </a:ext>
                  </a:extLst>
                </a:gridCol>
                <a:gridCol w="470647">
                  <a:extLst>
                    <a:ext uri="{9D8B030D-6E8A-4147-A177-3AD203B41FA5}">
                      <a16:colId xmlns:a16="http://schemas.microsoft.com/office/drawing/2014/main" val="20008"/>
                    </a:ext>
                  </a:extLst>
                </a:gridCol>
                <a:gridCol w="470647">
                  <a:extLst>
                    <a:ext uri="{9D8B030D-6E8A-4147-A177-3AD203B41FA5}">
                      <a16:colId xmlns:a16="http://schemas.microsoft.com/office/drawing/2014/main" val="20009"/>
                    </a:ext>
                  </a:extLst>
                </a:gridCol>
                <a:gridCol w="470647">
                  <a:extLst>
                    <a:ext uri="{9D8B030D-6E8A-4147-A177-3AD203B41FA5}">
                      <a16:colId xmlns:a16="http://schemas.microsoft.com/office/drawing/2014/main" val="20010"/>
                    </a:ext>
                  </a:extLst>
                </a:gridCol>
                <a:gridCol w="470647">
                  <a:extLst>
                    <a:ext uri="{9D8B030D-6E8A-4147-A177-3AD203B41FA5}">
                      <a16:colId xmlns:a16="http://schemas.microsoft.com/office/drawing/2014/main" val="20011"/>
                    </a:ext>
                  </a:extLst>
                </a:gridCol>
                <a:gridCol w="470647">
                  <a:extLst>
                    <a:ext uri="{9D8B030D-6E8A-4147-A177-3AD203B41FA5}">
                      <a16:colId xmlns:a16="http://schemas.microsoft.com/office/drawing/2014/main" val="20012"/>
                    </a:ext>
                  </a:extLst>
                </a:gridCol>
                <a:gridCol w="470647">
                  <a:extLst>
                    <a:ext uri="{9D8B030D-6E8A-4147-A177-3AD203B41FA5}">
                      <a16:colId xmlns:a16="http://schemas.microsoft.com/office/drawing/2014/main" val="20013"/>
                    </a:ext>
                  </a:extLst>
                </a:gridCol>
                <a:gridCol w="470647">
                  <a:extLst>
                    <a:ext uri="{9D8B030D-6E8A-4147-A177-3AD203B41FA5}">
                      <a16:colId xmlns:a16="http://schemas.microsoft.com/office/drawing/2014/main" val="20014"/>
                    </a:ext>
                  </a:extLst>
                </a:gridCol>
                <a:gridCol w="470647">
                  <a:extLst>
                    <a:ext uri="{9D8B030D-6E8A-4147-A177-3AD203B41FA5}">
                      <a16:colId xmlns:a16="http://schemas.microsoft.com/office/drawing/2014/main" val="20015"/>
                    </a:ext>
                  </a:extLst>
                </a:gridCol>
                <a:gridCol w="470647">
                  <a:extLst>
                    <a:ext uri="{9D8B030D-6E8A-4147-A177-3AD203B41FA5}">
                      <a16:colId xmlns:a16="http://schemas.microsoft.com/office/drawing/2014/main" val="20016"/>
                    </a:ext>
                  </a:extLst>
                </a:gridCol>
              </a:tblGrid>
              <a:tr h="370682">
                <a:tc>
                  <a:txBody>
                    <a:bodyPr/>
                    <a:lstStyle/>
                    <a:p>
                      <a:pPr algn="ctr"/>
                      <a:r>
                        <a:rPr lang="en-US" sz="1100" dirty="0" smtClean="0">
                          <a:solidFill>
                            <a:schemeClr val="tx1"/>
                          </a:solidFill>
                        </a:rPr>
                        <a:t>1</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2</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3</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4</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5</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6</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7</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8</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9</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10</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11</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dirty="0" smtClean="0">
                          <a:solidFill>
                            <a:schemeClr val="tx1"/>
                          </a:solidFill>
                        </a:rPr>
                        <a:t>12</a:t>
                      </a: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dirty="0">
                        <a:solidFill>
                          <a:schemeClr val="tx1"/>
                        </a:solidFill>
                      </a:endParaRPr>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682">
                <a:tc>
                  <a:txBody>
                    <a:bodyPr/>
                    <a:lstStyle/>
                    <a:p>
                      <a:pPr algn="ctr"/>
                      <a:r>
                        <a:rPr lang="en-US" sz="1100" dirty="0" smtClean="0"/>
                        <a:t>03</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FF"/>
                    </a:solidFill>
                  </a:tcPr>
                </a:tc>
                <a:tc>
                  <a:txBody>
                    <a:bodyPr/>
                    <a:lstStyle/>
                    <a:p>
                      <a:pPr algn="ctr"/>
                      <a:r>
                        <a:rPr lang="en-US" sz="1100" dirty="0" smtClean="0"/>
                        <a:t>08</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CC33"/>
                    </a:solidFill>
                  </a:tcPr>
                </a:tc>
                <a:tc>
                  <a:txBody>
                    <a:bodyPr/>
                    <a:lstStyle/>
                    <a:p>
                      <a:pPr algn="ctr"/>
                      <a:r>
                        <a:rPr lang="en-US" sz="1100" dirty="0" smtClean="0"/>
                        <a:t>04</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FF"/>
                    </a:solidFill>
                  </a:tcPr>
                </a:tc>
                <a:tc>
                  <a:txBody>
                    <a:bodyPr/>
                    <a:lstStyle/>
                    <a:p>
                      <a:pPr algn="ctr"/>
                      <a:r>
                        <a:rPr lang="en-US" sz="1100" dirty="0" smtClean="0"/>
                        <a:t>05</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FF"/>
                    </a:solidFill>
                  </a:tcPr>
                </a:tc>
                <a:tc>
                  <a:txBody>
                    <a:bodyPr/>
                    <a:lstStyle/>
                    <a:p>
                      <a:pPr algn="ctr"/>
                      <a:r>
                        <a:rPr lang="en-US" sz="1100" dirty="0" smtClean="0"/>
                        <a:t>EOF</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FF"/>
                    </a:solidFill>
                  </a:tcPr>
                </a:tc>
                <a:tc>
                  <a:txBody>
                    <a:bodyPr/>
                    <a:lstStyle/>
                    <a:p>
                      <a:pPr algn="ctr"/>
                      <a:r>
                        <a:rPr lang="en-US" sz="1100" dirty="0" smtClean="0"/>
                        <a:t>EOF</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dirty="0" smtClean="0"/>
                        <a:t>09</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100" dirty="0" smtClean="0"/>
                        <a:t>10</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100" dirty="0" smtClean="0"/>
                        <a:t>11</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lang="en-US" sz="1100" dirty="0" smtClean="0"/>
                        <a:t>EOF</a:t>
                      </a: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p>
                  </a:txBody>
                  <a:tcPr marT="45700" marB="457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4" name="Rectangle 7"/>
          <p:cNvSpPr>
            <a:spLocks noChangeArrowheads="1"/>
          </p:cNvSpPr>
          <p:nvPr/>
        </p:nvSpPr>
        <p:spPr bwMode="auto">
          <a:xfrm>
            <a:off x="2496344" y="228600"/>
            <a:ext cx="415131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File System</a:t>
            </a:r>
            <a:endParaRPr lang="en-US" altLang="en-US" sz="4400" dirty="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1069</TotalTime>
  <Words>817</Words>
  <Application>Microsoft Office PowerPoint</Application>
  <PresentationFormat>On-screen Show (4:3)</PresentationFormat>
  <Paragraphs>191</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David</vt:lpstr>
      <vt:lpstr>Impact</vt:lpstr>
      <vt:lpstr>Miriam</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Anatoly Peymer</cp:lastModifiedBy>
  <cp:revision>91</cp:revision>
  <dcterms:created xsi:type="dcterms:W3CDTF">2008-08-03T16:05:36Z</dcterms:created>
  <dcterms:modified xsi:type="dcterms:W3CDTF">2018-06-08T11:03:47Z</dcterms:modified>
</cp:coreProperties>
</file>