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97" r:id="rId2"/>
    <p:sldId id="300" r:id="rId3"/>
    <p:sldId id="298" r:id="rId4"/>
    <p:sldId id="29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544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CC"/>
    <a:srgbClr val="0520EB"/>
    <a:srgbClr val="DDDDDD"/>
    <a:srgbClr val="FFFF99"/>
    <a:srgbClr val="C0C0C0"/>
    <a:srgbClr val="669999"/>
    <a:srgbClr val="6666CC"/>
    <a:srgbClr val="33CC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675" autoAdjust="0"/>
  </p:normalViewPr>
  <p:slideViewPr>
    <p:cSldViewPr showGuides="1">
      <p:cViewPr varScale="1">
        <p:scale>
          <a:sx n="110" d="100"/>
          <a:sy n="110" d="100"/>
        </p:scale>
        <p:origin x="1572" y="46"/>
      </p:cViewPr>
      <p:guideLst>
        <p:guide orient="horz" pos="2544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32B2395C-A33E-4542-AAAF-607EF2A764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3620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45CB42-DBBF-4BBC-B69B-3667C461CFD3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64627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45CB42-DBBF-4BBC-B69B-3667C461CFD3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472555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45CB42-DBBF-4BBC-B69B-3667C461CFD3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99404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3445CB42-DBBF-4BBC-B69B-3667C461CFD3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204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he-IL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7966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835E1-80CD-4E67-A3B8-00096D6AE30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9819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DCCEB36-C1C0-44DF-BE17-DE90100378D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76787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948AFE2-1030-4879-8F40-CBC69FDBDC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9870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274638"/>
            <a:ext cx="8229600" cy="5851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3F9A9C-E895-4AAE-91CC-99F1D84CD94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2472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A83759D-9E1D-43E0-B581-E28218A0379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6279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73D9F2E-C1D9-4E31-A7F5-64B8247321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02130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8AC5DAD-49E2-448D-95DB-EE6E714EF17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17444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E8115F-C48A-4D83-BC6C-3A628E7BFE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9693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ECEEF-9746-4030-8063-2CE0117F41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728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43EB7C-E2CC-40E1-8066-C020FF38286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614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9B3286-4B9B-481F-9CF2-CA497D03DD6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54928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63D997-D44F-4196-A414-E2188908D6F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1459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DADC1E52-6133-4D0E-BAB0-309343A1EEB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7448F5-FB02-46EC-8577-5DFA156E3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2971800" y="149225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Kernel32.dll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4466318"/>
            <a:ext cx="731520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מערכות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הפעלה בנויות כיום במודל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“Layers”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- לכל שכבה יש תפקיד אחר. ה-</a:t>
            </a:r>
            <a:r>
              <a:rPr lang="en-US" b="1" dirty="0">
                <a:latin typeface="+mj-lt"/>
                <a:cs typeface="David" panose="020E0502060401010101" pitchFamily="34" charset="-79"/>
              </a:rPr>
              <a:t>Kernel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הוא השכבה הבסיסית של מערכת ההפעלה. ה-</a:t>
            </a:r>
            <a:r>
              <a:rPr lang="en-US" b="1" dirty="0">
                <a:latin typeface="+mj-lt"/>
                <a:cs typeface="David" panose="020E0502060401010101" pitchFamily="34" charset="-79"/>
              </a:rPr>
              <a:t>Kernel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מספק את השירותים הבסיסיים ביותר -  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Low-Level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, כמו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אינטראקציה </a:t>
            </a:r>
            <a:r>
              <a:rPr lang="he-IL" b="1" dirty="0">
                <a:latin typeface="David" panose="020E0502060401010101" pitchFamily="34" charset="-79"/>
                <a:cs typeface="David" panose="020E0502060401010101" pitchFamily="34" charset="-79"/>
              </a:rPr>
              <a:t>בין חומרה ותוכנה וניהול זיכרון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. ככל שה-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b="1" dirty="0">
                <a:latin typeface="+mj-lt"/>
                <a:cs typeface="David" panose="020E0502060401010101" pitchFamily="34" charset="-79"/>
              </a:rPr>
              <a:t>Kernel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יעיל יותר, כך מערכת ההפעלה תרוץ באופן יעיל יותר.</a:t>
            </a:r>
          </a:p>
        </p:txBody>
      </p:sp>
      <p:sp>
        <p:nvSpPr>
          <p:cNvPr id="4" name="Rectangle 3"/>
          <p:cNvSpPr/>
          <p:nvPr/>
        </p:nvSpPr>
        <p:spPr>
          <a:xfrm>
            <a:off x="914400" y="1639669"/>
            <a:ext cx="7315200" cy="92333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  <a:defRPr/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ה-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en-US" b="1" dirty="0">
                <a:latin typeface="+mj-lt"/>
                <a:cs typeface="David" panose="020E0502060401010101" pitchFamily="34" charset="-79"/>
              </a:rPr>
              <a:t>Kernel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הוא המרכיב המרכזי של מערכת ההפעלה של המחשב.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זו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הליבה שמספקת שירותים בסיסיים לכל החלקים האחרים של מערכת ההפעלה.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14400" y="2852172"/>
            <a:ext cx="7315200" cy="13388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ה-</a:t>
            </a:r>
            <a:r>
              <a:rPr lang="en-US" b="1" dirty="0">
                <a:latin typeface="+mj-lt"/>
                <a:cs typeface="David" panose="020E0502060401010101" pitchFamily="34" charset="-79"/>
              </a:rPr>
              <a:t>Kernel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 הוא החלק של מערכת ההפעלה שניטען ראשון, והוא נשאר בזיכרון הראשי.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בגלל שהוא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נשאר בזיכרון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, מאוד חשוב שה-</a:t>
            </a:r>
            <a:r>
              <a:rPr lang="en-US" dirty="0">
                <a:latin typeface="David" panose="020E0502060401010101" pitchFamily="34" charset="-79"/>
                <a:cs typeface="David" panose="020E0502060401010101" pitchFamily="34" charset="-79"/>
              </a:rPr>
              <a:t>Kernel 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יהיה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קטן ככל האפשר ועדיין לספק את כל השירותים החיוניים הדרושים לחלקים אחרים של מערכת ההפעלה והיישומים.</a:t>
            </a:r>
            <a:endParaRPr lang="he-IL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2489474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7448F5-FB02-46EC-8577-5DFA156E3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2971800" y="149225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Kernel32.dll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13" name="Rectangle 12"/>
          <p:cNvSpPr/>
          <p:nvPr/>
        </p:nvSpPr>
        <p:spPr>
          <a:xfrm>
            <a:off x="914400" y="1617518"/>
            <a:ext cx="7315200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 algn="r" rtl="1">
              <a:lnSpc>
                <a:spcPct val="150000"/>
              </a:lnSpc>
            </a:pP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אז אם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ה-</a:t>
            </a:r>
            <a:r>
              <a:rPr lang="en-US" b="1" dirty="0">
                <a:cs typeface="David" panose="020E0502060401010101" pitchFamily="34" charset="-79"/>
              </a:rPr>
              <a:t>Kernel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מטפל בחומרה, הוא מטפל גם במקלדת ובעכבר, כלומר הוא מטפל בכל לחיצת מקש על המקלדת ובכל קליק (ימני או שמאלי) על העכבר. כלומר אם "נתעסק" עם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ה-</a:t>
            </a:r>
            <a:r>
              <a:rPr lang="en-US" b="1" dirty="0">
                <a:cs typeface="David" panose="020E0502060401010101" pitchFamily="34" charset="-79"/>
              </a:rPr>
              <a:t>Kernel</a:t>
            </a:r>
            <a:r>
              <a:rPr lang="he-IL" dirty="0" smtClean="0">
                <a:latin typeface="David" panose="020E0502060401010101" pitchFamily="34" charset="-79"/>
                <a:cs typeface="David" panose="020E0502060401010101" pitchFamily="34" charset="-79"/>
              </a:rPr>
              <a:t> </a:t>
            </a:r>
            <a:r>
              <a:rPr lang="he-IL" dirty="0">
                <a:latin typeface="David" panose="020E0502060401010101" pitchFamily="34" charset="-79"/>
                <a:cs typeface="David" panose="020E0502060401010101" pitchFamily="34" charset="-79"/>
              </a:rPr>
              <a:t>קצת, נוכל לדעת איזה מקשים נלחצו, ואפילו הרבה יותר מכך.</a:t>
            </a:r>
            <a:endParaRPr lang="en-US" dirty="0"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7582844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7448F5-FB02-46EC-8577-5DFA156E3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2971800" y="149225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Kernel32.dll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sp>
        <p:nvSpPr>
          <p:cNvPr id="2" name="Rounded Rectangle 1"/>
          <p:cNvSpPr/>
          <p:nvPr/>
        </p:nvSpPr>
        <p:spPr>
          <a:xfrm>
            <a:off x="3333750" y="3520858"/>
            <a:ext cx="2476500" cy="685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Kernel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333750" y="4908117"/>
            <a:ext cx="2476500" cy="685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Hardware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18" name="Rounded Rectangle 17"/>
          <p:cNvSpPr/>
          <p:nvPr/>
        </p:nvSpPr>
        <p:spPr>
          <a:xfrm>
            <a:off x="3333750" y="2133600"/>
            <a:ext cx="2476500" cy="685800"/>
          </a:xfrm>
          <a:prstGeom prst="roundRect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r>
              <a:rPr lang="en-US" b="1" dirty="0" smtClean="0">
                <a:solidFill>
                  <a:schemeClr val="tx1"/>
                </a:solidFill>
                <a:latin typeface="David" panose="020E0502060401010101" pitchFamily="34" charset="-79"/>
                <a:cs typeface="David" panose="020E0502060401010101" pitchFamily="34" charset="-79"/>
              </a:rPr>
              <a:t>Software</a:t>
            </a:r>
            <a:endParaRPr lang="en-US" b="1" dirty="0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3" name="Up Arrow 2"/>
          <p:cNvSpPr/>
          <p:nvPr/>
        </p:nvSpPr>
        <p:spPr>
          <a:xfrm>
            <a:off x="5105400" y="2819400"/>
            <a:ext cx="304800" cy="685800"/>
          </a:xfrm>
          <a:prstGeom prst="up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b="1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0" name="Up Arrow 19"/>
          <p:cNvSpPr/>
          <p:nvPr/>
        </p:nvSpPr>
        <p:spPr>
          <a:xfrm rot="10800000">
            <a:off x="3745057" y="2803885"/>
            <a:ext cx="304800" cy="685800"/>
          </a:xfrm>
          <a:prstGeom prst="up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b="1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1" name="Up Arrow 20"/>
          <p:cNvSpPr/>
          <p:nvPr/>
        </p:nvSpPr>
        <p:spPr>
          <a:xfrm rot="10800000">
            <a:off x="5122718" y="4206658"/>
            <a:ext cx="304800" cy="685800"/>
          </a:xfrm>
          <a:prstGeom prst="up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b="1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  <p:sp>
        <p:nvSpPr>
          <p:cNvPr id="22" name="Up Arrow 21"/>
          <p:cNvSpPr/>
          <p:nvPr/>
        </p:nvSpPr>
        <p:spPr>
          <a:xfrm>
            <a:off x="3733800" y="4192803"/>
            <a:ext cx="304800" cy="685800"/>
          </a:xfrm>
          <a:prstGeom prst="upArrow">
            <a:avLst/>
          </a:prstGeom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/>
            <a:endParaRPr lang="en-US" b="1">
              <a:solidFill>
                <a:schemeClr val="tx1"/>
              </a:solidFill>
              <a:latin typeface="David" panose="020E0502060401010101" pitchFamily="34" charset="-79"/>
              <a:cs typeface="David" panose="020E0502060401010101" pitchFamily="34" charset="-79"/>
            </a:endParaRPr>
          </a:p>
        </p:txBody>
      </p:sp>
    </p:spTree>
    <p:extLst>
      <p:ext uri="{BB962C8B-B14F-4D97-AF65-F5344CB8AC3E}">
        <p14:creationId xmlns:p14="http://schemas.microsoft.com/office/powerpoint/2010/main" val="3063721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733800" y="6400800"/>
            <a:ext cx="1676400" cy="32067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19459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C77448F5-FB02-46EC-8577-5DFA156E3EEC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19460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1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2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he-IL" altLang="en-US" sz="1800"/>
          </a:p>
        </p:txBody>
      </p:sp>
      <p:sp>
        <p:nvSpPr>
          <p:cNvPr id="19463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9465" name="Rectangle 16"/>
          <p:cNvSpPr>
            <a:spLocks noChangeArrowheads="1"/>
          </p:cNvSpPr>
          <p:nvPr/>
        </p:nvSpPr>
        <p:spPr bwMode="auto">
          <a:xfrm>
            <a:off x="2971800" y="149225"/>
            <a:ext cx="3200400" cy="106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 smtClean="0">
                <a:solidFill>
                  <a:schemeClr val="bg1"/>
                </a:solidFill>
              </a:rPr>
              <a:t>Kernel32.dll</a:t>
            </a:r>
            <a:endParaRPr lang="en-US" altLang="en-US" sz="4400" b="1" dirty="0">
              <a:solidFill>
                <a:schemeClr val="tx2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52400" y="228600"/>
            <a:ext cx="1295400" cy="923330"/>
          </a:xfrm>
          <a:prstGeom prst="rect">
            <a:avLst/>
          </a:prstGeom>
          <a:noFill/>
        </p:spPr>
        <p:txBody>
          <a:bodyPr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>
              <a:defRPr/>
            </a:pPr>
            <a:r>
              <a:rPr lang="en-US" sz="5400" b="1" dirty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  <a:latin typeface="Arial" charset="0"/>
                <a:cs typeface="Arial" charset="0"/>
              </a:rPr>
              <a:t>OS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4400" y="1617518"/>
            <a:ext cx="5754306" cy="259080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493824" y="3787058"/>
            <a:ext cx="5740193" cy="25844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36329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4473</TotalTime>
  <Words>92</Words>
  <Application>Microsoft Office PowerPoint</Application>
  <PresentationFormat>On-screen Show (4:3)</PresentationFormat>
  <Paragraphs>27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David</vt:lpstr>
      <vt:lpstr>Default Design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240</cp:revision>
  <dcterms:created xsi:type="dcterms:W3CDTF">2008-08-03T16:05:36Z</dcterms:created>
  <dcterms:modified xsi:type="dcterms:W3CDTF">2018-02-23T06:16:57Z</dcterms:modified>
</cp:coreProperties>
</file>