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8" d="100"/>
          <a:sy n="108" d="100"/>
        </p:scale>
        <p:origin x="-165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4F193-CFC7-A74D-BCA3-FEA81740D85D}" type="datetimeFigureOut">
              <a:rPr lang="en-US" smtClean="0"/>
              <a:t>26/01/17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294EA-D0BA-D444-8A3C-558D697A7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771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4F193-CFC7-A74D-BCA3-FEA81740D85D}" type="datetimeFigureOut">
              <a:rPr lang="en-US" smtClean="0"/>
              <a:t>26/01/17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294EA-D0BA-D444-8A3C-558D697A7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466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4F193-CFC7-A74D-BCA3-FEA81740D85D}" type="datetimeFigureOut">
              <a:rPr lang="en-US" smtClean="0"/>
              <a:t>26/01/17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294EA-D0BA-D444-8A3C-558D697A7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679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4F193-CFC7-A74D-BCA3-FEA81740D85D}" type="datetimeFigureOut">
              <a:rPr lang="en-US" smtClean="0"/>
              <a:t>26/01/17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294EA-D0BA-D444-8A3C-558D697A7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485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4F193-CFC7-A74D-BCA3-FEA81740D85D}" type="datetimeFigureOut">
              <a:rPr lang="en-US" smtClean="0"/>
              <a:t>26/01/17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294EA-D0BA-D444-8A3C-558D697A7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075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4F193-CFC7-A74D-BCA3-FEA81740D85D}" type="datetimeFigureOut">
              <a:rPr lang="en-US" smtClean="0"/>
              <a:t>26/01/17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294EA-D0BA-D444-8A3C-558D697A7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182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4F193-CFC7-A74D-BCA3-FEA81740D85D}" type="datetimeFigureOut">
              <a:rPr lang="en-US" smtClean="0"/>
              <a:t>26/01/17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294EA-D0BA-D444-8A3C-558D697A7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631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4F193-CFC7-A74D-BCA3-FEA81740D85D}" type="datetimeFigureOut">
              <a:rPr lang="en-US" smtClean="0"/>
              <a:t>26/01/17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294EA-D0BA-D444-8A3C-558D697A7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845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4F193-CFC7-A74D-BCA3-FEA81740D85D}" type="datetimeFigureOut">
              <a:rPr lang="en-US" smtClean="0"/>
              <a:t>26/01/17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294EA-D0BA-D444-8A3C-558D697A7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638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4F193-CFC7-A74D-BCA3-FEA81740D85D}" type="datetimeFigureOut">
              <a:rPr lang="en-US" smtClean="0"/>
              <a:t>26/01/17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294EA-D0BA-D444-8A3C-558D697A7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881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4F193-CFC7-A74D-BCA3-FEA81740D85D}" type="datetimeFigureOut">
              <a:rPr lang="en-US" smtClean="0"/>
              <a:t>26/01/17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294EA-D0BA-D444-8A3C-558D697A7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58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6000">
              <a:schemeClr val="accent6">
                <a:lumMod val="40000"/>
                <a:lumOff val="60000"/>
                <a:alpha val="97000"/>
              </a:schemeClr>
            </a:gs>
            <a:gs pos="100000">
              <a:srgbClr val="000000"/>
            </a:gs>
          </a:gsLst>
          <a:lin ang="2004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 smtClean="0"/>
              <a:t>Click to edit Master text styles</a:t>
            </a:r>
          </a:p>
          <a:p>
            <a:pPr lvl="1"/>
            <a:r>
              <a:rPr lang="he-IL" smtClean="0"/>
              <a:t>Second level</a:t>
            </a:r>
          </a:p>
          <a:p>
            <a:pPr lvl="2"/>
            <a:r>
              <a:rPr lang="he-IL" smtClean="0"/>
              <a:t>Third level</a:t>
            </a:r>
          </a:p>
          <a:p>
            <a:pPr lvl="3"/>
            <a:r>
              <a:rPr lang="he-IL" smtClean="0"/>
              <a:t>Fourth level</a:t>
            </a:r>
          </a:p>
          <a:p>
            <a:pPr lvl="4"/>
            <a:r>
              <a:rPr lang="he-I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34F193-CFC7-A74D-BCA3-FEA81740D85D}" type="datetimeFigureOut">
              <a:rPr lang="en-US" smtClean="0"/>
              <a:t>26/01/17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C294EA-D0BA-D444-8A3C-558D697A7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148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4272"/>
            <a:ext cx="7772400" cy="1470025"/>
          </a:xfrm>
        </p:spPr>
        <p:txBody>
          <a:bodyPr/>
          <a:lstStyle/>
          <a:p>
            <a:r>
              <a:rPr lang="en-US" dirty="0" smtClean="0"/>
              <a:t>Why Python?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1701440"/>
            <a:ext cx="6400800" cy="1752600"/>
          </a:xfrm>
        </p:spPr>
        <p:txBody>
          <a:bodyPr/>
          <a:lstStyle/>
          <a:p>
            <a:r>
              <a:rPr lang="en-US" dirty="0" smtClean="0"/>
              <a:t>Feel the power of </a:t>
            </a:r>
            <a:r>
              <a:rPr lang="en-US" dirty="0" smtClean="0"/>
              <a:t>programming</a:t>
            </a:r>
          </a:p>
          <a:p>
            <a:r>
              <a:rPr lang="en-US" dirty="0" smtClean="0"/>
              <a:t>The way programming should be</a:t>
            </a:r>
            <a:endParaRPr lang="en-US" dirty="0"/>
          </a:p>
        </p:txBody>
      </p:sp>
      <p:pic>
        <p:nvPicPr>
          <p:cNvPr id="4" name="Picture 3" descr="python_ninja_by_plaidklaus-d2z4e0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382" y="2027529"/>
            <a:ext cx="4393340" cy="565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9281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Break out of a loop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We need a flag (found / not found)</a:t>
            </a:r>
          </a:p>
          <a:p>
            <a:pPr marL="0" indent="0">
              <a:buNone/>
            </a:pPr>
            <a:r>
              <a:rPr lang="en-US" sz="2600" dirty="0" err="1">
                <a:solidFill>
                  <a:srgbClr val="FF0000"/>
                </a:solidFill>
              </a:rPr>
              <a:t>def</a:t>
            </a:r>
            <a:r>
              <a:rPr lang="en-US" sz="2600" dirty="0">
                <a:solidFill>
                  <a:srgbClr val="FF0000"/>
                </a:solidFill>
              </a:rPr>
              <a:t> find(sequence, target):</a:t>
            </a:r>
          </a:p>
          <a:p>
            <a:pPr marL="0" indent="0">
              <a:buNone/>
            </a:pPr>
            <a:r>
              <a:rPr lang="en-US" sz="2600" dirty="0">
                <a:solidFill>
                  <a:srgbClr val="FF0000"/>
                </a:solidFill>
              </a:rPr>
              <a:t>    found=False</a:t>
            </a:r>
          </a:p>
          <a:p>
            <a:pPr marL="0" indent="0">
              <a:buNone/>
            </a:pPr>
            <a:r>
              <a:rPr lang="en-US" sz="2600" dirty="0">
                <a:solidFill>
                  <a:srgbClr val="FF0000"/>
                </a:solidFill>
              </a:rPr>
              <a:t>    for </a:t>
            </a:r>
            <a:r>
              <a:rPr lang="en-US" sz="2600" dirty="0" err="1">
                <a:solidFill>
                  <a:srgbClr val="FF0000"/>
                </a:solidFill>
              </a:rPr>
              <a:t>i</a:t>
            </a:r>
            <a:r>
              <a:rPr lang="en-US" sz="2600" dirty="0">
                <a:solidFill>
                  <a:srgbClr val="FF0000"/>
                </a:solidFill>
              </a:rPr>
              <a:t>, value in enumerate(sequence):</a:t>
            </a:r>
          </a:p>
          <a:p>
            <a:pPr marL="0" indent="0">
              <a:buNone/>
            </a:pPr>
            <a:r>
              <a:rPr lang="mr-IN" sz="2600" dirty="0">
                <a:solidFill>
                  <a:srgbClr val="FF0000"/>
                </a:solidFill>
              </a:rPr>
              <a:t>        if  target</a:t>
            </a:r>
            <a:r>
              <a:rPr lang="mr-IN" sz="2600" dirty="0" smtClean="0">
                <a:solidFill>
                  <a:srgbClr val="FF0000"/>
                </a:solidFill>
              </a:rPr>
              <a:t>=</a:t>
            </a:r>
            <a:r>
              <a:rPr lang="en-US" sz="2600" dirty="0" smtClean="0">
                <a:solidFill>
                  <a:srgbClr val="FF0000"/>
                </a:solidFill>
              </a:rPr>
              <a:t> </a:t>
            </a:r>
            <a:r>
              <a:rPr lang="mr-IN" sz="2600" dirty="0" smtClean="0">
                <a:solidFill>
                  <a:srgbClr val="FF0000"/>
                </a:solidFill>
              </a:rPr>
              <a:t>=</a:t>
            </a:r>
            <a:r>
              <a:rPr lang="mr-IN" sz="2600" dirty="0">
                <a:solidFill>
                  <a:srgbClr val="FF0000"/>
                </a:solidFill>
              </a:rPr>
              <a:t>value:</a:t>
            </a:r>
          </a:p>
          <a:p>
            <a:pPr marL="0" indent="0">
              <a:buNone/>
            </a:pPr>
            <a:r>
              <a:rPr lang="mr-IN" sz="2600" dirty="0">
                <a:solidFill>
                  <a:srgbClr val="FF0000"/>
                </a:solidFill>
              </a:rPr>
              <a:t>            found=True             break</a:t>
            </a:r>
          </a:p>
          <a:p>
            <a:pPr marL="0" indent="0">
              <a:buNone/>
            </a:pPr>
            <a:r>
              <a:rPr lang="en-US" sz="2600" dirty="0">
                <a:solidFill>
                  <a:srgbClr val="FF0000"/>
                </a:solidFill>
              </a:rPr>
              <a:t>    if not found:</a:t>
            </a:r>
          </a:p>
          <a:p>
            <a:pPr marL="0" indent="0">
              <a:buNone/>
            </a:pPr>
            <a:r>
              <a:rPr lang="mr-IN" sz="2600" dirty="0">
                <a:solidFill>
                  <a:srgbClr val="FF0000"/>
                </a:solidFill>
              </a:rPr>
              <a:t>      </a:t>
            </a:r>
            <a:r>
              <a:rPr lang="en-US" sz="2600" dirty="0" smtClean="0">
                <a:solidFill>
                  <a:srgbClr val="FF0000"/>
                </a:solidFill>
              </a:rPr>
              <a:t>  </a:t>
            </a:r>
            <a:r>
              <a:rPr lang="mr-IN" sz="2600" dirty="0" smtClean="0">
                <a:solidFill>
                  <a:srgbClr val="FF0000"/>
                </a:solidFill>
              </a:rPr>
              <a:t> </a:t>
            </a:r>
            <a:r>
              <a:rPr lang="mr-IN" sz="2600" dirty="0">
                <a:solidFill>
                  <a:srgbClr val="FF0000"/>
                </a:solidFill>
              </a:rPr>
              <a:t>return -1</a:t>
            </a:r>
          </a:p>
          <a:p>
            <a:pPr marL="0" indent="0">
              <a:buNone/>
            </a:pPr>
            <a:r>
              <a:rPr lang="en-US" sz="2600" dirty="0">
                <a:solidFill>
                  <a:srgbClr val="FF0000"/>
                </a:solidFill>
              </a:rPr>
              <a:t>    return </a:t>
            </a:r>
            <a:r>
              <a:rPr lang="en-US" sz="2600" dirty="0" err="1">
                <a:solidFill>
                  <a:srgbClr val="FF0000"/>
                </a:solidFill>
              </a:rPr>
              <a:t>i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4" name="Picture 3" descr="whitefla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1712" y="31750"/>
            <a:ext cx="1912288" cy="2701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054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Is there a better way</a:t>
            </a:r>
            <a:r>
              <a:rPr lang="en-US" dirty="0" smtClean="0"/>
              <a:t>?</a:t>
            </a:r>
            <a:br>
              <a:rPr lang="en-US" dirty="0" smtClean="0"/>
            </a:br>
            <a:r>
              <a:rPr lang="en-US" dirty="0" smtClean="0"/>
              <a:t>(save the flag)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29431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err="1">
                <a:solidFill>
                  <a:srgbClr val="FF0000"/>
                </a:solidFill>
              </a:rPr>
              <a:t>def</a:t>
            </a:r>
            <a:r>
              <a:rPr lang="en-US" sz="2000" dirty="0">
                <a:solidFill>
                  <a:srgbClr val="FF0000"/>
                </a:solidFill>
              </a:rPr>
              <a:t> find(</a:t>
            </a:r>
            <a:r>
              <a:rPr lang="en-US" sz="2000" dirty="0" err="1">
                <a:solidFill>
                  <a:srgbClr val="FF0000"/>
                </a:solidFill>
              </a:rPr>
              <a:t>sequence,target</a:t>
            </a:r>
            <a:r>
              <a:rPr lang="en-US" sz="2000" dirty="0">
                <a:solidFill>
                  <a:srgbClr val="FF0000"/>
                </a:solidFill>
              </a:rPr>
              <a:t>):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FF0000"/>
                </a:solidFill>
              </a:rPr>
              <a:t>   </a:t>
            </a:r>
            <a:r>
              <a:rPr lang="en-US" sz="2000" dirty="0" smtClean="0">
                <a:solidFill>
                  <a:srgbClr val="FF0000"/>
                </a:solidFill>
              </a:rPr>
              <a:t>   </a:t>
            </a:r>
            <a:r>
              <a:rPr lang="en-US" sz="2000" dirty="0">
                <a:solidFill>
                  <a:srgbClr val="FF0000"/>
                </a:solidFill>
              </a:rPr>
              <a:t>for </a:t>
            </a:r>
            <a:r>
              <a:rPr lang="en-US" sz="2000" dirty="0" err="1">
                <a:solidFill>
                  <a:srgbClr val="FF0000"/>
                </a:solidFill>
              </a:rPr>
              <a:t>i</a:t>
            </a:r>
            <a:r>
              <a:rPr lang="en-US" sz="2000" dirty="0">
                <a:solidFill>
                  <a:srgbClr val="FF0000"/>
                </a:solidFill>
              </a:rPr>
              <a:t>, value in enumerate(sequence):</a:t>
            </a:r>
          </a:p>
          <a:p>
            <a:pPr marL="0" indent="0">
              <a:buNone/>
            </a:pPr>
            <a:r>
              <a:rPr lang="mr-IN" sz="2000" dirty="0">
                <a:solidFill>
                  <a:srgbClr val="FF0000"/>
                </a:solidFill>
              </a:rPr>
              <a:t>     </a:t>
            </a:r>
            <a:r>
              <a:rPr lang="en-US" sz="2000" dirty="0" smtClean="0">
                <a:solidFill>
                  <a:srgbClr val="FF0000"/>
                </a:solidFill>
              </a:rPr>
              <a:t>  </a:t>
            </a:r>
            <a:r>
              <a:rPr lang="mr-IN" sz="2000" dirty="0" smtClean="0">
                <a:solidFill>
                  <a:srgbClr val="FF0000"/>
                </a:solidFill>
              </a:rPr>
              <a:t>   </a:t>
            </a:r>
            <a:r>
              <a:rPr lang="mr-IN" sz="2000" dirty="0">
                <a:solidFill>
                  <a:srgbClr val="FF0000"/>
                </a:solidFill>
              </a:rPr>
              <a:t>if  target</a:t>
            </a:r>
            <a:r>
              <a:rPr lang="mr-IN" sz="2000" dirty="0" smtClean="0">
                <a:solidFill>
                  <a:srgbClr val="FF0000"/>
                </a:solidFill>
              </a:rPr>
              <a:t>=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mr-IN" sz="2000" dirty="0" smtClean="0">
                <a:solidFill>
                  <a:srgbClr val="FF0000"/>
                </a:solidFill>
              </a:rPr>
              <a:t>=</a:t>
            </a:r>
            <a:r>
              <a:rPr lang="mr-IN" sz="2000" dirty="0">
                <a:solidFill>
                  <a:srgbClr val="FF0000"/>
                </a:solidFill>
              </a:rPr>
              <a:t>value:            </a:t>
            </a:r>
            <a:r>
              <a:rPr lang="en-US" sz="2000" dirty="0" smtClean="0">
                <a:solidFill>
                  <a:srgbClr val="FF0000"/>
                </a:solidFill>
              </a:rPr>
              <a:t>      </a:t>
            </a:r>
            <a:r>
              <a:rPr lang="mr-IN" sz="2000" dirty="0" smtClean="0">
                <a:solidFill>
                  <a:srgbClr val="FF0000"/>
                </a:solidFill>
              </a:rPr>
              <a:t> </a:t>
            </a:r>
            <a:r>
              <a:rPr lang="mr-IN" sz="2000" dirty="0">
                <a:solidFill>
                  <a:srgbClr val="FF0000"/>
                </a:solidFill>
              </a:rPr>
              <a:t>break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FF0000"/>
                </a:solidFill>
              </a:rPr>
              <a:t>   </a:t>
            </a:r>
            <a:r>
              <a:rPr lang="en-US" sz="2000" dirty="0" smtClean="0">
                <a:solidFill>
                  <a:srgbClr val="FF0000"/>
                </a:solidFill>
              </a:rPr>
              <a:t>   else</a:t>
            </a:r>
            <a:r>
              <a:rPr lang="en-US" sz="2000" dirty="0">
                <a:solidFill>
                  <a:srgbClr val="FF0000"/>
                </a:solidFill>
              </a:rPr>
              <a:t>:                        # </a:t>
            </a:r>
            <a:r>
              <a:rPr lang="en-US" sz="2000" dirty="0" smtClean="0">
                <a:solidFill>
                  <a:srgbClr val="FF0000"/>
                </a:solidFill>
              </a:rPr>
              <a:t>like: no-break </a:t>
            </a:r>
            <a:endParaRPr lang="en-US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mr-IN" sz="2000" dirty="0">
                <a:solidFill>
                  <a:srgbClr val="FF0000"/>
                </a:solidFill>
              </a:rPr>
              <a:t>      </a:t>
            </a:r>
            <a:r>
              <a:rPr lang="en-US" sz="2000" dirty="0" smtClean="0">
                <a:solidFill>
                  <a:srgbClr val="FF0000"/>
                </a:solidFill>
              </a:rPr>
              <a:t>  </a:t>
            </a:r>
            <a:r>
              <a:rPr lang="mr-IN" sz="2000" dirty="0" smtClean="0">
                <a:solidFill>
                  <a:srgbClr val="FF0000"/>
                </a:solidFill>
              </a:rPr>
              <a:t> </a:t>
            </a:r>
            <a:r>
              <a:rPr lang="mr-IN" sz="2000" dirty="0">
                <a:solidFill>
                  <a:srgbClr val="FF0000"/>
                </a:solidFill>
              </a:rPr>
              <a:t>return -1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FF0000"/>
                </a:solidFill>
              </a:rPr>
              <a:t>   </a:t>
            </a:r>
            <a:r>
              <a:rPr lang="en-US" sz="2000" dirty="0" smtClean="0">
                <a:solidFill>
                  <a:srgbClr val="FF0000"/>
                </a:solidFill>
              </a:rPr>
              <a:t>   </a:t>
            </a:r>
            <a:r>
              <a:rPr lang="en-US" sz="2000" dirty="0">
                <a:solidFill>
                  <a:srgbClr val="FF0000"/>
                </a:solidFill>
              </a:rPr>
              <a:t>return </a:t>
            </a:r>
            <a:r>
              <a:rPr lang="en-US" sz="2000" dirty="0">
                <a:solidFill>
                  <a:srgbClr val="FF0000"/>
                </a:solidFill>
              </a:rPr>
              <a:t>i</a:t>
            </a:r>
            <a:endParaRPr lang="en-US" sz="20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rgbClr val="FF0000"/>
              </a:solidFill>
            </a:endParaRPr>
          </a:p>
          <a:p>
            <a:r>
              <a:rPr lang="en-US" dirty="0" smtClean="0"/>
              <a:t>After </a:t>
            </a:r>
            <a:r>
              <a:rPr lang="en-US" dirty="0" smtClean="0"/>
              <a:t>all, </a:t>
            </a:r>
            <a:r>
              <a:rPr lang="en-US" dirty="0" smtClean="0"/>
              <a:t>a loop always asks IF before looping </a:t>
            </a:r>
            <a:r>
              <a:rPr lang="en-US" dirty="0" smtClean="0"/>
              <a:t>again.</a:t>
            </a:r>
            <a:endParaRPr lang="en-US" dirty="0"/>
          </a:p>
        </p:txBody>
      </p:sp>
      <p:pic>
        <p:nvPicPr>
          <p:cNvPr id="4" name="Picture 3" descr="fla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061" y="2076719"/>
            <a:ext cx="2540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7104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Hash Table / dictionary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d1={‘ke1’ : value1, ‘key2’ : ’value2’……</a:t>
            </a:r>
            <a:r>
              <a:rPr lang="en-US" dirty="0" smtClean="0">
                <a:solidFill>
                  <a:srgbClr val="FF0000"/>
                </a:solidFill>
              </a:rPr>
              <a:t>}</a:t>
            </a:r>
          </a:p>
          <a:p>
            <a:r>
              <a:rPr lang="en-US" dirty="0" smtClean="0"/>
              <a:t>Is there a better way?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 d1=</a:t>
            </a:r>
            <a:r>
              <a:rPr lang="en-US" dirty="0" err="1">
                <a:solidFill>
                  <a:srgbClr val="FF0000"/>
                </a:solidFill>
              </a:rPr>
              <a:t>dict</a:t>
            </a:r>
            <a:r>
              <a:rPr lang="en-US" dirty="0">
                <a:solidFill>
                  <a:srgbClr val="FF0000"/>
                </a:solidFill>
              </a:rPr>
              <a:t>(zip(</a:t>
            </a:r>
            <a:r>
              <a:rPr lang="en-US" dirty="0" err="1">
                <a:solidFill>
                  <a:srgbClr val="FF0000"/>
                </a:solidFill>
              </a:rPr>
              <a:t>colors,names</a:t>
            </a:r>
            <a:r>
              <a:rPr lang="en-US" dirty="0">
                <a:solidFill>
                  <a:srgbClr val="FF0000"/>
                </a:solidFill>
              </a:rPr>
              <a:t>)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</a:p>
          <a:p>
            <a:r>
              <a:rPr lang="en-US" dirty="0" smtClean="0"/>
              <a:t>Concatenate strings </a:t>
            </a:r>
            <a:r>
              <a:rPr lang="mr-IN" dirty="0" smtClean="0"/>
              <a:t>–</a:t>
            </a:r>
            <a:r>
              <a:rPr lang="en-US" dirty="0" smtClean="0"/>
              <a:t> The ‘normal’ way</a:t>
            </a:r>
          </a:p>
          <a:p>
            <a:pPr marL="0" indent="0">
              <a:buNone/>
            </a:pPr>
            <a:r>
              <a:rPr lang="mr-IN" sz="2000" dirty="0">
                <a:solidFill>
                  <a:srgbClr val="FF0000"/>
                </a:solidFill>
              </a:rPr>
              <a:t>s=name[0]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FF0000"/>
                </a:solidFill>
              </a:rPr>
              <a:t>for name in names[1:]:</a:t>
            </a:r>
          </a:p>
          <a:p>
            <a:pPr marL="0" indent="0">
              <a:buNone/>
            </a:pPr>
            <a:r>
              <a:rPr lang="mr-IN" sz="2000" dirty="0">
                <a:solidFill>
                  <a:srgbClr val="FF0000"/>
                </a:solidFill>
              </a:rPr>
              <a:t>    s+=‘, ‘ + </a:t>
            </a:r>
            <a:r>
              <a:rPr lang="mr-IN" sz="2000" dirty="0" smtClean="0">
                <a:solidFill>
                  <a:srgbClr val="FF0000"/>
                </a:solidFill>
              </a:rPr>
              <a:t>name</a:t>
            </a:r>
            <a:endParaRPr lang="en-US" sz="2000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800000"/>
                </a:solidFill>
              </a:rPr>
              <a:t>  </a:t>
            </a:r>
            <a:r>
              <a:rPr lang="en-US" dirty="0" smtClean="0"/>
              <a:t>Is there a better way?</a:t>
            </a:r>
          </a:p>
          <a:p>
            <a:endParaRPr lang="en-US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7304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Concatenate </a:t>
            </a:r>
            <a:r>
              <a:rPr lang="en-US" dirty="0" smtClean="0"/>
              <a:t>/ </a:t>
            </a:r>
            <a:r>
              <a:rPr lang="en-US" dirty="0" smtClean="0"/>
              <a:t>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0160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s=‘, ‘.join(names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</a:p>
          <a:p>
            <a:r>
              <a:rPr lang="en-US" dirty="0" smtClean="0"/>
              <a:t>We were once told that a function returns only one value, and if we want more, we need </a:t>
            </a:r>
            <a:r>
              <a:rPr lang="en-US" dirty="0" smtClean="0"/>
              <a:t>an </a:t>
            </a:r>
            <a:r>
              <a:rPr lang="en-US" dirty="0" smtClean="0"/>
              <a:t>array (forget </a:t>
            </a:r>
            <a:r>
              <a:rPr lang="en-US" dirty="0" smtClean="0"/>
              <a:t>it!</a:t>
            </a:r>
            <a:r>
              <a:rPr lang="en-US" dirty="0" smtClean="0"/>
              <a:t>)</a:t>
            </a:r>
            <a:endParaRPr lang="en-US" dirty="0" smtClean="0"/>
          </a:p>
          <a:p>
            <a:pPr marL="0" indent="0">
              <a:buNone/>
            </a:pPr>
            <a:r>
              <a:rPr lang="en-US" sz="2200" dirty="0" err="1">
                <a:solidFill>
                  <a:srgbClr val="FF0000"/>
                </a:solidFill>
              </a:rPr>
              <a:t>def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 smtClean="0">
                <a:solidFill>
                  <a:srgbClr val="FF0000"/>
                </a:solidFill>
              </a:rPr>
              <a:t> foo</a:t>
            </a:r>
            <a:r>
              <a:rPr lang="en-US" sz="2200" dirty="0">
                <a:solidFill>
                  <a:srgbClr val="FF0000"/>
                </a:solidFill>
              </a:rPr>
              <a:t>(</a:t>
            </a:r>
            <a:r>
              <a:rPr lang="en-US" sz="2200" dirty="0" err="1">
                <a:solidFill>
                  <a:srgbClr val="FF0000"/>
                </a:solidFill>
              </a:rPr>
              <a:t>a,b,c</a:t>
            </a:r>
            <a:r>
              <a:rPr lang="en-US" sz="2200" dirty="0">
                <a:solidFill>
                  <a:srgbClr val="FF0000"/>
                </a:solidFill>
              </a:rPr>
              <a:t>):</a:t>
            </a:r>
          </a:p>
          <a:p>
            <a:pPr marL="0" indent="0">
              <a:buNone/>
            </a:pPr>
            <a:r>
              <a:rPr lang="mr-IN" sz="2200" dirty="0">
                <a:solidFill>
                  <a:srgbClr val="FF0000"/>
                </a:solidFill>
              </a:rPr>
              <a:t>   </a:t>
            </a:r>
            <a:r>
              <a:rPr lang="en-US" sz="2200" dirty="0" smtClean="0">
                <a:solidFill>
                  <a:srgbClr val="FF0000"/>
                </a:solidFill>
              </a:rPr>
              <a:t> </a:t>
            </a:r>
            <a:r>
              <a:rPr lang="mr-IN" sz="2200" dirty="0" smtClean="0">
                <a:solidFill>
                  <a:srgbClr val="FF0000"/>
                </a:solidFill>
              </a:rPr>
              <a:t> </a:t>
            </a:r>
            <a:r>
              <a:rPr lang="mr-IN" sz="2200" dirty="0">
                <a:solidFill>
                  <a:srgbClr val="FF0000"/>
                </a:solidFill>
              </a:rPr>
              <a:t>return a+b+c, a*b*</a:t>
            </a:r>
            <a:r>
              <a:rPr lang="mr-IN" sz="2200" dirty="0" smtClean="0">
                <a:solidFill>
                  <a:srgbClr val="FF0000"/>
                </a:solidFill>
              </a:rPr>
              <a:t>c</a:t>
            </a:r>
            <a:endParaRPr lang="mr-IN" sz="22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200" dirty="0" err="1">
                <a:solidFill>
                  <a:srgbClr val="FF0000"/>
                </a:solidFill>
              </a:rPr>
              <a:t>def</a:t>
            </a:r>
            <a:r>
              <a:rPr lang="en-US" sz="2200" dirty="0">
                <a:solidFill>
                  <a:srgbClr val="FF0000"/>
                </a:solidFill>
              </a:rPr>
              <a:t> main():</a:t>
            </a:r>
          </a:p>
          <a:p>
            <a:pPr marL="0" indent="0">
              <a:buNone/>
            </a:pPr>
            <a:r>
              <a:rPr lang="mr-IN" sz="2200" dirty="0">
                <a:solidFill>
                  <a:srgbClr val="FF0000"/>
                </a:solidFill>
              </a:rPr>
              <a:t>   </a:t>
            </a:r>
            <a:r>
              <a:rPr lang="en-US" sz="2200" dirty="0" smtClean="0">
                <a:solidFill>
                  <a:srgbClr val="FF0000"/>
                </a:solidFill>
              </a:rPr>
              <a:t> </a:t>
            </a:r>
            <a:r>
              <a:rPr lang="mr-IN" sz="2200" dirty="0" smtClean="0">
                <a:solidFill>
                  <a:srgbClr val="FF0000"/>
                </a:solidFill>
              </a:rPr>
              <a:t> </a:t>
            </a:r>
            <a:r>
              <a:rPr lang="mr-IN" sz="2200" dirty="0">
                <a:solidFill>
                  <a:srgbClr val="FF0000"/>
                </a:solidFill>
              </a:rPr>
              <a:t>sum, mul=foo(3,4,5)</a:t>
            </a:r>
            <a:endParaRPr lang="en-US" sz="2200" dirty="0" smtClean="0">
              <a:solidFill>
                <a:srgbClr val="FF0000"/>
              </a:solidFill>
            </a:endParaRPr>
          </a:p>
          <a:p>
            <a:endParaRPr lang="en-US" dirty="0">
              <a:solidFill>
                <a:srgbClr val="80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 descr="swa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5989" y="3523543"/>
            <a:ext cx="3278011" cy="3278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105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 an array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you do this in C#?</a:t>
            </a:r>
          </a:p>
          <a:p>
            <a:pPr marL="0" indent="0">
              <a:buNone/>
            </a:pPr>
            <a:r>
              <a:rPr lang="mr-IN" dirty="0">
                <a:solidFill>
                  <a:srgbClr val="FF0000"/>
                </a:solidFill>
              </a:rPr>
              <a:t>arr= [1,2,3,4,5]</a:t>
            </a:r>
          </a:p>
          <a:p>
            <a:pPr marL="0" indent="0">
              <a:buNone/>
            </a:pPr>
            <a:r>
              <a:rPr lang="mr-IN" dirty="0">
                <a:solidFill>
                  <a:srgbClr val="FF0000"/>
                </a:solidFill>
              </a:rPr>
              <a:t>arr=[6,7,8,9,10</a:t>
            </a:r>
            <a:r>
              <a:rPr lang="mr-IN" dirty="0" smtClean="0">
                <a:solidFill>
                  <a:srgbClr val="FF0000"/>
                </a:solidFill>
              </a:rPr>
              <a:t>]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What about this?</a:t>
            </a:r>
          </a:p>
          <a:p>
            <a:pPr marL="0" indent="0">
              <a:buNone/>
            </a:pPr>
            <a:r>
              <a:rPr lang="mr-IN" dirty="0">
                <a:solidFill>
                  <a:srgbClr val="FF0000"/>
                </a:solidFill>
              </a:rPr>
              <a:t>arr=[11,12</a:t>
            </a:r>
            <a:r>
              <a:rPr lang="mr-IN" dirty="0" smtClean="0">
                <a:solidFill>
                  <a:srgbClr val="FF0000"/>
                </a:solidFill>
              </a:rPr>
              <a:t>]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What about changing the type?</a:t>
            </a:r>
          </a:p>
          <a:p>
            <a:pPr marL="0" indent="0">
              <a:buNone/>
            </a:pPr>
            <a:r>
              <a:rPr lang="en-US" dirty="0" err="1">
                <a:solidFill>
                  <a:srgbClr val="FF0000"/>
                </a:solidFill>
              </a:rPr>
              <a:t>arr</a:t>
            </a:r>
            <a:r>
              <a:rPr lang="en-US" dirty="0">
                <a:solidFill>
                  <a:srgbClr val="FF0000"/>
                </a:solidFill>
              </a:rPr>
              <a:t>=[‘python’, ‘is’, ‘nice’]</a:t>
            </a:r>
          </a:p>
        </p:txBody>
      </p:sp>
      <p:pic>
        <p:nvPicPr>
          <p:cNvPr id="4" name="Picture 3" descr="playdough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4700" y="1600200"/>
            <a:ext cx="3289300" cy="24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5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Arrays (List&lt;T&gt; anyone?)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9892"/>
            <a:ext cx="8229600" cy="5197146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What about mixing types?</a:t>
            </a:r>
          </a:p>
          <a:p>
            <a:pPr marL="0" indent="0">
              <a:buNone/>
            </a:pPr>
            <a:r>
              <a:rPr lang="en-US" dirty="0" err="1">
                <a:solidFill>
                  <a:srgbClr val="FF0000"/>
                </a:solidFill>
              </a:rPr>
              <a:t>arr</a:t>
            </a:r>
            <a:r>
              <a:rPr lang="en-US" dirty="0">
                <a:solidFill>
                  <a:srgbClr val="FF0000"/>
                </a:solidFill>
              </a:rPr>
              <a:t>=[‘python’, ‘your’, 1, ‘language’</a:t>
            </a:r>
            <a:r>
              <a:rPr lang="en-US" dirty="0" smtClean="0">
                <a:solidFill>
                  <a:srgbClr val="FF0000"/>
                </a:solidFill>
              </a:rPr>
              <a:t>]</a:t>
            </a:r>
            <a:br>
              <a:rPr lang="en-US" dirty="0" smtClean="0">
                <a:solidFill>
                  <a:srgbClr val="FF0000"/>
                </a:solidFill>
              </a:rPr>
            </a:b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How</a:t>
            </a:r>
            <a:r>
              <a:rPr lang="en-US" dirty="0" smtClean="0"/>
              <a:t> about inserting an element?</a:t>
            </a:r>
          </a:p>
          <a:p>
            <a:pPr marL="0" indent="0">
              <a:buNone/>
            </a:pPr>
            <a:r>
              <a:rPr lang="en-US" dirty="0" err="1">
                <a:solidFill>
                  <a:srgbClr val="FF0000"/>
                </a:solidFill>
              </a:rPr>
              <a:t>a</a:t>
            </a:r>
            <a:r>
              <a:rPr lang="en-US" dirty="0" err="1" smtClean="0">
                <a:solidFill>
                  <a:srgbClr val="FF0000"/>
                </a:solidFill>
              </a:rPr>
              <a:t>rr.insert</a:t>
            </a:r>
            <a:r>
              <a:rPr lang="en-US" dirty="0" smtClean="0">
                <a:solidFill>
                  <a:srgbClr val="FF0000"/>
                </a:solidFill>
              </a:rPr>
              <a:t>(2,70)  # Make 70 element 2</a:t>
            </a:r>
            <a:br>
              <a:rPr lang="en-US" dirty="0" smtClean="0">
                <a:solidFill>
                  <a:srgbClr val="FF0000"/>
                </a:solidFill>
              </a:rPr>
            </a:b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Delete an element by value</a:t>
            </a:r>
          </a:p>
          <a:p>
            <a:pPr marL="0" indent="0">
              <a:buNone/>
            </a:pPr>
            <a:r>
              <a:rPr lang="en-US" dirty="0" err="1" smtClean="0">
                <a:solidFill>
                  <a:srgbClr val="FF0000"/>
                </a:solidFill>
              </a:rPr>
              <a:t>arr.remove</a:t>
            </a:r>
            <a:r>
              <a:rPr lang="en-US" dirty="0" smtClean="0">
                <a:solidFill>
                  <a:srgbClr val="FF0000"/>
                </a:solidFill>
              </a:rPr>
              <a:t>(1)    #  delete the first 1 it finds (check)</a:t>
            </a:r>
            <a:br>
              <a:rPr lang="en-US" dirty="0" smtClean="0">
                <a:solidFill>
                  <a:srgbClr val="FF0000"/>
                </a:solidFill>
              </a:rPr>
            </a:b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Delete the last:</a:t>
            </a:r>
          </a:p>
          <a:p>
            <a:pPr marL="0" indent="0">
              <a:buNone/>
            </a:pPr>
            <a:r>
              <a:rPr lang="en-US" dirty="0" err="1" smtClean="0">
                <a:solidFill>
                  <a:srgbClr val="FF0000"/>
                </a:solidFill>
              </a:rPr>
              <a:t>arr.pop</a:t>
            </a:r>
            <a:r>
              <a:rPr lang="en-US" dirty="0" smtClean="0">
                <a:solidFill>
                  <a:srgbClr val="FF0000"/>
                </a:solidFill>
              </a:rPr>
              <a:t>()</a:t>
            </a: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 descr="pai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5230" y="1269892"/>
            <a:ext cx="2848769" cy="1563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0275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Arrays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Add an element:</a:t>
            </a:r>
          </a:p>
          <a:p>
            <a:pPr marL="0" indent="0">
              <a:buNone/>
            </a:pPr>
            <a:r>
              <a:rPr lang="en-US" dirty="0" err="1" smtClean="0">
                <a:solidFill>
                  <a:srgbClr val="FF0000"/>
                </a:solidFill>
              </a:rPr>
              <a:t>arr.append</a:t>
            </a:r>
            <a:r>
              <a:rPr lang="en-US" dirty="0" smtClean="0">
                <a:solidFill>
                  <a:srgbClr val="FF0000"/>
                </a:solidFill>
              </a:rPr>
              <a:t>(8)</a:t>
            </a:r>
          </a:p>
          <a:p>
            <a:r>
              <a:rPr lang="en-US" dirty="0" smtClean="0"/>
              <a:t>Add 2 arrays into a 3rd: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arr3=arr1 + arr2   </a:t>
            </a:r>
          </a:p>
          <a:p>
            <a:r>
              <a:rPr lang="en-US" dirty="0" smtClean="0"/>
              <a:t>Extend an array with another: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arr1.extend(arr2)</a:t>
            </a:r>
          </a:p>
          <a:p>
            <a:r>
              <a:rPr lang="en-US" dirty="0" smtClean="0">
                <a:solidFill>
                  <a:srgbClr val="800000"/>
                </a:solidFill>
              </a:rPr>
              <a:t>How about extracting a part of an array: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arr4=arr1[2:4]  # </a:t>
            </a:r>
            <a:r>
              <a:rPr lang="en-US" dirty="0" err="1" smtClean="0">
                <a:solidFill>
                  <a:srgbClr val="FF0000"/>
                </a:solidFill>
              </a:rPr>
              <a:t>arr</a:t>
            </a:r>
            <a:r>
              <a:rPr lang="en-US" dirty="0" smtClean="0">
                <a:solidFill>
                  <a:srgbClr val="FF0000"/>
                </a:solidFill>
              </a:rPr>
              <a:t>[2] and </a:t>
            </a:r>
            <a:r>
              <a:rPr lang="en-US" dirty="0" err="1" smtClean="0">
                <a:solidFill>
                  <a:srgbClr val="FF0000"/>
                </a:solidFill>
              </a:rPr>
              <a:t>arr</a:t>
            </a:r>
            <a:r>
              <a:rPr lang="en-US" dirty="0" smtClean="0">
                <a:solidFill>
                  <a:srgbClr val="FF0000"/>
                </a:solidFill>
              </a:rPr>
              <a:t>[3] extracted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 descr="intuiti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200" y="0"/>
            <a:ext cx="3606800" cy="226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6067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1956"/>
          </a:xfrm>
        </p:spPr>
        <p:txBody>
          <a:bodyPr>
            <a:normAutofit/>
          </a:bodyPr>
          <a:lstStyle/>
          <a:p>
            <a:r>
              <a:rPr lang="en-US" sz="1800" dirty="0" smtClean="0"/>
              <a:t>Sample program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63180"/>
            <a:ext cx="8229600" cy="5262984"/>
          </a:xfrm>
        </p:spPr>
        <p:txBody>
          <a:bodyPr>
            <a:normAutofit/>
          </a:bodyPr>
          <a:lstStyle/>
          <a:p>
            <a:r>
              <a:rPr lang="en-US" sz="2400" dirty="0" smtClean="0"/>
              <a:t>Read a text file and list the top 10 words with highest frequency:</a:t>
            </a:r>
          </a:p>
          <a:p>
            <a:pPr marL="0" indent="0">
              <a:buNone/>
            </a:pPr>
            <a:r>
              <a:rPr lang="en-US" sz="1100" dirty="0">
                <a:solidFill>
                  <a:srgbClr val="FF0000"/>
                </a:solidFill>
              </a:rPr>
              <a:t> </a:t>
            </a:r>
            <a:r>
              <a:rPr lang="en-US" sz="1100" dirty="0" smtClean="0">
                <a:solidFill>
                  <a:srgbClr val="FF0000"/>
                </a:solidFill>
              </a:rPr>
              <a:t> </a:t>
            </a:r>
            <a:r>
              <a:rPr lang="en-US" sz="1100" dirty="0" err="1" smtClean="0">
                <a:solidFill>
                  <a:srgbClr val="FF0000"/>
                </a:solidFill>
              </a:rPr>
              <a:t>def</a:t>
            </a:r>
            <a:r>
              <a:rPr lang="en-US" sz="1100" dirty="0" smtClean="0">
                <a:solidFill>
                  <a:srgbClr val="FF0000"/>
                </a:solidFill>
              </a:rPr>
              <a:t> main(): </a:t>
            </a:r>
          </a:p>
          <a:p>
            <a:pPr marL="0" indent="0">
              <a:buNone/>
            </a:pPr>
            <a:r>
              <a:rPr lang="en-US" sz="1100" dirty="0">
                <a:solidFill>
                  <a:srgbClr val="FF0000"/>
                </a:solidFill>
              </a:rPr>
              <a:t> </a:t>
            </a:r>
            <a:r>
              <a:rPr lang="en-US" sz="1100" dirty="0" smtClean="0">
                <a:solidFill>
                  <a:srgbClr val="FF0000"/>
                </a:solidFill>
              </a:rPr>
              <a:t>     </a:t>
            </a:r>
            <a:r>
              <a:rPr lang="en-US" sz="1100" dirty="0" err="1" smtClean="0">
                <a:solidFill>
                  <a:srgbClr val="FF0000"/>
                </a:solidFill>
              </a:rPr>
              <a:t>external_name</a:t>
            </a:r>
            <a:r>
              <a:rPr lang="en-US" sz="1100" dirty="0">
                <a:solidFill>
                  <a:srgbClr val="FF0000"/>
                </a:solidFill>
              </a:rPr>
              <a:t>=input("Please enter file name:  ")</a:t>
            </a:r>
          </a:p>
          <a:p>
            <a:pPr marL="0" indent="0">
              <a:buNone/>
            </a:pPr>
            <a:r>
              <a:rPr lang="en-US" sz="1100" dirty="0">
                <a:solidFill>
                  <a:srgbClr val="FF0000"/>
                </a:solidFill>
              </a:rPr>
              <a:t> </a:t>
            </a:r>
            <a:r>
              <a:rPr lang="en-US" sz="1100" dirty="0" smtClean="0">
                <a:solidFill>
                  <a:srgbClr val="FF0000"/>
                </a:solidFill>
              </a:rPr>
              <a:t>     </a:t>
            </a:r>
            <a:r>
              <a:rPr lang="en-US" sz="1100" dirty="0" err="1">
                <a:solidFill>
                  <a:srgbClr val="FF0000"/>
                </a:solidFill>
              </a:rPr>
              <a:t>filein</a:t>
            </a:r>
            <a:r>
              <a:rPr lang="en-US" sz="1100" dirty="0">
                <a:solidFill>
                  <a:srgbClr val="FF0000"/>
                </a:solidFill>
              </a:rPr>
              <a:t>=open(</a:t>
            </a:r>
            <a:r>
              <a:rPr lang="en-US" sz="1100" dirty="0" err="1">
                <a:solidFill>
                  <a:srgbClr val="FF0000"/>
                </a:solidFill>
              </a:rPr>
              <a:t>external_name,"r",encoding</a:t>
            </a:r>
            <a:r>
              <a:rPr lang="en-US" sz="1100" dirty="0">
                <a:solidFill>
                  <a:srgbClr val="FF0000"/>
                </a:solidFill>
              </a:rPr>
              <a:t>='utf-8')</a:t>
            </a:r>
          </a:p>
          <a:p>
            <a:pPr marL="0" indent="0">
              <a:buNone/>
            </a:pPr>
            <a:r>
              <a:rPr lang="en-US" sz="1100" dirty="0">
                <a:solidFill>
                  <a:srgbClr val="FF0000"/>
                </a:solidFill>
              </a:rPr>
              <a:t> </a:t>
            </a:r>
            <a:r>
              <a:rPr lang="en-US" sz="1100" dirty="0" smtClean="0">
                <a:solidFill>
                  <a:srgbClr val="FF0000"/>
                </a:solidFill>
              </a:rPr>
              <a:t>     </a:t>
            </a:r>
            <a:r>
              <a:rPr lang="en-US" sz="1100" dirty="0" err="1">
                <a:solidFill>
                  <a:srgbClr val="FF0000"/>
                </a:solidFill>
              </a:rPr>
              <a:t>all_content</a:t>
            </a:r>
            <a:r>
              <a:rPr lang="en-US" sz="1100" dirty="0">
                <a:solidFill>
                  <a:srgbClr val="FF0000"/>
                </a:solidFill>
              </a:rPr>
              <a:t>=</a:t>
            </a:r>
            <a:r>
              <a:rPr lang="en-US" sz="1100" dirty="0" err="1">
                <a:solidFill>
                  <a:srgbClr val="FF0000"/>
                </a:solidFill>
              </a:rPr>
              <a:t>filein.read</a:t>
            </a:r>
            <a:r>
              <a:rPr lang="en-US" sz="1100" dirty="0">
                <a:solidFill>
                  <a:srgbClr val="FF0000"/>
                </a:solidFill>
              </a:rPr>
              <a:t>()</a:t>
            </a:r>
          </a:p>
          <a:p>
            <a:pPr marL="0" indent="0">
              <a:buNone/>
            </a:pPr>
            <a:r>
              <a:rPr lang="en-US" sz="1100" dirty="0">
                <a:solidFill>
                  <a:srgbClr val="FF0000"/>
                </a:solidFill>
              </a:rPr>
              <a:t>   </a:t>
            </a:r>
            <a:r>
              <a:rPr lang="en-US" sz="1100" dirty="0" smtClean="0">
                <a:solidFill>
                  <a:srgbClr val="FF0000"/>
                </a:solidFill>
              </a:rPr>
              <a:t>   </a:t>
            </a:r>
            <a:r>
              <a:rPr lang="en-US" sz="1100" dirty="0">
                <a:solidFill>
                  <a:srgbClr val="FF0000"/>
                </a:solidFill>
              </a:rPr>
              <a:t>d={}</a:t>
            </a:r>
          </a:p>
          <a:p>
            <a:pPr marL="0" indent="0">
              <a:buNone/>
            </a:pPr>
            <a:r>
              <a:rPr lang="en-US" sz="1100" dirty="0">
                <a:solidFill>
                  <a:srgbClr val="FF0000"/>
                </a:solidFill>
              </a:rPr>
              <a:t>  </a:t>
            </a:r>
            <a:r>
              <a:rPr lang="en-US" sz="1100" dirty="0" smtClean="0">
                <a:solidFill>
                  <a:srgbClr val="FF0000"/>
                </a:solidFill>
              </a:rPr>
              <a:t>    </a:t>
            </a:r>
            <a:r>
              <a:rPr lang="en-US" sz="1100" dirty="0">
                <a:solidFill>
                  <a:srgbClr val="FF0000"/>
                </a:solidFill>
              </a:rPr>
              <a:t>words=</a:t>
            </a:r>
            <a:r>
              <a:rPr lang="en-US" sz="1100" dirty="0" err="1">
                <a:solidFill>
                  <a:srgbClr val="FF0000"/>
                </a:solidFill>
              </a:rPr>
              <a:t>all_content.split</a:t>
            </a:r>
            <a:r>
              <a:rPr lang="en-US" sz="1100" dirty="0">
                <a:solidFill>
                  <a:srgbClr val="FF0000"/>
                </a:solidFill>
              </a:rPr>
              <a:t>()</a:t>
            </a:r>
          </a:p>
          <a:p>
            <a:pPr marL="0" indent="0">
              <a:buNone/>
            </a:pPr>
            <a:r>
              <a:rPr lang="en-US" sz="1100" dirty="0">
                <a:solidFill>
                  <a:srgbClr val="FF0000"/>
                </a:solidFill>
              </a:rPr>
              <a:t>   </a:t>
            </a:r>
            <a:r>
              <a:rPr lang="en-US" sz="1100" dirty="0" smtClean="0">
                <a:solidFill>
                  <a:srgbClr val="FF0000"/>
                </a:solidFill>
              </a:rPr>
              <a:t>   </a:t>
            </a:r>
            <a:r>
              <a:rPr lang="en-US" sz="1100" dirty="0">
                <a:solidFill>
                  <a:srgbClr val="FF0000"/>
                </a:solidFill>
              </a:rPr>
              <a:t>for word in words:</a:t>
            </a:r>
          </a:p>
          <a:p>
            <a:pPr marL="0" indent="0">
              <a:buNone/>
            </a:pPr>
            <a:r>
              <a:rPr lang="en-US" sz="1100" dirty="0">
                <a:solidFill>
                  <a:srgbClr val="FF0000"/>
                </a:solidFill>
              </a:rPr>
              <a:t>      </a:t>
            </a:r>
            <a:r>
              <a:rPr lang="en-US" sz="1100" dirty="0" smtClean="0">
                <a:solidFill>
                  <a:srgbClr val="FF0000"/>
                </a:solidFill>
              </a:rPr>
              <a:t>     </a:t>
            </a:r>
            <a:r>
              <a:rPr lang="en-US" sz="1100" dirty="0">
                <a:solidFill>
                  <a:srgbClr val="FF0000"/>
                </a:solidFill>
              </a:rPr>
              <a:t>if word in d:</a:t>
            </a:r>
          </a:p>
          <a:p>
            <a:pPr marL="0" indent="0">
              <a:buNone/>
            </a:pPr>
            <a:r>
              <a:rPr lang="en-US" sz="1100" dirty="0">
                <a:solidFill>
                  <a:srgbClr val="FF0000"/>
                </a:solidFill>
              </a:rPr>
              <a:t>          </a:t>
            </a:r>
            <a:r>
              <a:rPr lang="en-US" sz="1100" dirty="0" smtClean="0">
                <a:solidFill>
                  <a:srgbClr val="FF0000"/>
                </a:solidFill>
              </a:rPr>
              <a:t>     </a:t>
            </a:r>
            <a:r>
              <a:rPr lang="en-US" sz="1100" dirty="0">
                <a:solidFill>
                  <a:srgbClr val="FF0000"/>
                </a:solidFill>
              </a:rPr>
              <a:t>d[word]=d[word]+1</a:t>
            </a:r>
          </a:p>
          <a:p>
            <a:pPr marL="0" indent="0">
              <a:buNone/>
            </a:pPr>
            <a:r>
              <a:rPr lang="en-US" sz="1100" dirty="0">
                <a:solidFill>
                  <a:srgbClr val="FF0000"/>
                </a:solidFill>
              </a:rPr>
              <a:t>      </a:t>
            </a:r>
            <a:r>
              <a:rPr lang="en-US" sz="1100" dirty="0" smtClean="0">
                <a:solidFill>
                  <a:srgbClr val="FF0000"/>
                </a:solidFill>
              </a:rPr>
              <a:t>     </a:t>
            </a:r>
            <a:r>
              <a:rPr lang="en-US" sz="1100" dirty="0">
                <a:solidFill>
                  <a:srgbClr val="FF0000"/>
                </a:solidFill>
              </a:rPr>
              <a:t>else:</a:t>
            </a:r>
          </a:p>
          <a:p>
            <a:pPr marL="0" indent="0">
              <a:buNone/>
            </a:pPr>
            <a:r>
              <a:rPr lang="en-US" sz="1100" dirty="0">
                <a:solidFill>
                  <a:srgbClr val="FF0000"/>
                </a:solidFill>
              </a:rPr>
              <a:t>          </a:t>
            </a:r>
            <a:r>
              <a:rPr lang="en-US" sz="1100" dirty="0" smtClean="0">
                <a:solidFill>
                  <a:srgbClr val="FF0000"/>
                </a:solidFill>
              </a:rPr>
              <a:t>     </a:t>
            </a:r>
            <a:r>
              <a:rPr lang="en-US" sz="1100" dirty="0">
                <a:solidFill>
                  <a:srgbClr val="FF0000"/>
                </a:solidFill>
              </a:rPr>
              <a:t>d[word]=1</a:t>
            </a:r>
          </a:p>
          <a:p>
            <a:pPr marL="0" indent="0">
              <a:buNone/>
            </a:pPr>
            <a:r>
              <a:rPr lang="en-US" sz="1100" dirty="0">
                <a:solidFill>
                  <a:srgbClr val="FF0000"/>
                </a:solidFill>
              </a:rPr>
              <a:t>  </a:t>
            </a:r>
            <a:r>
              <a:rPr lang="en-US" sz="1100" dirty="0" smtClean="0">
                <a:solidFill>
                  <a:srgbClr val="FF0000"/>
                </a:solidFill>
              </a:rPr>
              <a:t>     </a:t>
            </a:r>
            <a:r>
              <a:rPr lang="en-US" sz="1100" dirty="0">
                <a:solidFill>
                  <a:srgbClr val="FF0000"/>
                </a:solidFill>
              </a:rPr>
              <a:t>top=10</a:t>
            </a:r>
          </a:p>
          <a:p>
            <a:pPr marL="0" indent="0">
              <a:buNone/>
            </a:pPr>
            <a:r>
              <a:rPr lang="en-US" sz="1100" dirty="0">
                <a:solidFill>
                  <a:srgbClr val="FF0000"/>
                </a:solidFill>
              </a:rPr>
              <a:t> </a:t>
            </a:r>
            <a:r>
              <a:rPr lang="en-US" sz="1100" dirty="0" smtClean="0">
                <a:solidFill>
                  <a:srgbClr val="FF0000"/>
                </a:solidFill>
              </a:rPr>
              <a:t>      </a:t>
            </a:r>
            <a:r>
              <a:rPr lang="en-US" sz="1100" dirty="0" err="1">
                <a:solidFill>
                  <a:srgbClr val="FF0000"/>
                </a:solidFill>
              </a:rPr>
              <a:t>i</a:t>
            </a:r>
            <a:r>
              <a:rPr lang="en-US" sz="1100" dirty="0">
                <a:solidFill>
                  <a:srgbClr val="FF0000"/>
                </a:solidFill>
              </a:rPr>
              <a:t>=0</a:t>
            </a:r>
          </a:p>
          <a:p>
            <a:pPr marL="0" indent="0">
              <a:buNone/>
            </a:pPr>
            <a:r>
              <a:rPr lang="en-US" sz="1100" dirty="0">
                <a:solidFill>
                  <a:srgbClr val="FF0000"/>
                </a:solidFill>
              </a:rPr>
              <a:t>  </a:t>
            </a:r>
            <a:r>
              <a:rPr lang="en-US" sz="1100" dirty="0" smtClean="0">
                <a:solidFill>
                  <a:srgbClr val="FF0000"/>
                </a:solidFill>
              </a:rPr>
              <a:t>     </a:t>
            </a:r>
            <a:r>
              <a:rPr lang="en-US" sz="1100" dirty="0" err="1">
                <a:solidFill>
                  <a:srgbClr val="FF0000"/>
                </a:solidFill>
              </a:rPr>
              <a:t>word_frequency</a:t>
            </a:r>
            <a:r>
              <a:rPr lang="en-US" sz="1100" dirty="0">
                <a:solidFill>
                  <a:srgbClr val="FF0000"/>
                </a:solidFill>
              </a:rPr>
              <a:t>=sorted(</a:t>
            </a:r>
            <a:r>
              <a:rPr lang="en-US" sz="1100" dirty="0" err="1">
                <a:solidFill>
                  <a:srgbClr val="FF0000"/>
                </a:solidFill>
              </a:rPr>
              <a:t>d.items</a:t>
            </a:r>
            <a:r>
              <a:rPr lang="en-US" sz="1100" dirty="0">
                <a:solidFill>
                  <a:srgbClr val="FF0000"/>
                </a:solidFill>
              </a:rPr>
              <a:t>(), key=(lambda </a:t>
            </a:r>
            <a:r>
              <a:rPr lang="en-US" sz="1100" dirty="0" err="1">
                <a:solidFill>
                  <a:srgbClr val="FF0000"/>
                </a:solidFill>
              </a:rPr>
              <a:t>a:a</a:t>
            </a:r>
            <a:r>
              <a:rPr lang="en-US" sz="1100" dirty="0">
                <a:solidFill>
                  <a:srgbClr val="FF0000"/>
                </a:solidFill>
              </a:rPr>
              <a:t>[1]), reverse=True)</a:t>
            </a:r>
          </a:p>
          <a:p>
            <a:pPr marL="0" indent="0">
              <a:buNone/>
            </a:pPr>
            <a:r>
              <a:rPr lang="en-US" sz="1100" dirty="0">
                <a:solidFill>
                  <a:srgbClr val="FF0000"/>
                </a:solidFill>
              </a:rPr>
              <a:t> </a:t>
            </a:r>
            <a:r>
              <a:rPr lang="en-US" sz="1100" dirty="0" smtClean="0">
                <a:solidFill>
                  <a:srgbClr val="FF0000"/>
                </a:solidFill>
              </a:rPr>
              <a:t>      </a:t>
            </a:r>
            <a:r>
              <a:rPr lang="en-US" sz="1100" dirty="0">
                <a:solidFill>
                  <a:srgbClr val="FF0000"/>
                </a:solidFill>
              </a:rPr>
              <a:t>for w in </a:t>
            </a:r>
            <a:r>
              <a:rPr lang="en-US" sz="1100" dirty="0" err="1">
                <a:solidFill>
                  <a:srgbClr val="FF0000"/>
                </a:solidFill>
              </a:rPr>
              <a:t>word_frequency</a:t>
            </a:r>
            <a:r>
              <a:rPr lang="en-US" sz="1100" dirty="0">
                <a:solidFill>
                  <a:srgbClr val="FF0000"/>
                </a:solidFill>
              </a:rPr>
              <a:t>:</a:t>
            </a:r>
          </a:p>
          <a:p>
            <a:pPr marL="0" indent="0">
              <a:buNone/>
            </a:pPr>
            <a:r>
              <a:rPr lang="en-US" sz="1100" dirty="0">
                <a:solidFill>
                  <a:srgbClr val="FF0000"/>
                </a:solidFill>
              </a:rPr>
              <a:t>      </a:t>
            </a:r>
            <a:r>
              <a:rPr lang="en-US" sz="1100" dirty="0" smtClean="0">
                <a:solidFill>
                  <a:srgbClr val="FF0000"/>
                </a:solidFill>
              </a:rPr>
              <a:t>     </a:t>
            </a:r>
            <a:r>
              <a:rPr lang="en-US" sz="1100" dirty="0">
                <a:solidFill>
                  <a:srgbClr val="FF0000"/>
                </a:solidFill>
              </a:rPr>
              <a:t>print(w[0], "\</a:t>
            </a:r>
            <a:r>
              <a:rPr lang="en-US" sz="1100" dirty="0" err="1">
                <a:solidFill>
                  <a:srgbClr val="FF0000"/>
                </a:solidFill>
              </a:rPr>
              <a:t>t",w</a:t>
            </a:r>
            <a:r>
              <a:rPr lang="en-US" sz="1100" dirty="0">
                <a:solidFill>
                  <a:srgbClr val="FF0000"/>
                </a:solidFill>
              </a:rPr>
              <a:t>[1])</a:t>
            </a:r>
          </a:p>
          <a:p>
            <a:pPr marL="0" indent="0">
              <a:buNone/>
            </a:pPr>
            <a:r>
              <a:rPr lang="en-US" sz="1100" dirty="0">
                <a:solidFill>
                  <a:srgbClr val="FF0000"/>
                </a:solidFill>
              </a:rPr>
              <a:t>    </a:t>
            </a:r>
            <a:r>
              <a:rPr lang="en-US" sz="1100" dirty="0" smtClean="0">
                <a:solidFill>
                  <a:srgbClr val="FF0000"/>
                </a:solidFill>
              </a:rPr>
              <a:t>       </a:t>
            </a:r>
            <a:r>
              <a:rPr lang="en-US" sz="1100" dirty="0" err="1">
                <a:solidFill>
                  <a:srgbClr val="FF0000"/>
                </a:solidFill>
              </a:rPr>
              <a:t>i</a:t>
            </a:r>
            <a:r>
              <a:rPr lang="en-US" sz="1100" dirty="0">
                <a:solidFill>
                  <a:srgbClr val="FF0000"/>
                </a:solidFill>
              </a:rPr>
              <a:t>+=1</a:t>
            </a:r>
          </a:p>
          <a:p>
            <a:pPr marL="0" indent="0">
              <a:buNone/>
            </a:pPr>
            <a:r>
              <a:rPr lang="en-US" sz="1100" dirty="0">
                <a:solidFill>
                  <a:srgbClr val="FF0000"/>
                </a:solidFill>
              </a:rPr>
              <a:t>    </a:t>
            </a:r>
            <a:r>
              <a:rPr lang="en-US" sz="1100" dirty="0" smtClean="0">
                <a:solidFill>
                  <a:srgbClr val="FF0000"/>
                </a:solidFill>
              </a:rPr>
              <a:t>       </a:t>
            </a:r>
            <a:r>
              <a:rPr lang="en-US" sz="1100" dirty="0">
                <a:solidFill>
                  <a:srgbClr val="FF0000"/>
                </a:solidFill>
              </a:rPr>
              <a:t>if </a:t>
            </a:r>
            <a:r>
              <a:rPr lang="en-US" sz="1100" dirty="0" err="1">
                <a:solidFill>
                  <a:srgbClr val="FF0000"/>
                </a:solidFill>
              </a:rPr>
              <a:t>i</a:t>
            </a:r>
            <a:r>
              <a:rPr lang="en-US" sz="1100" dirty="0">
                <a:solidFill>
                  <a:srgbClr val="FF0000"/>
                </a:solidFill>
              </a:rPr>
              <a:t>==top: </a:t>
            </a:r>
            <a:r>
              <a:rPr lang="en-US" sz="1100" dirty="0" smtClean="0">
                <a:solidFill>
                  <a:srgbClr val="FF0000"/>
                </a:solidFill>
              </a:rPr>
              <a:t/>
            </a:r>
            <a:br>
              <a:rPr lang="en-US" sz="1100" dirty="0" smtClean="0">
                <a:solidFill>
                  <a:srgbClr val="FF0000"/>
                </a:solidFill>
              </a:rPr>
            </a:br>
            <a:r>
              <a:rPr lang="en-US" sz="1100" dirty="0" smtClean="0">
                <a:solidFill>
                  <a:srgbClr val="FF0000"/>
                </a:solidFill>
              </a:rPr>
              <a:t>               break</a:t>
            </a:r>
            <a:endParaRPr lang="en-US" sz="11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1100" dirty="0">
                <a:solidFill>
                  <a:srgbClr val="FF0000"/>
                </a:solidFill>
              </a:rPr>
              <a:t>if __name__ == '__main__':</a:t>
            </a:r>
          </a:p>
          <a:p>
            <a:pPr marL="0" indent="0">
              <a:buNone/>
            </a:pPr>
            <a:r>
              <a:rPr lang="en-US" sz="1100" dirty="0">
                <a:solidFill>
                  <a:srgbClr val="FF0000"/>
                </a:solidFill>
              </a:rPr>
              <a:t>    main()</a:t>
            </a:r>
          </a:p>
        </p:txBody>
      </p:sp>
      <p:pic>
        <p:nvPicPr>
          <p:cNvPr id="5" name="Picture 4" descr="pythonevolution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011" y="1340441"/>
            <a:ext cx="4450051" cy="4526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1402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5298"/>
            <a:ext cx="8229600" cy="442615"/>
          </a:xfrm>
        </p:spPr>
        <p:txBody>
          <a:bodyPr>
            <a:normAutofit/>
          </a:bodyPr>
          <a:lstStyle/>
          <a:p>
            <a:r>
              <a:rPr lang="en-US" sz="2200" dirty="0" smtClean="0"/>
              <a:t>Word frequency</a:t>
            </a: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87913"/>
            <a:ext cx="8229600" cy="60554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 err="1">
                <a:solidFill>
                  <a:srgbClr val="FF0000"/>
                </a:solidFill>
              </a:rPr>
              <a:t>def</a:t>
            </a:r>
            <a:r>
              <a:rPr lang="en-US" sz="1600" dirty="0">
                <a:solidFill>
                  <a:srgbClr val="FF0000"/>
                </a:solidFill>
              </a:rPr>
              <a:t> main(): 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FF0000"/>
                </a:solidFill>
              </a:rPr>
              <a:t>      </a:t>
            </a:r>
            <a:r>
              <a:rPr lang="en-US" sz="1600" dirty="0" err="1">
                <a:solidFill>
                  <a:srgbClr val="FF0000"/>
                </a:solidFill>
              </a:rPr>
              <a:t>external_name</a:t>
            </a:r>
            <a:r>
              <a:rPr lang="en-US" sz="1600" dirty="0">
                <a:solidFill>
                  <a:srgbClr val="FF0000"/>
                </a:solidFill>
              </a:rPr>
              <a:t>=input("Please enter file name:  ")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FF0000"/>
                </a:solidFill>
              </a:rPr>
              <a:t>      </a:t>
            </a:r>
            <a:r>
              <a:rPr lang="en-US" sz="1600" dirty="0" err="1">
                <a:solidFill>
                  <a:srgbClr val="FF0000"/>
                </a:solidFill>
              </a:rPr>
              <a:t>filein</a:t>
            </a:r>
            <a:r>
              <a:rPr lang="en-US" sz="1600" dirty="0">
                <a:solidFill>
                  <a:srgbClr val="FF0000"/>
                </a:solidFill>
              </a:rPr>
              <a:t>=open(</a:t>
            </a:r>
            <a:r>
              <a:rPr lang="en-US" sz="1600" dirty="0" err="1">
                <a:solidFill>
                  <a:srgbClr val="FF0000"/>
                </a:solidFill>
              </a:rPr>
              <a:t>external_name,"r",encoding</a:t>
            </a:r>
            <a:r>
              <a:rPr lang="en-US" sz="1600" dirty="0">
                <a:solidFill>
                  <a:srgbClr val="FF0000"/>
                </a:solidFill>
              </a:rPr>
              <a:t>='utf-8'</a:t>
            </a:r>
            <a:r>
              <a:rPr lang="en-US" sz="1600" dirty="0" smtClean="0">
                <a:solidFill>
                  <a:srgbClr val="FF0000"/>
                </a:solidFill>
              </a:rPr>
              <a:t>)        </a:t>
            </a:r>
            <a:endParaRPr lang="en-US" sz="16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1600" dirty="0">
                <a:solidFill>
                  <a:srgbClr val="FF0000"/>
                </a:solidFill>
              </a:rPr>
              <a:t>      </a:t>
            </a:r>
            <a:r>
              <a:rPr lang="en-US" sz="1600" dirty="0" err="1">
                <a:solidFill>
                  <a:srgbClr val="FF0000"/>
                </a:solidFill>
              </a:rPr>
              <a:t>all_content</a:t>
            </a:r>
            <a:r>
              <a:rPr lang="en-US" sz="1600" dirty="0">
                <a:solidFill>
                  <a:srgbClr val="FF0000"/>
                </a:solidFill>
              </a:rPr>
              <a:t>=</a:t>
            </a:r>
            <a:r>
              <a:rPr lang="en-US" sz="1600" dirty="0" err="1">
                <a:solidFill>
                  <a:srgbClr val="FF0000"/>
                </a:solidFill>
              </a:rPr>
              <a:t>filein.read</a:t>
            </a:r>
            <a:r>
              <a:rPr lang="en-US" sz="1600" dirty="0">
                <a:solidFill>
                  <a:srgbClr val="FF0000"/>
                </a:solidFill>
              </a:rPr>
              <a:t>()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FF0000"/>
                </a:solidFill>
              </a:rPr>
              <a:t>      d={}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FF0000"/>
                </a:solidFill>
              </a:rPr>
              <a:t>      words=</a:t>
            </a:r>
            <a:r>
              <a:rPr lang="en-US" sz="1600" dirty="0" err="1">
                <a:solidFill>
                  <a:srgbClr val="FF0000"/>
                </a:solidFill>
              </a:rPr>
              <a:t>all_content.split</a:t>
            </a:r>
            <a:r>
              <a:rPr lang="en-US" sz="1600" dirty="0">
                <a:solidFill>
                  <a:srgbClr val="FF0000"/>
                </a:solidFill>
              </a:rPr>
              <a:t>()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FF0000"/>
                </a:solidFill>
              </a:rPr>
              <a:t>      for word in words: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FF0000"/>
                </a:solidFill>
              </a:rPr>
              <a:t>           if word in d: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FF0000"/>
                </a:solidFill>
              </a:rPr>
              <a:t>               d[word]=d[word]+1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FF0000"/>
                </a:solidFill>
              </a:rPr>
              <a:t>           else: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FF0000"/>
                </a:solidFill>
              </a:rPr>
              <a:t>               d[word]=1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FF0000"/>
                </a:solidFill>
              </a:rPr>
              <a:t>       top=10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FF0000"/>
                </a:solidFill>
              </a:rPr>
              <a:t>       </a:t>
            </a:r>
            <a:r>
              <a:rPr lang="en-US" sz="1600" dirty="0" err="1">
                <a:solidFill>
                  <a:srgbClr val="FF0000"/>
                </a:solidFill>
              </a:rPr>
              <a:t>i</a:t>
            </a:r>
            <a:r>
              <a:rPr lang="en-US" sz="1600" dirty="0">
                <a:solidFill>
                  <a:srgbClr val="FF0000"/>
                </a:solidFill>
              </a:rPr>
              <a:t>=0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FF0000"/>
                </a:solidFill>
              </a:rPr>
              <a:t>       </a:t>
            </a:r>
            <a:r>
              <a:rPr lang="en-US" sz="1600" dirty="0" err="1">
                <a:solidFill>
                  <a:srgbClr val="FF0000"/>
                </a:solidFill>
              </a:rPr>
              <a:t>word_frequency</a:t>
            </a:r>
            <a:r>
              <a:rPr lang="en-US" sz="1600" dirty="0">
                <a:solidFill>
                  <a:srgbClr val="FF0000"/>
                </a:solidFill>
              </a:rPr>
              <a:t>=sorted(</a:t>
            </a:r>
            <a:r>
              <a:rPr lang="en-US" sz="1600" dirty="0" err="1">
                <a:solidFill>
                  <a:srgbClr val="FF0000"/>
                </a:solidFill>
              </a:rPr>
              <a:t>d.items</a:t>
            </a:r>
            <a:r>
              <a:rPr lang="en-US" sz="1600" dirty="0">
                <a:solidFill>
                  <a:srgbClr val="FF0000"/>
                </a:solidFill>
              </a:rPr>
              <a:t>(), key=(lambda </a:t>
            </a:r>
            <a:r>
              <a:rPr lang="en-US" sz="1600" dirty="0" err="1">
                <a:solidFill>
                  <a:srgbClr val="FF0000"/>
                </a:solidFill>
              </a:rPr>
              <a:t>a:a</a:t>
            </a:r>
            <a:r>
              <a:rPr lang="en-US" sz="1600" dirty="0">
                <a:solidFill>
                  <a:srgbClr val="FF0000"/>
                </a:solidFill>
              </a:rPr>
              <a:t>[1]), reverse=True)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FF0000"/>
                </a:solidFill>
              </a:rPr>
              <a:t>       for w in </a:t>
            </a:r>
            <a:r>
              <a:rPr lang="en-US" sz="1600" dirty="0" err="1">
                <a:solidFill>
                  <a:srgbClr val="FF0000"/>
                </a:solidFill>
              </a:rPr>
              <a:t>word_frequency</a:t>
            </a:r>
            <a:r>
              <a:rPr lang="en-US" sz="1600" dirty="0">
                <a:solidFill>
                  <a:srgbClr val="FF0000"/>
                </a:solidFill>
              </a:rPr>
              <a:t>: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FF0000"/>
                </a:solidFill>
              </a:rPr>
              <a:t>           print(w[0], "\</a:t>
            </a:r>
            <a:r>
              <a:rPr lang="en-US" sz="1600" dirty="0" err="1">
                <a:solidFill>
                  <a:srgbClr val="FF0000"/>
                </a:solidFill>
              </a:rPr>
              <a:t>t",w</a:t>
            </a:r>
            <a:r>
              <a:rPr lang="en-US" sz="1600" dirty="0">
                <a:solidFill>
                  <a:srgbClr val="FF0000"/>
                </a:solidFill>
              </a:rPr>
              <a:t>[1])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FF0000"/>
                </a:solidFill>
              </a:rPr>
              <a:t>           </a:t>
            </a:r>
            <a:r>
              <a:rPr lang="en-US" sz="1600" dirty="0" err="1">
                <a:solidFill>
                  <a:srgbClr val="FF0000"/>
                </a:solidFill>
              </a:rPr>
              <a:t>i</a:t>
            </a:r>
            <a:r>
              <a:rPr lang="en-US" sz="1600" dirty="0">
                <a:solidFill>
                  <a:srgbClr val="FF0000"/>
                </a:solidFill>
              </a:rPr>
              <a:t>+=1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FF0000"/>
                </a:solidFill>
              </a:rPr>
              <a:t>           if </a:t>
            </a:r>
            <a:r>
              <a:rPr lang="en-US" sz="1600" dirty="0" err="1">
                <a:solidFill>
                  <a:srgbClr val="FF0000"/>
                </a:solidFill>
              </a:rPr>
              <a:t>i</a:t>
            </a:r>
            <a:r>
              <a:rPr lang="en-US" sz="1600" dirty="0">
                <a:solidFill>
                  <a:srgbClr val="FF0000"/>
                </a:solidFill>
              </a:rPr>
              <a:t>==top: </a:t>
            </a:r>
            <a:br>
              <a:rPr lang="en-US" sz="1600" dirty="0">
                <a:solidFill>
                  <a:srgbClr val="FF0000"/>
                </a:solidFill>
              </a:rPr>
            </a:br>
            <a:r>
              <a:rPr lang="en-US" sz="1600" dirty="0">
                <a:solidFill>
                  <a:srgbClr val="FF0000"/>
                </a:solidFill>
              </a:rPr>
              <a:t>               break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FF0000"/>
                </a:solidFill>
              </a:rPr>
              <a:t>if __name__ == '__main__':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FF0000"/>
                </a:solidFill>
              </a:rPr>
              <a:t>    main()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1751214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Loops </a:t>
            </a:r>
            <a:r>
              <a:rPr lang="mr-IN" dirty="0" smtClean="0"/>
              <a:t>–</a:t>
            </a:r>
            <a:r>
              <a:rPr lang="en-US" dirty="0" smtClean="0"/>
              <a:t> for - </a:t>
            </a:r>
            <a:r>
              <a:rPr lang="en-US" dirty="0" err="1" smtClean="0"/>
              <a:t>foreach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Array (list)  colors=[</a:t>
            </a:r>
            <a:r>
              <a:rPr lang="en-US" dirty="0"/>
              <a:t>‘red’</a:t>
            </a:r>
            <a:r>
              <a:rPr lang="en-US" dirty="0" smtClean="0"/>
              <a:t>, ’</a:t>
            </a:r>
            <a:r>
              <a:rPr lang="en-US" dirty="0"/>
              <a:t>green’</a:t>
            </a:r>
            <a:r>
              <a:rPr lang="en-US" dirty="0" smtClean="0"/>
              <a:t>, ’</a:t>
            </a:r>
            <a:r>
              <a:rPr lang="en-US" dirty="0"/>
              <a:t>blue’</a:t>
            </a:r>
            <a:r>
              <a:rPr lang="en-US" dirty="0" smtClean="0"/>
              <a:t>]</a:t>
            </a:r>
          </a:p>
          <a:p>
            <a:r>
              <a:rPr lang="en-US" dirty="0" smtClean="0"/>
              <a:t>No need to declare variable types</a:t>
            </a:r>
          </a:p>
          <a:p>
            <a:r>
              <a:rPr lang="en-US" dirty="0" smtClean="0"/>
              <a:t>How would you go over the array?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for </a:t>
            </a:r>
            <a:r>
              <a:rPr lang="en-US" dirty="0" err="1">
                <a:solidFill>
                  <a:srgbClr val="FF0000"/>
                </a:solidFill>
              </a:rPr>
              <a:t>i</a:t>
            </a:r>
            <a:r>
              <a:rPr lang="en-US" dirty="0">
                <a:solidFill>
                  <a:srgbClr val="FF0000"/>
                </a:solidFill>
              </a:rPr>
              <a:t> in range(</a:t>
            </a:r>
            <a:r>
              <a:rPr lang="en-US" dirty="0" err="1">
                <a:solidFill>
                  <a:srgbClr val="FF0000"/>
                </a:solidFill>
              </a:rPr>
              <a:t>len</a:t>
            </a:r>
            <a:r>
              <a:rPr lang="en-US" dirty="0">
                <a:solidFill>
                  <a:srgbClr val="FF0000"/>
                </a:solidFill>
              </a:rPr>
              <a:t>(colors):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    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print(colors[</a:t>
            </a:r>
            <a:r>
              <a:rPr lang="en-US" dirty="0" err="1">
                <a:solidFill>
                  <a:srgbClr val="FF0000"/>
                </a:solidFill>
              </a:rPr>
              <a:t>i</a:t>
            </a:r>
            <a:r>
              <a:rPr lang="en-US" dirty="0">
                <a:solidFill>
                  <a:srgbClr val="FF0000"/>
                </a:solidFill>
              </a:rPr>
              <a:t>]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Is there a better way ?</a:t>
            </a:r>
            <a:endParaRPr lang="en-US" dirty="0"/>
          </a:p>
        </p:txBody>
      </p:sp>
      <p:pic>
        <p:nvPicPr>
          <p:cNvPr id="4" name="Picture 3" descr="percent_us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087" y="4103542"/>
            <a:ext cx="3709572" cy="238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5433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for color in colors: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    print(color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</a:p>
          <a:p>
            <a:r>
              <a:rPr lang="en-US" dirty="0" smtClean="0"/>
              <a:t>Loop backward: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for </a:t>
            </a:r>
            <a:r>
              <a:rPr lang="en-US" dirty="0" err="1">
                <a:solidFill>
                  <a:srgbClr val="FF0000"/>
                </a:solidFill>
              </a:rPr>
              <a:t>i</a:t>
            </a:r>
            <a:r>
              <a:rPr lang="en-US" dirty="0">
                <a:solidFill>
                  <a:srgbClr val="FF0000"/>
                </a:solidFill>
              </a:rPr>
              <a:t> in range(</a:t>
            </a:r>
            <a:r>
              <a:rPr lang="en-US" dirty="0" err="1">
                <a:solidFill>
                  <a:srgbClr val="FF0000"/>
                </a:solidFill>
              </a:rPr>
              <a:t>len</a:t>
            </a:r>
            <a:r>
              <a:rPr lang="en-US" dirty="0">
                <a:solidFill>
                  <a:srgbClr val="FF0000"/>
                </a:solidFill>
              </a:rPr>
              <a:t>(colors)-1,-1,-1):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    print colors[</a:t>
            </a:r>
            <a:r>
              <a:rPr lang="en-US" dirty="0" err="1">
                <a:solidFill>
                  <a:srgbClr val="FF0000"/>
                </a:solidFill>
              </a:rPr>
              <a:t>i</a:t>
            </a:r>
            <a:r>
              <a:rPr lang="en-US" dirty="0" smtClean="0">
                <a:solidFill>
                  <a:srgbClr val="FF0000"/>
                </a:solidFill>
              </a:rPr>
              <a:t>]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Looks ugly </a:t>
            </a:r>
            <a:r>
              <a:rPr lang="mr-IN" dirty="0" smtClean="0"/>
              <a:t>–</a:t>
            </a:r>
            <a:r>
              <a:rPr lang="en-US" dirty="0" smtClean="0"/>
              <a:t> Is there a better easier way?</a:t>
            </a:r>
            <a:endParaRPr lang="en-US" dirty="0"/>
          </a:p>
        </p:txBody>
      </p:sp>
      <p:pic>
        <p:nvPicPr>
          <p:cNvPr id="4" name="Picture 3" descr="live_on_lan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6516" y="88900"/>
            <a:ext cx="3248549" cy="3242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0925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Of course there is: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for color in reversed(colors):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    print(color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</a:p>
          <a:p>
            <a:r>
              <a:rPr lang="en-US" dirty="0" smtClean="0"/>
              <a:t>What if you need the index too?</a:t>
            </a:r>
          </a:p>
          <a:p>
            <a:pPr marL="0" indent="0">
              <a:buNone/>
            </a:pPr>
            <a:r>
              <a:rPr lang="mr-IN" dirty="0">
                <a:solidFill>
                  <a:srgbClr val="0000FF"/>
                </a:solidFill>
              </a:rPr>
              <a:t>for (int i=0; i&lt;3; i++)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</a:rPr>
              <a:t>   print( </a:t>
            </a:r>
            <a:r>
              <a:rPr lang="en-US" dirty="0" err="1">
                <a:solidFill>
                  <a:srgbClr val="0000FF"/>
                </a:solidFill>
              </a:rPr>
              <a:t>i</a:t>
            </a:r>
            <a:r>
              <a:rPr lang="en-US" dirty="0">
                <a:solidFill>
                  <a:srgbClr val="0000FF"/>
                </a:solidFill>
              </a:rPr>
              <a:t>, color[</a:t>
            </a:r>
            <a:r>
              <a:rPr lang="en-US" dirty="0" err="1">
                <a:solidFill>
                  <a:srgbClr val="0000FF"/>
                </a:solidFill>
              </a:rPr>
              <a:t>i</a:t>
            </a:r>
            <a:r>
              <a:rPr lang="en-US" dirty="0">
                <a:solidFill>
                  <a:srgbClr val="0000FF"/>
                </a:solidFill>
              </a:rPr>
              <a:t>]</a:t>
            </a:r>
            <a:r>
              <a:rPr lang="en-US" dirty="0" smtClean="0">
                <a:solidFill>
                  <a:srgbClr val="0000FF"/>
                </a:solidFill>
              </a:rPr>
              <a:t>)</a:t>
            </a:r>
            <a:br>
              <a:rPr lang="en-US" dirty="0" smtClean="0">
                <a:solidFill>
                  <a:srgbClr val="0000FF"/>
                </a:solidFill>
              </a:rPr>
            </a:br>
            <a:endParaRPr lang="en-US" dirty="0">
              <a:solidFill>
                <a:srgbClr val="0000FF"/>
              </a:solidFill>
            </a:endParaRPr>
          </a:p>
          <a:p>
            <a:r>
              <a:rPr lang="en-US" dirty="0" smtClean="0"/>
              <a:t>Is there a better way?</a:t>
            </a:r>
            <a:endParaRPr lang="en-US" dirty="0"/>
          </a:p>
        </p:txBody>
      </p:sp>
      <p:pic>
        <p:nvPicPr>
          <p:cNvPr id="4" name="Picture 3" descr="java_pyth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693" y="0"/>
            <a:ext cx="3886308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8164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Of course here is: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 for </a:t>
            </a:r>
            <a:r>
              <a:rPr lang="en-US" dirty="0" err="1">
                <a:solidFill>
                  <a:srgbClr val="FF0000"/>
                </a:solidFill>
              </a:rPr>
              <a:t>i</a:t>
            </a:r>
            <a:r>
              <a:rPr lang="en-US" dirty="0">
                <a:solidFill>
                  <a:srgbClr val="FF0000"/>
                </a:solidFill>
              </a:rPr>
              <a:t>, color in enumerate(colors):</a:t>
            </a:r>
          </a:p>
          <a:p>
            <a:pPr marL="0" indent="0">
              <a:buNone/>
            </a:pPr>
            <a:r>
              <a:rPr lang="mr-IN" dirty="0">
                <a:solidFill>
                  <a:srgbClr val="FF0000"/>
                </a:solidFill>
              </a:rPr>
              <a:t>        print(i, “===&gt;", color) 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Going over 2 lists </a:t>
            </a:r>
            <a:r>
              <a:rPr lang="en-US" dirty="0" err="1" smtClean="0"/>
              <a:t>togethet</a:t>
            </a:r>
            <a:r>
              <a:rPr lang="en-US" dirty="0" smtClean="0"/>
              <a:t>  :</a:t>
            </a:r>
          </a:p>
          <a:p>
            <a:pPr lvl="1"/>
            <a:r>
              <a:rPr lang="en-US" dirty="0" smtClean="0"/>
              <a:t>In C</a:t>
            </a:r>
            <a:r>
              <a:rPr lang="en-US" dirty="0" smtClean="0"/>
              <a:t>#/Java/C++ </a:t>
            </a:r>
            <a:r>
              <a:rPr lang="en-US" dirty="0" smtClean="0"/>
              <a:t>we use the shorter list as the limit and use the index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names=[‘</a:t>
            </a:r>
            <a:r>
              <a:rPr lang="en-US" dirty="0" err="1">
                <a:solidFill>
                  <a:srgbClr val="FF0000"/>
                </a:solidFill>
              </a:rPr>
              <a:t>Lior</a:t>
            </a:r>
            <a:r>
              <a:rPr lang="en-US" dirty="0">
                <a:solidFill>
                  <a:srgbClr val="FF0000"/>
                </a:solidFill>
              </a:rPr>
              <a:t>’, ‘Dana’, ‘Esther’]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colors =[‘white’</a:t>
            </a:r>
            <a:r>
              <a:rPr lang="en-US" dirty="0" smtClean="0">
                <a:solidFill>
                  <a:srgbClr val="FF0000"/>
                </a:solidFill>
              </a:rPr>
              <a:t>, ’</a:t>
            </a:r>
            <a:r>
              <a:rPr lang="en-US" dirty="0">
                <a:solidFill>
                  <a:srgbClr val="FF0000"/>
                </a:solidFill>
              </a:rPr>
              <a:t>blue</a:t>
            </a:r>
            <a:r>
              <a:rPr lang="en-US" dirty="0" smtClean="0">
                <a:solidFill>
                  <a:srgbClr val="FF0000"/>
                </a:solidFill>
              </a:rPr>
              <a:t>’, ’</a:t>
            </a:r>
            <a:r>
              <a:rPr lang="en-US" dirty="0">
                <a:solidFill>
                  <a:srgbClr val="FF0000"/>
                </a:solidFill>
              </a:rPr>
              <a:t>green’</a:t>
            </a:r>
            <a:r>
              <a:rPr lang="en-US" dirty="0" smtClean="0">
                <a:solidFill>
                  <a:srgbClr val="FF0000"/>
                </a:solidFill>
              </a:rPr>
              <a:t>, ’</a:t>
            </a:r>
            <a:r>
              <a:rPr lang="en-US" dirty="0">
                <a:solidFill>
                  <a:srgbClr val="FF0000"/>
                </a:solidFill>
              </a:rPr>
              <a:t>purple’]</a:t>
            </a:r>
          </a:p>
        </p:txBody>
      </p:sp>
      <p:pic>
        <p:nvPicPr>
          <p:cNvPr id="4" name="Picture 3" descr="nocurl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6800" y="0"/>
            <a:ext cx="2997200" cy="299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5312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C# style: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</a:rPr>
              <a:t>n=min(</a:t>
            </a:r>
            <a:r>
              <a:rPr lang="en-US" dirty="0" err="1">
                <a:solidFill>
                  <a:srgbClr val="0000FF"/>
                </a:solidFill>
              </a:rPr>
              <a:t>len</a:t>
            </a:r>
            <a:r>
              <a:rPr lang="en-US" dirty="0">
                <a:solidFill>
                  <a:srgbClr val="0000FF"/>
                </a:solidFill>
              </a:rPr>
              <a:t>(names), </a:t>
            </a:r>
            <a:r>
              <a:rPr lang="en-US" dirty="0" err="1">
                <a:solidFill>
                  <a:srgbClr val="0000FF"/>
                </a:solidFill>
              </a:rPr>
              <a:t>len</a:t>
            </a:r>
            <a:r>
              <a:rPr lang="en-US" dirty="0">
                <a:solidFill>
                  <a:srgbClr val="0000FF"/>
                </a:solidFill>
              </a:rPr>
              <a:t>(colors))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</a:rPr>
              <a:t>for </a:t>
            </a:r>
            <a:r>
              <a:rPr lang="en-US" dirty="0" err="1">
                <a:solidFill>
                  <a:srgbClr val="0000FF"/>
                </a:solidFill>
              </a:rPr>
              <a:t>i</a:t>
            </a:r>
            <a:r>
              <a:rPr lang="en-US" dirty="0">
                <a:solidFill>
                  <a:srgbClr val="0000FF"/>
                </a:solidFill>
              </a:rPr>
              <a:t> in range(n):</a:t>
            </a:r>
          </a:p>
          <a:p>
            <a:pPr marL="0" indent="0">
              <a:buNone/>
            </a:pPr>
            <a:r>
              <a:rPr lang="mr-IN" dirty="0">
                <a:solidFill>
                  <a:srgbClr val="0000FF"/>
                </a:solidFill>
              </a:rPr>
              <a:t>    print (names[i], ‘===&gt;’, colors[i]) </a:t>
            </a:r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 smtClean="0"/>
              <a:t>Is there a better way? Of course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for name , color in zip(names, colors):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	print(name,’==&gt;',color)</a:t>
            </a:r>
          </a:p>
        </p:txBody>
      </p:sp>
      <p:pic>
        <p:nvPicPr>
          <p:cNvPr id="5" name="Picture 4" descr="c_vs_python_tshir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4556" y="26811"/>
            <a:ext cx="2469444" cy="327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5518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48833"/>
            <a:ext cx="8229600" cy="5418667"/>
          </a:xfrm>
        </p:spPr>
        <p:txBody>
          <a:bodyPr>
            <a:normAutofit/>
          </a:bodyPr>
          <a:lstStyle/>
          <a:p>
            <a:r>
              <a:rPr lang="en-US" dirty="0" smtClean="0"/>
              <a:t>How can we find a value in a list?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For </a:t>
            </a:r>
            <a:r>
              <a:rPr lang="en-US" dirty="0" err="1" smtClean="0">
                <a:solidFill>
                  <a:srgbClr val="FF0000"/>
                </a:solidFill>
              </a:rPr>
              <a:t>i</a:t>
            </a:r>
            <a:r>
              <a:rPr lang="en-US" dirty="0" smtClean="0">
                <a:solidFill>
                  <a:srgbClr val="FF0000"/>
                </a:solidFill>
              </a:rPr>
              <a:t> in range(</a:t>
            </a:r>
            <a:r>
              <a:rPr lang="en-US" dirty="0" err="1" smtClean="0">
                <a:solidFill>
                  <a:srgbClr val="FF0000"/>
                </a:solidFill>
              </a:rPr>
              <a:t>len</a:t>
            </a:r>
            <a:r>
              <a:rPr lang="en-US" dirty="0" smtClean="0">
                <a:solidFill>
                  <a:srgbClr val="FF0000"/>
                </a:solidFill>
              </a:rPr>
              <a:t>(colors)):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   if colors[</a:t>
            </a:r>
            <a:r>
              <a:rPr lang="en-US" dirty="0" err="1" smtClean="0">
                <a:solidFill>
                  <a:srgbClr val="FF0000"/>
                </a:solidFill>
              </a:rPr>
              <a:t>i</a:t>
            </a:r>
            <a:r>
              <a:rPr lang="en-US" dirty="0" smtClean="0">
                <a:solidFill>
                  <a:srgbClr val="FF0000"/>
                </a:solidFill>
              </a:rPr>
              <a:t>] == ‘green’: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       do something</a:t>
            </a:r>
          </a:p>
          <a:p>
            <a:r>
              <a:rPr lang="en-US" dirty="0" smtClean="0"/>
              <a:t>Is there a better way</a:t>
            </a:r>
            <a:r>
              <a:rPr lang="en-US" dirty="0" smtClean="0"/>
              <a:t>? </a:t>
            </a:r>
            <a:r>
              <a:rPr lang="en-US" dirty="0" smtClean="0"/>
              <a:t>Surely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endParaRPr lang="en-US" dirty="0" smtClean="0">
              <a:solidFill>
                <a:srgbClr val="660066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if ‘green’ in colors: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   do </a:t>
            </a:r>
            <a:r>
              <a:rPr lang="en-US" dirty="0" smtClean="0">
                <a:solidFill>
                  <a:srgbClr val="FF0000"/>
                </a:solidFill>
              </a:rPr>
              <a:t>something</a:t>
            </a:r>
          </a:p>
          <a:p>
            <a:r>
              <a:rPr lang="en-US" dirty="0" smtClean="0"/>
              <a:t>If you need the index:  </a:t>
            </a:r>
            <a:r>
              <a:rPr lang="en-US" dirty="0" err="1" smtClean="0">
                <a:solidFill>
                  <a:srgbClr val="FF0000"/>
                </a:solidFill>
              </a:rPr>
              <a:t>colors.index</a:t>
            </a:r>
            <a:r>
              <a:rPr lang="en-US" dirty="0" smtClean="0">
                <a:solidFill>
                  <a:srgbClr val="FF0000"/>
                </a:solidFill>
              </a:rPr>
              <a:t>(‘blue’)</a:t>
            </a: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4" descr="searchi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274" y="0"/>
            <a:ext cx="2560726" cy="2108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4707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8770"/>
          </a:xfrm>
        </p:spPr>
        <p:txBody>
          <a:bodyPr/>
          <a:lstStyle/>
          <a:p>
            <a:r>
              <a:rPr lang="en-US" dirty="0" smtClean="0"/>
              <a:t>Web Crawler</a:t>
            </a:r>
            <a:endParaRPr lang="en-US" dirty="0"/>
          </a:p>
        </p:txBody>
      </p:sp>
      <p:pic>
        <p:nvPicPr>
          <p:cNvPr id="4" name="Content Placeholder 3" descr="crawler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069788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Loop in sorted order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 need to sort </a:t>
            </a:r>
            <a:r>
              <a:rPr lang="en-US" dirty="0" smtClean="0"/>
              <a:t>an</a:t>
            </a:r>
            <a:r>
              <a:rPr lang="en-US" dirty="0" smtClean="0"/>
              <a:t> </a:t>
            </a:r>
            <a:r>
              <a:rPr lang="en-US" dirty="0" smtClean="0"/>
              <a:t>array: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for name in sorted(colors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   print (name)</a:t>
            </a:r>
          </a:p>
          <a:p>
            <a:r>
              <a:rPr lang="en-US" dirty="0" smtClean="0"/>
              <a:t>Reverse sort ?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for name in sorted(colors, reverse=True</a:t>
            </a:r>
            <a:r>
              <a:rPr lang="en-US" dirty="0" smtClean="0">
                <a:solidFill>
                  <a:srgbClr val="FF0000"/>
                </a:solidFill>
              </a:rPr>
              <a:t>):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   print </a:t>
            </a:r>
            <a:r>
              <a:rPr lang="en-US" dirty="0" smtClean="0">
                <a:solidFill>
                  <a:srgbClr val="FF0000"/>
                </a:solidFill>
              </a:rPr>
              <a:t>name</a:t>
            </a:r>
          </a:p>
          <a:p>
            <a:r>
              <a:rPr lang="en-US" sz="2400" dirty="0" smtClean="0"/>
              <a:t>(Special sorting with ‘key’ is also available and more efficient than in other languages)</a:t>
            </a:r>
            <a:endParaRPr lang="en-US" sz="2400" dirty="0"/>
          </a:p>
        </p:txBody>
      </p:sp>
      <p:pic>
        <p:nvPicPr>
          <p:cNvPr id="4" name="Picture 3" descr="sorti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3570" y="1"/>
            <a:ext cx="2100430" cy="2100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2815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5467</TotalTime>
  <Words>1222</Words>
  <Application>Microsoft Macintosh PowerPoint</Application>
  <PresentationFormat>On-screen Show (4:3)</PresentationFormat>
  <Paragraphs>166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Why Python?</vt:lpstr>
      <vt:lpstr>Loops – for - foreach</vt:lpstr>
      <vt:lpstr>Loops</vt:lpstr>
      <vt:lpstr>Loops</vt:lpstr>
      <vt:lpstr>Loops</vt:lpstr>
      <vt:lpstr>Loops</vt:lpstr>
      <vt:lpstr>Search</vt:lpstr>
      <vt:lpstr>Web Crawler</vt:lpstr>
      <vt:lpstr>Loop in sorted order</vt:lpstr>
      <vt:lpstr>Break out of a loop</vt:lpstr>
      <vt:lpstr>Is there a better way? (save the flag)</vt:lpstr>
      <vt:lpstr>Hash Table / dictionary</vt:lpstr>
      <vt:lpstr>Concatenate / Function</vt:lpstr>
      <vt:lpstr>Change an array</vt:lpstr>
      <vt:lpstr>Arrays (List&lt;T&gt; anyone?)</vt:lpstr>
      <vt:lpstr>Arrays</vt:lpstr>
      <vt:lpstr>Sample program</vt:lpstr>
      <vt:lpstr>Word frequency</vt:lpstr>
    </vt:vector>
  </TitlesOfParts>
  <Company>Shutzman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Why Python?</dc:title>
  <dc:creator>Jacob Shutzman</dc:creator>
  <cp:lastModifiedBy>Jacob Shutzman</cp:lastModifiedBy>
  <cp:revision>35</cp:revision>
  <dcterms:created xsi:type="dcterms:W3CDTF">2017-01-25T16:02:55Z</dcterms:created>
  <dcterms:modified xsi:type="dcterms:W3CDTF">2017-01-29T22:54:59Z</dcterms:modified>
</cp:coreProperties>
</file>