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8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7BBBD-6733-5048-9B66-8B31367A22CD}" type="datetimeFigureOut">
              <a:rPr lang="en-US" smtClean="0"/>
              <a:t>07/05/17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9965-709C-004B-85CF-2C1B42B57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0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להריץ זה כמו להפעיל אפליקציה בטלפון על ידי לחיצה על האייקון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9965-709C-004B-85CF-2C1B42B573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05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הנאה</a:t>
            </a:r>
            <a:r>
              <a:rPr lang="he-IL" baseline="0" dirty="0" smtClean="0"/>
              <a:t> מיידית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9965-709C-004B-85CF-2C1B42B573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כל כך הרבה קוד עבור כל כך מעט פלט?</a:t>
            </a:r>
          </a:p>
          <a:p>
            <a:r>
              <a:rPr lang="he-IL" dirty="0" smtClean="0"/>
              <a:t>כשהסברתי לתלמיד שלי שצריך קוד של 500 שורות</a:t>
            </a:r>
          </a:p>
          <a:p>
            <a:r>
              <a:rPr lang="he-IL" dirty="0" smtClean="0"/>
              <a:t>תוכנה כדי לכתוב משחק פשוט כמו טטריס או שולה מוקשים</a:t>
            </a:r>
          </a:p>
          <a:p>
            <a:r>
              <a:rPr lang="he-IL" dirty="0" smtClean="0"/>
              <a:t>הוא לא האמין.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4D032-2D06-4438-B9C6-4833F26751BF}" type="slidenum">
              <a:rPr lang="he-IL">
                <a:solidFill>
                  <a:prstClr val="black"/>
                </a:solidFill>
              </a:rPr>
              <a:pPr/>
              <a:t>6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49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4D032-2D06-4438-B9C6-4833F26751BF}" type="slidenum">
              <a:rPr lang="he-IL">
                <a:solidFill>
                  <a:prstClr val="black"/>
                </a:solidFill>
              </a:rPr>
              <a:pPr/>
              <a:t>8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032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שני סוגים של הערות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4D032-2D06-4438-B9C6-4833F26751BF}" type="slidenum">
              <a:rPr lang="he-IL">
                <a:solidFill>
                  <a:prstClr val="black"/>
                </a:solidFill>
              </a:rPr>
              <a:pPr/>
              <a:t>10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10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4D032-2D06-4438-B9C6-4833F26751BF}" type="slidenum">
              <a:rPr lang="he-IL">
                <a:solidFill>
                  <a:prstClr val="black"/>
                </a:solidFill>
              </a:rPr>
              <a:pPr/>
              <a:t>12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77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4D032-2D06-4438-B9C6-4833F26751BF}" type="slidenum">
              <a:rPr lang="he-IL">
                <a:solidFill>
                  <a:prstClr val="black"/>
                </a:solidFill>
              </a:rPr>
              <a:pPr/>
              <a:t>14</a:t>
            </a:fld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136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ער מצג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214282" y="199148"/>
            <a:ext cx="8676000" cy="6516000"/>
          </a:xfrm>
          <a:prstGeom prst="roundRect">
            <a:avLst>
              <a:gd name="adj" fmla="val 6764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536575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400" kern="0" dirty="0">
              <a:solidFill>
                <a:srgbClr val="FFFFFF"/>
              </a:solidFill>
              <a:latin typeface="Geneva" pitchFamily="112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199503"/>
            <a:ext cx="9144000" cy="4658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e-IL" b="1">
              <a:solidFill>
                <a:srgbClr val="FFFFFF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1588" y="6592888"/>
            <a:ext cx="1470025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801" tIns="54901" rIns="109801" bIns="5490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ea typeface="Geneva" pitchFamily="1" charset="0"/>
                <a:cs typeface="Arial" pitchFamily="34" charset="0"/>
              </a:rPr>
              <a:t>w w w . n e s s . c o m</a:t>
            </a:r>
          </a:p>
        </p:txBody>
      </p:sp>
      <p:pic>
        <p:nvPicPr>
          <p:cNvPr id="6" name="Picture 5" descr="Ness logo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60367" y="428808"/>
            <a:ext cx="1100138" cy="11001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6592888"/>
            <a:ext cx="1491325" cy="23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801" tIns="54901" rIns="109801" bIns="5490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0095CD"/>
                </a:solidFill>
                <a:ea typeface="Geneva" pitchFamily="1" charset="0"/>
                <a:cs typeface="Arial" pitchFamily="34" charset="0"/>
              </a:rPr>
              <a:t>© 2010 Ness Technologies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685" y="327317"/>
            <a:ext cx="6988629" cy="652397"/>
          </a:xfrm>
        </p:spPr>
        <p:txBody>
          <a:bodyPr>
            <a:noAutofit/>
          </a:bodyPr>
          <a:lstStyle>
            <a:lvl1pPr algn="l" rtl="0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6384" y="972312"/>
            <a:ext cx="7021286" cy="464602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 dirty="0"/>
          </a:p>
        </p:txBody>
      </p:sp>
      <p:pic>
        <p:nvPicPr>
          <p:cNvPr id="12" name="Picture 11" descr="Globe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00866" y="2346570"/>
            <a:ext cx="3371932" cy="4247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Ness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870114" y="2772047"/>
            <a:ext cx="3183009" cy="22571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706643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ame Side Corner Rectangle 10"/>
          <p:cNvSpPr/>
          <p:nvPr/>
        </p:nvSpPr>
        <p:spPr>
          <a:xfrm rot="16200000">
            <a:off x="8144112" y="-142656"/>
            <a:ext cx="856800" cy="1142976"/>
          </a:xfrm>
          <a:prstGeom prst="round2SameRect">
            <a:avLst/>
          </a:prstGeom>
          <a:solidFill>
            <a:srgbClr val="9CCC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he-IL" b="1">
              <a:solidFill>
                <a:srgbClr val="FFFFFF"/>
              </a:solidFill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 rot="5400000">
            <a:off x="3500933" y="-3500501"/>
            <a:ext cx="856800" cy="7858665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he-IL" sz="3200" b="1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4" name="Picture 8" descr="tag-We_Make_it_Happe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2713" y="6521450"/>
            <a:ext cx="9747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accent1"/>
                </a:solidFill>
                <a:latin typeface="Arial" charset="0"/>
                <a:ea typeface="Geneva" pitchFamily="1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46314" y="142875"/>
            <a:ext cx="7258072" cy="92868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9" name="Picture 8" descr="Ness logo.png">
            <a:hlinkClick r:id="" action="ppaction://noaction"/>
          </p:cNvPr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358188" y="96838"/>
            <a:ext cx="596900" cy="59848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87579578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9840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38" y="201613"/>
            <a:ext cx="7156450" cy="7159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49238" y="1292225"/>
            <a:ext cx="4246562" cy="48244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2225"/>
            <a:ext cx="4246563" cy="48244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52400" y="6721475"/>
            <a:ext cx="906463" cy="106363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fld id="{2AFB8F94-BF59-6F43-A574-50667A83E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19062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עמוד שע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116418" y="199148"/>
            <a:ext cx="4104000" cy="6516000"/>
          </a:xfrm>
          <a:prstGeom prst="roundRect">
            <a:avLst>
              <a:gd name="adj" fmla="val 6764"/>
            </a:avLst>
          </a:prstGeom>
          <a:solidFill>
            <a:srgbClr val="009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srgbClr val="00005C"/>
              </a:solidFill>
            </a:endParaRPr>
          </a:p>
        </p:txBody>
      </p:sp>
      <p:pic>
        <p:nvPicPr>
          <p:cNvPr id="6" name="Picture 5" descr="Ness logo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618349" y="5295900"/>
            <a:ext cx="1100138" cy="11001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325256" y="333829"/>
            <a:ext cx="4605475" cy="5384346"/>
          </a:xfrm>
          <a:prstGeom prst="round2SameRect">
            <a:avLst>
              <a:gd name="adj1" fmla="val 7430"/>
              <a:gd name="adj2" fmla="val 0"/>
            </a:avLst>
          </a:prstGeo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47768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עמוד שע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4857752" y="199148"/>
            <a:ext cx="4104000" cy="6516000"/>
          </a:xfrm>
          <a:prstGeom prst="roundRect">
            <a:avLst>
              <a:gd name="adj" fmla="val 6764"/>
            </a:avLst>
          </a:prstGeom>
          <a:solidFill>
            <a:srgbClr val="009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ctr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he-IL" b="1" dirty="0">
              <a:solidFill>
                <a:srgbClr val="00005C"/>
              </a:solidFill>
              <a:latin typeface="Arial Black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3095" y="1938401"/>
            <a:ext cx="3113314" cy="2296142"/>
          </a:xfrm>
        </p:spPr>
        <p:txBody>
          <a:bodyPr anchor="ctr">
            <a:noAutofit/>
          </a:bodyPr>
          <a:lstStyle>
            <a:lvl1pPr algn="ctr" rtl="0">
              <a:defRPr sz="4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pic>
        <p:nvPicPr>
          <p:cNvPr id="6" name="Picture 5" descr="Ness logo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59683" y="5295900"/>
            <a:ext cx="1100138" cy="11001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19519" y="213414"/>
            <a:ext cx="4644000" cy="5718175"/>
          </a:xfrm>
          <a:prstGeom prst="round2SameRect">
            <a:avLst>
              <a:gd name="adj1" fmla="val 7430"/>
              <a:gd name="adj2" fmla="val 0"/>
            </a:avLst>
          </a:prstGeo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11856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עמוד שער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4857752" y="199148"/>
            <a:ext cx="4104000" cy="6516000"/>
          </a:xfrm>
          <a:prstGeom prst="roundRect">
            <a:avLst>
              <a:gd name="adj" fmla="val 6764"/>
            </a:avLst>
          </a:prstGeom>
          <a:solidFill>
            <a:srgbClr val="0095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he-IL" b="1">
              <a:solidFill>
                <a:srgbClr val="00005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3095" y="1938401"/>
            <a:ext cx="3113314" cy="2296142"/>
          </a:xfrm>
        </p:spPr>
        <p:txBody>
          <a:bodyPr anchor="ctr">
            <a:noAutofit/>
          </a:bodyPr>
          <a:lstStyle>
            <a:lvl1pPr algn="ctr" rtl="0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pic>
        <p:nvPicPr>
          <p:cNvPr id="5" name="Picture 4" descr="Footer1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894" y="5953148"/>
            <a:ext cx="466725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19519" y="213414"/>
            <a:ext cx="4644000" cy="5718175"/>
          </a:xfrm>
          <a:prstGeom prst="round2SameRect">
            <a:avLst>
              <a:gd name="adj1" fmla="val 7430"/>
              <a:gd name="adj2" fmla="val 0"/>
            </a:avLst>
          </a:prstGeo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2008937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 פנימ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adi-projects\run-projects\חומרים למצגות\רקעים\מיתוג 2009\bg2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56000"/>
            <a:ext cx="91440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323850" y="1438275"/>
            <a:ext cx="8485200" cy="46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60583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 תמונה ו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453337"/>
            <a:ext cx="2895600" cy="34275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0" y="5445457"/>
            <a:ext cx="7615451" cy="791832"/>
          </a:xfrm>
        </p:spPr>
        <p:txBody>
          <a:bodyPr/>
          <a:lstStyle>
            <a:lvl1pPr>
              <a:buFont typeface="Arial" pitchFamily="34" charset="0"/>
              <a:buNone/>
              <a:defRPr lang="he-IL" b="1" kern="12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he-IL" b="1" kern="1200" dirty="0" err="1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מציין מיקום תוכן 2"/>
          <p:cNvSpPr>
            <a:spLocks noGrp="1"/>
          </p:cNvSpPr>
          <p:nvPr>
            <p:ph idx="1"/>
          </p:nvPr>
        </p:nvSpPr>
        <p:spPr>
          <a:xfrm>
            <a:off x="320675" y="1435100"/>
            <a:ext cx="8485188" cy="4691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24837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he-IL" dirty="0">
              <a:solidFill>
                <a:srgbClr val="332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78932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 טקסט ו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0" y="941388"/>
            <a:ext cx="7834313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445457"/>
            <a:ext cx="7683690" cy="791832"/>
          </a:xfrm>
        </p:spPr>
        <p:txBody>
          <a:bodyPr/>
          <a:lstStyle>
            <a:lvl1pPr>
              <a:buFont typeface="Arial" pitchFamily="34" charset="0"/>
              <a:buNone/>
              <a:defRPr lang="he-IL" b="1" kern="12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b="1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he-IL" b="1" kern="1200" dirty="0" err="1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he-IL" dirty="0" smtClean="0"/>
              <a:t> </a:t>
            </a:r>
            <a:r>
              <a:rPr lang="en-US" dirty="0" smtClean="0"/>
              <a:t>Click to edit Master text styles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24837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he-IL" dirty="0">
              <a:solidFill>
                <a:srgbClr val="332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4438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adi-projects\run-projects\חומרים למצגות\רקעים\מיתוג 2009\bg2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56000"/>
            <a:ext cx="91440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2875"/>
            <a:ext cx="7400228" cy="621829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040" y="1444752"/>
            <a:ext cx="4175760" cy="4681411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4752"/>
            <a:ext cx="4175760" cy="4681411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5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9603952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ame Side Corner Rectangle 10"/>
          <p:cNvSpPr/>
          <p:nvPr/>
        </p:nvSpPr>
        <p:spPr>
          <a:xfrm rot="16200000">
            <a:off x="8144112" y="-142656"/>
            <a:ext cx="856800" cy="1142976"/>
          </a:xfrm>
          <a:prstGeom prst="round2SameRect">
            <a:avLst/>
          </a:prstGeom>
          <a:solidFill>
            <a:srgbClr val="9CCC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he-IL" b="1">
              <a:solidFill>
                <a:srgbClr val="FFFFFF"/>
              </a:solidFill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 rot="5400000">
            <a:off x="3500933" y="-3500501"/>
            <a:ext cx="856800" cy="7858665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he-IL" b="1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Picture 2" descr="Z:\adi-projects\run-projects\חומרים למצגות\רקעים\מיתוג 2009\bg2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56000"/>
            <a:ext cx="9144000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tag-We_Make_it_Happen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2713" y="6521450"/>
            <a:ext cx="9747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1775"/>
            <a:ext cx="2895600" cy="214313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accent1"/>
                </a:solidFill>
                <a:latin typeface="Arial" charset="0"/>
                <a:ea typeface="Geneva" pitchFamily="1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46314" y="142875"/>
            <a:ext cx="7258072" cy="9286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9" name="Picture 8" descr="Ness logo.png">
            <a:hlinkClick r:id="" action="ppaction://noaction"/>
          </p:cNvPr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358188" y="96838"/>
            <a:ext cx="596900" cy="59848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20675" y="1435100"/>
            <a:ext cx="8485188" cy="4691063"/>
          </a:xfrm>
        </p:spPr>
        <p:txBody>
          <a:bodyPr>
            <a:noAutofit/>
          </a:bodyPr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1511524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6" Type="http://schemas.openxmlformats.org/officeDocument/2006/relationships/image" Target="../media/image2.png"/><Relationship Id="rId17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42875"/>
            <a:ext cx="7400228" cy="9286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4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20674" y="1268760"/>
            <a:ext cx="8571805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he-IL" dirty="0" smtClean="0"/>
              <a:t>      </a:t>
            </a:r>
            <a:endParaRPr lang="en-US" dirty="0" smtClean="0"/>
          </a:p>
        </p:txBody>
      </p:sp>
      <p:pic>
        <p:nvPicPr>
          <p:cNvPr id="11" name="תמונה 15" descr="טמפלט מכללה למצגת.jpg"/>
          <p:cNvPicPr>
            <a:picLocks noChangeAspect="1"/>
          </p:cNvPicPr>
          <p:nvPr/>
        </p:nvPicPr>
        <p:blipFill rotWithShape="1">
          <a:blip r:embed="rId15" cstate="print"/>
          <a:srcRect l="2267" t="32898" r="988" b="9934"/>
          <a:stretch/>
        </p:blipFill>
        <p:spPr>
          <a:xfrm>
            <a:off x="-3244" y="-13252"/>
            <a:ext cx="9144000" cy="1102658"/>
          </a:xfrm>
          <a:prstGeom prst="rect">
            <a:avLst/>
          </a:prstGeom>
        </p:spPr>
      </p:pic>
      <p:pic>
        <p:nvPicPr>
          <p:cNvPr id="10246" name="Picture 8" descr="tag-We_Make_it_Happen.png"/>
          <p:cNvPicPr>
            <a:picLocks noChangeAspect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68883" y="6597352"/>
            <a:ext cx="9747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020272" y="652025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2AFB8F94-BF59-6F43-A574-50667A83E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4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 kern="1200">
          <a:solidFill>
            <a:schemeClr val="bg1"/>
          </a:solidFill>
          <a:effectLst/>
          <a:latin typeface="Arial Black" pitchFamily="34" charset="0"/>
          <a:ea typeface="+mj-ea"/>
          <a:cs typeface="Arial" pitchFamily="34" charset="0"/>
        </a:defRPr>
      </a:lvl1pPr>
      <a:lvl2pPr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tabLst>
          <a:tab pos="3136900" algn="l"/>
        </a:tabLs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 b="1" kern="1200">
          <a:solidFill>
            <a:srgbClr val="77777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◄"/>
        <a:defRPr sz="1800" kern="1200">
          <a:solidFill>
            <a:srgbClr val="777777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9BCC03"/>
        </a:buClr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acob.shutzman@nyu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he-IL" dirty="0" smtClean="0"/>
              <a:t>                       קובי שוצמן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e-IL" dirty="0" smtClean="0"/>
              <a:t>                         מהנדס תוכנה / מדריך לתוכנות ומתמטיקה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0016" y="2700197"/>
            <a:ext cx="7890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/>
              <a:t>בע</a:t>
            </a:r>
            <a:r>
              <a:rPr lang="he-IL" dirty="0"/>
              <a:t>י</a:t>
            </a:r>
            <a:r>
              <a:rPr lang="he-IL" dirty="0" smtClean="0"/>
              <a:t>קרון </a:t>
            </a:r>
            <a:r>
              <a:rPr lang="he-IL" dirty="0"/>
              <a:t>תמיד שילבתי בין עבודה כמהנדס תוכנה ומורה. (התחלתי בשיעורים פרטיים)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70031" y="5877886"/>
            <a:ext cx="729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כדי ללמד בצורה אפקטיבית כל נושא שקשור לפיתוח תוכנה, זה עוזר מאד אם היה לך ניסיון </a:t>
            </a:r>
            <a:r>
              <a:rPr lang="he-IL" dirty="0" smtClean="0"/>
              <a:t>מעשי בתחום.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8795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051719" y="188640"/>
            <a:ext cx="54726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>
                <a:solidFill>
                  <a:schemeClr val="bg1"/>
                </a:solidFill>
              </a:rPr>
              <a:t>Java Comments</a:t>
            </a:r>
            <a:endParaRPr lang="es-ES_tradnl" sz="3200" b="1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28650" y="1162050"/>
            <a:ext cx="6778625" cy="4781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1422" tIns="45711" rIns="91422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/** my test class */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class Test {	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double  a;	     </a:t>
            </a: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// holds a random number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double  b;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        /*  this remark is 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        three lines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        long … */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double c;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688138" y="2106613"/>
            <a:ext cx="2303462" cy="350837"/>
          </a:xfrm>
          <a:prstGeom prst="wedgeRectCallout">
            <a:avLst>
              <a:gd name="adj1" fmla="val -73088"/>
              <a:gd name="adj2" fmla="val 12904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>
                <a:latin typeface="Candara" pitchFamily="34" charset="0"/>
                <a:cs typeface="Times New Roman" pitchFamily="18" charset="0"/>
              </a:rPr>
              <a:t>Comment until end of line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319713" y="4514850"/>
            <a:ext cx="3095625" cy="592138"/>
          </a:xfrm>
          <a:prstGeom prst="wedgeRectCallout">
            <a:avLst>
              <a:gd name="adj1" fmla="val -103639"/>
              <a:gd name="adj2" fmla="val -7422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>
                <a:latin typeface="Candara" pitchFamily="34" charset="0"/>
                <a:cs typeface="Times New Roman" pitchFamily="18" charset="0"/>
              </a:rPr>
              <a:t>A Comment delimited between “/*” and  “*/”  , may span several lines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663950" y="1593850"/>
            <a:ext cx="2438400" cy="298450"/>
          </a:xfrm>
          <a:prstGeom prst="wedgeRectCallout">
            <a:avLst>
              <a:gd name="adj1" fmla="val -75977"/>
              <a:gd name="adj2" fmla="val 291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>
                <a:latin typeface="Candara" pitchFamily="34" charset="0"/>
                <a:cs typeface="Times New Roman" pitchFamily="18" charset="0"/>
              </a:rPr>
              <a:t>Javadoc remark (see later)</a:t>
            </a:r>
          </a:p>
        </p:txBody>
      </p:sp>
    </p:spTree>
    <p:extLst>
      <p:ext uri="{BB962C8B-B14F-4D97-AF65-F5344CB8AC3E}">
        <p14:creationId xmlns:p14="http://schemas.microsoft.com/office/powerpoint/2010/main" val="36686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826" y="1527858"/>
            <a:ext cx="74808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אחד הכלים שעוזר לנו בנושא של עיבוד </a:t>
            </a:r>
            <a:r>
              <a:rPr lang="he-IL" dirty="0" smtClean="0"/>
              <a:t>בתוכנית זהו מנגנון לשמירת נתונים.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עבור זה אנו משתמשים </a:t>
            </a:r>
            <a:r>
              <a:rPr lang="he-IL" b="1" dirty="0" smtClean="0"/>
              <a:t>בזיכרון המחשב  </a:t>
            </a:r>
            <a:r>
              <a:rPr lang="he-IL" dirty="0" smtClean="0"/>
              <a:t>ומקצים בו תחומים שיכולים לאכלס מידע למשך זמן ריצת התוכנית. תחומים אלה ניקראים:  </a:t>
            </a:r>
            <a:r>
              <a:rPr lang="he-IL" b="1" dirty="0" smtClean="0"/>
              <a:t>משתנים </a:t>
            </a:r>
            <a:r>
              <a:rPr lang="mr-IN" b="1" dirty="0" smtClean="0"/>
              <a:t>–</a:t>
            </a:r>
            <a:r>
              <a:rPr lang="he-IL" b="1" dirty="0" smtClean="0"/>
              <a:t> </a:t>
            </a:r>
            <a:r>
              <a:rPr lang="he-IL" dirty="0" smtClean="0"/>
              <a:t>כמו שכבר הזכרנו התוכנית תמיד נטענת לזיכרון המחשב לפני הפעלתה.</a:t>
            </a:r>
            <a:endParaRPr lang="he-IL" b="1" dirty="0" smtClean="0"/>
          </a:p>
          <a:p>
            <a:pPr algn="r"/>
            <a:endParaRPr lang="he-IL" dirty="0"/>
          </a:p>
          <a:p>
            <a:pPr algn="r"/>
            <a:r>
              <a:rPr lang="he-IL" dirty="0" smtClean="0"/>
              <a:t>הסיבה לשם ׳משתנים׳, היא שבכל רגע נתון, אפשר לשנות את ערכם.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דוגמה לשימוש במשתנה:   אם התוכנית אמורה לקלוט 10 נתונים, כיצד היא תדע כמה קלטה, וכמה עוד נותרו?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לשם כך נגדיר משתנה שיכיל 0 בהתחלה, ועבור כל קליטה של נתון נעלה את ערכו ב-1.</a:t>
            </a:r>
          </a:p>
          <a:p>
            <a:pPr algn="r"/>
            <a:endParaRPr lang="he-IL" dirty="0" smtClean="0"/>
          </a:p>
          <a:p>
            <a:pPr algn="r"/>
            <a:r>
              <a:rPr lang="he-IL" dirty="0" smtClean="0"/>
              <a:t>כשהערך יהיה 10, התוכנית תדע שהקלט הסתיים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765963"/>
      </p:ext>
    </p:extLst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123727" y="188640"/>
            <a:ext cx="54006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Variables</a:t>
            </a:r>
            <a:endParaRPr lang="he-IL" sz="3000" b="1" dirty="0">
              <a:solidFill>
                <a:schemeClr val="bg1"/>
              </a:solidFill>
            </a:endParaRPr>
          </a:p>
        </p:txBody>
      </p:sp>
      <p:sp>
        <p:nvSpPr>
          <p:cNvPr id="31" name="מציין מיקום תוכן 2"/>
          <p:cNvSpPr txBox="1">
            <a:spLocks/>
          </p:cNvSpPr>
          <p:nvPr/>
        </p:nvSpPr>
        <p:spPr>
          <a:xfrm>
            <a:off x="611188" y="952276"/>
            <a:ext cx="7371605" cy="2520280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ts val="600"/>
              </a:spcAft>
              <a:buBlip>
                <a:blip r:embed="rId3"/>
              </a:buBlip>
              <a:defRPr sz="2000" b="1" kern="1200">
                <a:solidFill>
                  <a:srgbClr val="7777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◄"/>
              <a:defRPr sz="1800" kern="1200">
                <a:solidFill>
                  <a:srgbClr val="777777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ts val="600"/>
              </a:spcAft>
              <a:buClr>
                <a:srgbClr val="9BCC0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Variable Declaration Example:</a:t>
            </a:r>
          </a:p>
          <a:p>
            <a:pPr marL="0" indent="0">
              <a:buNone/>
            </a:pPr>
            <a:endParaRPr lang="he-IL" b="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>
                <a:srgbClr val="739702"/>
              </a:buClr>
              <a:buFont typeface="Arial" pitchFamily="34" charset="0"/>
              <a:buNone/>
            </a:pPr>
            <a:endParaRPr lang="he-IL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he-IL" sz="2600" dirty="0" smtClean="0"/>
          </a:p>
          <a:p>
            <a:pPr lvl="1">
              <a:buClr>
                <a:srgbClr val="739702"/>
              </a:buClr>
            </a:pPr>
            <a:endParaRPr lang="he-IL" sz="22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1188" y="1423988"/>
            <a:ext cx="5681662" cy="44624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1422" tIns="45711" rIns="91422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VarTest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{	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int a 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double b;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a = -100;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double c = 99;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int d, e=9, f=3;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System.out.println( “value of a is:” + a);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651500" y="1277938"/>
            <a:ext cx="2416175" cy="947737"/>
          </a:xfrm>
          <a:prstGeom prst="wedgeRectCallout">
            <a:avLst>
              <a:gd name="adj1" fmla="val -94546"/>
              <a:gd name="adj2" fmla="val 60722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600">
                <a:latin typeface="Candara" pitchFamily="34" charset="0"/>
                <a:cs typeface="Times New Roman" pitchFamily="18" charset="0"/>
              </a:rPr>
              <a:t>Declaration:</a:t>
            </a:r>
          </a:p>
          <a:p>
            <a:pPr algn="ctr" rtl="0">
              <a:spcBef>
                <a:spcPct val="50000"/>
              </a:spcBef>
            </a:pPr>
            <a:r>
              <a:rPr lang="en-US" sz="1600" i="1">
                <a:latin typeface="Candara" pitchFamily="34" charset="0"/>
                <a:cs typeface="Times New Roman" pitchFamily="18" charset="0"/>
              </a:rPr>
              <a:t>    [type] [var name]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148263" y="2717800"/>
            <a:ext cx="1368425" cy="503238"/>
          </a:xfrm>
          <a:prstGeom prst="wedgeRectCallout">
            <a:avLst>
              <a:gd name="adj1" fmla="val -160903"/>
              <a:gd name="adj2" fmla="val 47162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600">
                <a:latin typeface="Candara" pitchFamily="34" charset="0"/>
                <a:cs typeface="Times New Roman" pitchFamily="18" charset="0"/>
              </a:rPr>
              <a:t>Assignment</a:t>
            </a:r>
            <a:endParaRPr lang="en-US" sz="1600" i="1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932363" y="3725863"/>
            <a:ext cx="2735262" cy="365125"/>
          </a:xfrm>
          <a:prstGeom prst="wedgeRectCallout">
            <a:avLst>
              <a:gd name="adj1" fmla="val -101014"/>
              <a:gd name="adj2" fmla="val -29565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600" dirty="0">
                <a:latin typeface="Candara" pitchFamily="34" charset="0"/>
                <a:cs typeface="Times New Roman" pitchFamily="18" charset="0"/>
              </a:rPr>
              <a:t>Declaration and initialization</a:t>
            </a:r>
            <a:endParaRPr lang="en-US" sz="1600" i="1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5292725" y="4373563"/>
            <a:ext cx="2087563" cy="387350"/>
          </a:xfrm>
          <a:prstGeom prst="wedgeRectCallout">
            <a:avLst>
              <a:gd name="adj1" fmla="val -128782"/>
              <a:gd name="adj2" fmla="val -8073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600" dirty="0">
                <a:latin typeface="Candara" pitchFamily="34" charset="0"/>
                <a:cs typeface="Times New Roman" pitchFamily="18" charset="0"/>
              </a:rPr>
              <a:t>Multiple declarations</a:t>
            </a:r>
            <a:endParaRPr lang="en-US" sz="1600" i="1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5364163" y="5597525"/>
            <a:ext cx="3168650" cy="346075"/>
          </a:xfrm>
          <a:prstGeom prst="wedgeRectCallout">
            <a:avLst>
              <a:gd name="adj1" fmla="val -33366"/>
              <a:gd name="adj2" fmla="val -154588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600">
                <a:latin typeface="Candara" pitchFamily="34" charset="0"/>
                <a:cs typeface="Times New Roman" pitchFamily="18" charset="0"/>
              </a:rPr>
              <a:t>Print using string concatenations</a:t>
            </a:r>
            <a:endParaRPr lang="en-US" sz="1600" i="1">
              <a:latin typeface="Candar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24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3" y="2053679"/>
            <a:ext cx="68855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בשקף הקודם הדוגמאות של הגדרת המשתנים נעשו בפשטות יתרה. השמות שנתנו למשתנים היו אותיות אקראיות באנגלית</a:t>
            </a:r>
            <a:r>
              <a:rPr lang="he-IL" dirty="0" smtClean="0"/>
              <a:t>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מבלי להיכנס לפרטים של איך להגדיר שם חוקי למשתנה.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למען האמת עוד דרך לכתוב תוכניות יותר מובנות וקלות לקריאה זה להגדיר משתנים בעלי </a:t>
            </a:r>
            <a:r>
              <a:rPr lang="he-IL" b="1" dirty="0" smtClean="0"/>
              <a:t>שמות משמעותיים</a:t>
            </a:r>
            <a:r>
              <a:rPr lang="he-IL" dirty="0" smtClean="0"/>
              <a:t>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למשל, אם משתנה צריך להכיל מונה כלשהו, אפשר לקרוא לו: </a:t>
            </a:r>
            <a:r>
              <a:rPr lang="en-US" dirty="0" smtClean="0"/>
              <a:t>counter</a:t>
            </a:r>
          </a:p>
          <a:p>
            <a:pPr algn="r"/>
            <a:endParaRPr lang="en-US" dirty="0"/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counter = 0;</a:t>
            </a:r>
          </a:p>
          <a:p>
            <a:endParaRPr lang="en-US" dirty="0"/>
          </a:p>
          <a:p>
            <a:pPr algn="r"/>
            <a:r>
              <a:rPr lang="he-IL" dirty="0" smtClean="0"/>
              <a:t>הגדרות מסוג זה עוזרות בתיעוד והסבר הקוד.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06243"/>
      </p:ext>
    </p:extLst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339751" y="188640"/>
            <a:ext cx="51845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</a:pPr>
            <a:r>
              <a:rPr lang="he-IL" sz="3200" b="1" dirty="0" smtClean="0">
                <a:solidFill>
                  <a:schemeClr val="bg1"/>
                </a:solidFill>
              </a:rPr>
              <a:t>למה יש כאן שגיאה?</a:t>
            </a:r>
            <a:endParaRPr lang="he-IL" sz="3000" b="1" dirty="0">
              <a:solidFill>
                <a:schemeClr val="bg1"/>
              </a:solidFill>
            </a:endParaRPr>
          </a:p>
        </p:txBody>
      </p:sp>
      <p:sp>
        <p:nvSpPr>
          <p:cNvPr id="31" name="מציין מיקום תוכן 2"/>
          <p:cNvSpPr txBox="1">
            <a:spLocks/>
          </p:cNvSpPr>
          <p:nvPr/>
        </p:nvSpPr>
        <p:spPr>
          <a:xfrm>
            <a:off x="152724" y="1196752"/>
            <a:ext cx="8739755" cy="5256584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ts val="600"/>
              </a:spcAft>
              <a:buBlip>
                <a:blip r:embed="rId3"/>
              </a:buBlip>
              <a:defRPr sz="2000" b="1" kern="1200">
                <a:solidFill>
                  <a:srgbClr val="77777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◄"/>
              <a:defRPr sz="1800" kern="1200">
                <a:solidFill>
                  <a:srgbClr val="777777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ts val="600"/>
              </a:spcAft>
              <a:buClr>
                <a:srgbClr val="9BCC0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Clr>
                <a:srgbClr val="739702"/>
              </a:buClr>
              <a:buFont typeface="Arial" pitchFamily="34" charset="0"/>
              <a:buNone/>
            </a:pPr>
            <a:endParaRPr lang="he-IL" sz="2400" dirty="0">
              <a:solidFill>
                <a:schemeClr val="bg1">
                  <a:lumMod val="50000"/>
                </a:schemeClr>
              </a:solidFill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endParaRPr lang="he-IL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l" rtl="0">
              <a:buClr>
                <a:srgbClr val="739702"/>
              </a:buClr>
            </a:pPr>
            <a:endParaRPr lang="he-IL" sz="2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54155" y="2111047"/>
            <a:ext cx="5257800" cy="1590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1422" tIns="45711" rIns="91422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</a:rPr>
              <a:t>int x;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int y = </a:t>
            </a:r>
            <a:r>
              <a:rPr lang="en-US" sz="14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</a:rPr>
              <a:t>x + 10;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	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System.out.println( y);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34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9261" y="1904862"/>
            <a:ext cx="62109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/>
              <a:t>לפני השימוש בערך שיש בתוך משתנה, חייבים </a:t>
            </a:r>
            <a:r>
              <a:rPr lang="he-IL" b="1" dirty="0" smtClean="0"/>
              <a:t>לאתחל</a:t>
            </a:r>
            <a:r>
              <a:rPr lang="he-IL" dirty="0" smtClean="0"/>
              <a:t> אותו עם ערך כלשהו.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שימו לב שהמשתנה   </a:t>
            </a:r>
            <a:r>
              <a:rPr lang="en-US" dirty="0" smtClean="0"/>
              <a:t>x</a:t>
            </a:r>
            <a:r>
              <a:rPr lang="he-IL" dirty="0" smtClean="0"/>
              <a:t> בשקף הקודם, אמנם מוגדר, אולם אינו מקבל ערך התחלתי</a:t>
            </a:r>
            <a:r>
              <a:rPr lang="en-US" dirty="0" smtClean="0"/>
              <a:t> </a:t>
            </a:r>
            <a:r>
              <a:rPr lang="he-IL" dirty="0" smtClean="0"/>
              <a:t>בשורה הראשונה של פעולת ה- </a:t>
            </a:r>
            <a:r>
              <a:rPr lang="en-US" dirty="0" smtClean="0"/>
              <a:t>main</a:t>
            </a:r>
            <a:r>
              <a:rPr lang="he-IL" dirty="0" smtClean="0"/>
              <a:t> 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לעומת זאת</a:t>
            </a:r>
            <a:r>
              <a:rPr lang="he-IL" smtClean="0"/>
              <a:t>, מנסים בשורה </a:t>
            </a:r>
            <a:r>
              <a:rPr lang="he-IL" dirty="0" smtClean="0"/>
              <a:t>השניה להשתמש בערכו</a:t>
            </a:r>
            <a:r>
              <a:rPr lang="en-US" dirty="0"/>
              <a:t> </a:t>
            </a:r>
            <a:r>
              <a:rPr lang="he-IL" dirty="0" smtClean="0"/>
              <a:t>ולהוסיף לו את המספר 10</a:t>
            </a:r>
            <a:r>
              <a:rPr lang="he-I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44069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רקע אישי</a:t>
            </a:r>
            <a:br>
              <a:rPr lang="he-IL" dirty="0" smtClean="0"/>
            </a:br>
            <a:r>
              <a:rPr lang="he-IL" dirty="0" smtClean="0"/>
              <a:t>ניסיון מעשי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6722" y="499870"/>
            <a:ext cx="4506798" cy="563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b="1" dirty="0" smtClean="0"/>
              <a:t>מצד אחד </a:t>
            </a:r>
          </a:p>
          <a:p>
            <a:pPr algn="r"/>
            <a:r>
              <a:rPr lang="he-IL" dirty="0" smtClean="0"/>
              <a:t>ניסיון </a:t>
            </a:r>
            <a:r>
              <a:rPr lang="he-IL" dirty="0"/>
              <a:t>רב שנים בתכנות מחשבים על </a:t>
            </a:r>
          </a:p>
          <a:p>
            <a:pPr algn="r"/>
            <a:r>
              <a:rPr lang="he-IL" dirty="0" smtClean="0"/>
              <a:t>פלטפורמות </a:t>
            </a:r>
            <a:r>
              <a:rPr lang="he-IL" dirty="0"/>
              <a:t>מגוונות ובמסגרת תעשיות </a:t>
            </a:r>
            <a:r>
              <a:rPr lang="he-IL" dirty="0" smtClean="0"/>
              <a:t>שונות </a:t>
            </a:r>
            <a:endParaRPr lang="he-IL" dirty="0"/>
          </a:p>
          <a:p>
            <a:pPr algn="r"/>
            <a:r>
              <a:rPr lang="he-IL" dirty="0" smtClean="0"/>
              <a:t>כגון </a:t>
            </a:r>
            <a:r>
              <a:rPr lang="he-IL" dirty="0"/>
              <a:t>פיננסים, לוגיסטיקה, משחקים </a:t>
            </a:r>
          </a:p>
          <a:p>
            <a:pPr algn="r"/>
            <a:r>
              <a:rPr lang="he-IL" dirty="0" smtClean="0"/>
              <a:t>ואינטליגנציה </a:t>
            </a:r>
            <a:r>
              <a:rPr lang="he-IL" dirty="0"/>
              <a:t>מלאכותית</a:t>
            </a:r>
            <a:r>
              <a:rPr lang="he-IL" dirty="0" smtClean="0"/>
              <a:t>.</a:t>
            </a:r>
          </a:p>
          <a:p>
            <a:pPr algn="r"/>
            <a:endParaRPr lang="he-IL" dirty="0"/>
          </a:p>
          <a:p>
            <a:pPr algn="r"/>
            <a:r>
              <a:rPr lang="he-IL" b="1" dirty="0" smtClean="0"/>
              <a:t>מצד שני</a:t>
            </a:r>
            <a:endParaRPr lang="he-IL" b="1" dirty="0"/>
          </a:p>
          <a:p>
            <a:pPr algn="r"/>
            <a:r>
              <a:rPr lang="he-IL" dirty="0" smtClean="0"/>
              <a:t>מורה / מדריך / מרצה במסגרות החל  </a:t>
            </a:r>
            <a:endParaRPr lang="he-IL" dirty="0"/>
          </a:p>
          <a:p>
            <a:pPr algn="r"/>
            <a:r>
              <a:rPr lang="he-IL" dirty="0" smtClean="0"/>
              <a:t>מפרטני, דרך תיכונים וכלה במוסדות </a:t>
            </a:r>
            <a:endParaRPr lang="he-IL" dirty="0"/>
          </a:p>
          <a:p>
            <a:pPr algn="r"/>
            <a:r>
              <a:rPr lang="he-IL" dirty="0" smtClean="0"/>
              <a:t>להשכלה גבוהה בארץ ובחו״ל.</a:t>
            </a:r>
          </a:p>
          <a:p>
            <a:pPr algn="r"/>
            <a:endParaRPr lang="he-IL" dirty="0"/>
          </a:p>
          <a:p>
            <a:pPr algn="r"/>
            <a:r>
              <a:rPr lang="he-IL" b="1" dirty="0" smtClean="0"/>
              <a:t>עיסוק מרכזי כעת: </a:t>
            </a:r>
            <a:r>
              <a:rPr lang="he-IL" dirty="0" smtClean="0"/>
              <a:t>מורה להגנת סייבר בתיכון ומפתח תוכנות בינה מלאכותית וגרפיקה בעיקר בשפת פייתון.</a:t>
            </a:r>
          </a:p>
          <a:p>
            <a:pPr algn="r"/>
            <a:endParaRPr lang="he-IL" dirty="0" smtClean="0"/>
          </a:p>
          <a:p>
            <a:pPr algn="r"/>
            <a:r>
              <a:rPr lang="he-IL" dirty="0" smtClean="0"/>
              <a:t>גר בנווה מנוסון, חובב ספורט, צילום וטיולים.</a:t>
            </a:r>
          </a:p>
          <a:p>
            <a:pPr algn="r"/>
            <a:endParaRPr lang="he-IL" dirty="0"/>
          </a:p>
          <a:p>
            <a:r>
              <a:rPr lang="en-US" dirty="0" smtClean="0">
                <a:hlinkClick r:id="rId2"/>
              </a:rPr>
              <a:t>Jacob.shutzman@nyu.edu</a:t>
            </a:r>
            <a:endParaRPr lang="en-US" dirty="0" smtClean="0"/>
          </a:p>
          <a:p>
            <a:r>
              <a:rPr lang="en-US" dirty="0" smtClean="0"/>
              <a:t>054-8381185</a:t>
            </a:r>
            <a:endParaRPr lang="he-IL" dirty="0" smtClean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0634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אופן הלימוד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9163" y="439047"/>
            <a:ext cx="4526398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על מנת ללמוד תכנות, עיקר המאמץ צריך </a:t>
            </a:r>
            <a:r>
              <a:rPr lang="he-IL" dirty="0" smtClean="0"/>
              <a:t>להתמקד </a:t>
            </a:r>
            <a:r>
              <a:rPr lang="he-IL" dirty="0"/>
              <a:t>בתירגול. תהיינה הרצאות והדגמות, כמובן, אולם מי שירצה ללמוד בצורה אפקטיבית, יהיה חייב </a:t>
            </a:r>
            <a:r>
              <a:rPr lang="he-IL" b="1" dirty="0"/>
              <a:t>בתירגול בית.</a:t>
            </a:r>
          </a:p>
          <a:p>
            <a:pPr algn="r" rtl="1"/>
            <a:endParaRPr lang="he-IL" dirty="0" smtClean="0"/>
          </a:p>
          <a:p>
            <a:pPr algn="r" rtl="1"/>
            <a:endParaRPr lang="he-IL" dirty="0"/>
          </a:p>
          <a:p>
            <a:pPr algn="r" rtl="1"/>
            <a:r>
              <a:rPr lang="he-IL" dirty="0"/>
              <a:t>אני מאמין יותר בכתיבת תוכנה ללא הגבלת זמן קפדנית (כמו בבחינה). כל דבר בתכנות יכול להעשות בדרכים שונות. </a:t>
            </a:r>
            <a:r>
              <a:rPr lang="he-IL" b="1" dirty="0"/>
              <a:t>להיות יצירתי, </a:t>
            </a:r>
            <a:r>
              <a:rPr lang="he-IL" dirty="0"/>
              <a:t>זה מאד עוזר.</a:t>
            </a:r>
          </a:p>
          <a:p>
            <a:pPr algn="r" rtl="1"/>
            <a:endParaRPr lang="he-IL" dirty="0" smtClean="0"/>
          </a:p>
          <a:p>
            <a:pPr algn="r" rtl="1"/>
            <a:endParaRPr lang="he-IL" dirty="0"/>
          </a:p>
          <a:p>
            <a:pPr algn="r" rtl="1"/>
            <a:r>
              <a:rPr lang="he-IL" dirty="0"/>
              <a:t>כאן אנו נילמד עקרונות של איך לפתח פיתרונות תכנותיים לבעיות, בנוסף לידע של פקודות השפה ואופן השימוש בהן</a:t>
            </a:r>
            <a:r>
              <a:rPr lang="he-IL" dirty="0" smtClean="0"/>
              <a:t>.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 smtClean="0"/>
              <a:t>מי מכיר את מושג ה </a:t>
            </a:r>
            <a:r>
              <a:rPr lang="he-IL" b="1" dirty="0" smtClean="0"/>
              <a:t>׳אלגוריתם׳ </a:t>
            </a:r>
            <a:r>
              <a:rPr lang="he-IL" dirty="0" smtClean="0"/>
              <a:t>?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 smtClean="0"/>
              <a:t>נניח שכתבנו תוכנית. כדי להפעיל אותה צריך לטעון אותה לזיכרון המחשב, ואז : </a:t>
            </a:r>
            <a:r>
              <a:rPr lang="he-IL" b="1" dirty="0" smtClean="0"/>
              <a:t>להריץ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19823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3095" y="1938401"/>
            <a:ext cx="3113314" cy="2682010"/>
          </a:xfrm>
        </p:spPr>
        <p:txBody>
          <a:bodyPr/>
          <a:lstStyle/>
          <a:p>
            <a:r>
              <a:rPr lang="he-IL" dirty="0" smtClean="0"/>
              <a:t>תהליך הפיתוח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ושפת תכנות </a:t>
            </a:r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3442" y="337749"/>
            <a:ext cx="4107538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לפני שניגע בשפה עצמה (קוד), רק אומר שברוב פיתוחי תוכנה ישנם 3 שלבים מרכזיים: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 smtClean="0"/>
              <a:t>* קליטת </a:t>
            </a:r>
            <a:r>
              <a:rPr lang="he-IL" dirty="0"/>
              <a:t>נתונים</a:t>
            </a:r>
          </a:p>
          <a:p>
            <a:pPr algn="r" rtl="1"/>
            <a:endParaRPr lang="he-IL" dirty="0" smtClean="0"/>
          </a:p>
          <a:p>
            <a:pPr algn="r" rtl="1"/>
            <a:r>
              <a:rPr lang="he-IL" dirty="0" smtClean="0"/>
              <a:t>* עיבוד</a:t>
            </a:r>
            <a:endParaRPr lang="he-IL" dirty="0"/>
          </a:p>
          <a:p>
            <a:pPr algn="r" rtl="1"/>
            <a:endParaRPr lang="he-IL" dirty="0" smtClean="0"/>
          </a:p>
          <a:p>
            <a:pPr algn="r" rtl="1"/>
            <a:r>
              <a:rPr lang="he-IL" dirty="0" smtClean="0"/>
              <a:t>* פלט כלשהו  - תוצאת התוכנית.</a:t>
            </a:r>
            <a:endParaRPr lang="he-IL" dirty="0"/>
          </a:p>
          <a:p>
            <a:pPr algn="r" rtl="1"/>
            <a:endParaRPr lang="he-IL" dirty="0"/>
          </a:p>
          <a:p>
            <a:pPr algn="r" rtl="1"/>
            <a:r>
              <a:rPr lang="he-IL" dirty="0"/>
              <a:t>לדוגמה, אם נירצה תוכנה שמסדרת למורים מערכת שעות שבועית נקלוט את זמינות המורים במקצועות השונים, שעות בית הספר.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העיבוד ידאג לפתור התנגשויות של שעות</a:t>
            </a:r>
          </a:p>
          <a:p>
            <a:pPr algn="r" rtl="1"/>
            <a:endParaRPr lang="he-IL" dirty="0"/>
          </a:p>
          <a:p>
            <a:pPr algn="r" rtl="1"/>
            <a:r>
              <a:rPr lang="he-IL" b="1" dirty="0"/>
              <a:t>הפלט יהיה: </a:t>
            </a:r>
            <a:r>
              <a:rPr lang="he-IL" dirty="0"/>
              <a:t>מי מלמד איזו כיתה ומתי (מערכת שעות)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0019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פלט קלט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198" y="694482"/>
            <a:ext cx="4216682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מדוע כתבתי קודם פלט ואחר כך קלט?  ניחוש</a:t>
            </a:r>
            <a:r>
              <a:rPr lang="he-IL" dirty="0" smtClean="0"/>
              <a:t>?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רמז: זה קשור למושג:</a:t>
            </a:r>
          </a:p>
          <a:p>
            <a:pPr algn="r"/>
            <a:endParaRPr lang="he-IL" dirty="0"/>
          </a:p>
          <a:p>
            <a:r>
              <a:rPr lang="en-US" dirty="0" smtClean="0"/>
              <a:t>Instant Gratification</a:t>
            </a:r>
          </a:p>
          <a:p>
            <a:endParaRPr lang="en-US" dirty="0"/>
          </a:p>
          <a:p>
            <a:pPr algn="r"/>
            <a:r>
              <a:rPr lang="he-IL" dirty="0" smtClean="0"/>
              <a:t>מי רוצה להסתבך עם הקלדת נתונים כשלומדים לתכנת?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באופן מסורתי, בכל שפת תכנות שמלמדים, התוכנית הראשונה מדפיסה את צמד המילים:</a:t>
            </a:r>
          </a:p>
          <a:p>
            <a:pPr algn="r"/>
            <a:endParaRPr lang="he-IL" dirty="0"/>
          </a:p>
          <a:p>
            <a:r>
              <a:rPr lang="en-US" dirty="0" smtClean="0"/>
              <a:t>Hello World!</a:t>
            </a:r>
          </a:p>
          <a:p>
            <a:endParaRPr lang="en-US" dirty="0"/>
          </a:p>
          <a:p>
            <a:pPr algn="r"/>
            <a:r>
              <a:rPr lang="he-IL" dirty="0" smtClean="0"/>
              <a:t>איך זה יראה בשפת </a:t>
            </a:r>
            <a:r>
              <a:rPr lang="en-US" dirty="0" smtClean="0"/>
              <a:t>Java?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7105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123727" y="188640"/>
            <a:ext cx="54006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Output</a:t>
            </a:r>
            <a:endParaRPr lang="es-ES_tradnl" sz="3200" b="1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28650" y="1162050"/>
            <a:ext cx="6778625" cy="321624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1422" tIns="45711" rIns="91422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/** my test class */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class Test {	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/>
              <a:t>int </a:t>
            </a:r>
            <a:r>
              <a:rPr lang="en-US" sz="1400" b="1" dirty="0" smtClean="0"/>
              <a:t>first</a:t>
            </a:r>
            <a:r>
              <a:rPr lang="en-US" sz="1400" b="1" dirty="0"/>
              <a:t> </a:t>
            </a:r>
            <a:r>
              <a:rPr lang="en-US" sz="1400" b="1" dirty="0" smtClean="0"/>
              <a:t>=5;</a:t>
            </a:r>
            <a:endParaRPr lang="ru-RU" sz="1400" b="1" dirty="0" smtClean="0"/>
          </a:p>
          <a:p>
            <a:pPr algn="l" rtl="0" eaLnBrk="1" hangingPunct="1">
              <a:spcBef>
                <a:spcPct val="50000"/>
              </a:spcBef>
            </a:pPr>
            <a:r>
              <a:rPr lang="ru-RU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/>
              <a:t>System.</a:t>
            </a:r>
            <a:r>
              <a:rPr lang="en-US" sz="1400" i="1" dirty="0" err="1"/>
              <a:t>out.print</a:t>
            </a:r>
            <a:r>
              <a:rPr lang="en-US" sz="1400" i="1" dirty="0"/>
              <a:t>("Hello Word</a:t>
            </a:r>
            <a:r>
              <a:rPr lang="en-US" sz="1400" i="1" dirty="0" smtClean="0"/>
              <a:t>");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dirty="0" smtClean="0"/>
              <a:t>	</a:t>
            </a:r>
            <a:r>
              <a:rPr lang="en-US" sz="1400" dirty="0" err="1" smtClean="0"/>
              <a:t>System.</a:t>
            </a:r>
            <a:r>
              <a:rPr lang="en-US" sz="1400" i="1" dirty="0" err="1" smtClean="0"/>
              <a:t>out.println</a:t>
            </a:r>
            <a:r>
              <a:rPr lang="en-US" sz="1400" i="1" dirty="0" smtClean="0"/>
              <a:t>(first</a:t>
            </a:r>
            <a:r>
              <a:rPr lang="en-US" sz="1400" i="1" dirty="0"/>
              <a:t>);</a:t>
            </a:r>
            <a:endParaRPr lang="en-US" sz="1400" i="1" dirty="0" smtClean="0"/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572397" y="1772816"/>
            <a:ext cx="2303462" cy="350837"/>
          </a:xfrm>
          <a:prstGeom prst="wedgeRectCallout">
            <a:avLst>
              <a:gd name="adj1" fmla="val -73088"/>
              <a:gd name="adj2" fmla="val 12904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Main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724128" y="3462994"/>
            <a:ext cx="3095625" cy="398054"/>
          </a:xfrm>
          <a:prstGeom prst="wedgeRectCallout">
            <a:avLst>
              <a:gd name="adj1" fmla="val -103639"/>
              <a:gd name="adj2" fmla="val -7422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Output Hello Word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3941332" y="3963795"/>
            <a:ext cx="3095625" cy="398054"/>
          </a:xfrm>
          <a:prstGeom prst="wedgeRectCallout">
            <a:avLst>
              <a:gd name="adj1" fmla="val -103639"/>
              <a:gd name="adj2" fmla="val -7422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Output First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86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2005" y="2331472"/>
            <a:ext cx="68756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אם חשבתם שהפלט מסובך, חכו לראות את </a:t>
            </a:r>
            <a:r>
              <a:rPr lang="he-IL" dirty="0" smtClean="0"/>
              <a:t>הקלט ....</a:t>
            </a:r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r>
              <a:rPr lang="he-IL" dirty="0" smtClean="0"/>
              <a:t>מדוע קוראים לתוכנה לפעמים קוד?</a:t>
            </a:r>
          </a:p>
          <a:p>
            <a:pPr algn="r"/>
            <a:endParaRPr lang="he-IL" dirty="0" smtClean="0"/>
          </a:p>
          <a:p>
            <a:pPr algn="r"/>
            <a:endParaRPr lang="he-IL" dirty="0"/>
          </a:p>
          <a:p>
            <a:pPr algn="r"/>
            <a:r>
              <a:rPr lang="he-IL" dirty="0" smtClean="0"/>
              <a:t>הניסיון לדמות תוכנה לתיאור מילולי טרם צלח, אולם נראה בהמשך דרכים על הקלת </a:t>
            </a:r>
            <a:r>
              <a:rPr lang="he-IL" b="1" dirty="0" smtClean="0"/>
              <a:t>׳הבנת הניקרא׳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81225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979711" y="188640"/>
            <a:ext cx="554461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Input </a:t>
            </a:r>
            <a:endParaRPr lang="es-ES_tradnl" sz="3200" b="1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28650" y="1162050"/>
            <a:ext cx="6778625" cy="36317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91422" tIns="45711" rIns="91422" bIns="457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sz="1400" b="1" dirty="0"/>
              <a:t>import </a:t>
            </a:r>
            <a:r>
              <a:rPr lang="en-US" sz="1400" b="1" dirty="0" err="1"/>
              <a:t>java.util.Scanner</a:t>
            </a:r>
            <a:r>
              <a:rPr lang="en-US" sz="1400" b="1" dirty="0" smtClean="0"/>
              <a:t>;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solidFill>
                  <a:srgbClr val="3333FF"/>
                </a:solidFill>
                <a:latin typeface="Courier New" pitchFamily="49" charset="0"/>
                <a:cs typeface="Courier New" pitchFamily="49" charset="0"/>
              </a:rPr>
              <a:t>/** my test class */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public class Test {	</a:t>
            </a:r>
          </a:p>
          <a:p>
            <a:pPr algn="l" rtl="0" eaLnBrk="1" hangingPunct="1">
              <a:spcBef>
                <a:spcPct val="50000"/>
              </a:spcBef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dirty="0"/>
              <a:t>Scanner </a:t>
            </a:r>
            <a:r>
              <a:rPr lang="en-US" sz="1400" u="sng" dirty="0"/>
              <a:t>scan = </a:t>
            </a:r>
            <a:r>
              <a:rPr lang="en-US" sz="1400" b="1" u="sng" dirty="0"/>
              <a:t>new Scanner(System.</a:t>
            </a:r>
            <a:r>
              <a:rPr lang="en-US" sz="1400" b="1" i="1" u="sng" dirty="0"/>
              <a:t>in</a:t>
            </a:r>
            <a:r>
              <a:rPr lang="en-US" sz="1400" b="1" i="1" u="sng" dirty="0" smtClean="0"/>
              <a:t>);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/>
              <a:t>int first</a:t>
            </a:r>
            <a:r>
              <a:rPr lang="en-US" sz="1400" b="1" dirty="0" smtClean="0"/>
              <a:t>;</a:t>
            </a:r>
            <a:endParaRPr lang="ru-RU" sz="1400" b="1" dirty="0" smtClean="0"/>
          </a:p>
          <a:p>
            <a:pPr algn="l" rtl="0" eaLnBrk="1" hangingPunct="1">
              <a:spcBef>
                <a:spcPct val="50000"/>
              </a:spcBef>
            </a:pPr>
            <a:r>
              <a:rPr lang="ru-RU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/>
              <a:t>first = </a:t>
            </a:r>
            <a:r>
              <a:rPr lang="en-US" sz="1400" dirty="0" err="1"/>
              <a:t>scan.nextInt</a:t>
            </a:r>
            <a:r>
              <a:rPr lang="en-US" sz="1400" dirty="0"/>
              <a:t>();</a:t>
            </a: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 rtl="0" eaLnBrk="1" hangingPunct="1"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5868144" y="2433172"/>
            <a:ext cx="2303462" cy="350837"/>
          </a:xfrm>
          <a:prstGeom prst="wedgeRectCallout">
            <a:avLst>
              <a:gd name="adj1" fmla="val -73088"/>
              <a:gd name="adj2" fmla="val 12904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Main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724128" y="3462994"/>
            <a:ext cx="3095625" cy="592138"/>
          </a:xfrm>
          <a:prstGeom prst="wedgeRectCallout">
            <a:avLst>
              <a:gd name="adj1" fmla="val -103639"/>
              <a:gd name="adj2" fmla="val -7422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Create Scanner Class for an input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563888" y="1279391"/>
            <a:ext cx="2438400" cy="298450"/>
          </a:xfrm>
          <a:prstGeom prst="wedgeRectCallout">
            <a:avLst>
              <a:gd name="adj1" fmla="val -75977"/>
              <a:gd name="adj2" fmla="val 291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50000"/>
              </a:spcBef>
            </a:pPr>
            <a:r>
              <a:rPr lang="en-US" sz="1400" dirty="0" smtClean="0">
                <a:latin typeface="Candara" pitchFamily="34" charset="0"/>
                <a:cs typeface="Times New Roman" pitchFamily="18" charset="0"/>
              </a:rPr>
              <a:t>Import</a:t>
            </a:r>
            <a:endParaRPr lang="en-US" sz="1400" dirty="0">
              <a:latin typeface="Candar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7692" y="1706439"/>
            <a:ext cx="56950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אחד הניסיונות להציג תוכנה בצורה ידידותית ומובנת, זה לכתוב מה שנקרא: </a:t>
            </a:r>
            <a:r>
              <a:rPr lang="he-IL" b="1" dirty="0"/>
              <a:t>״הערות״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אלה משפטי הסבר (בעברית או אנגלית) של מה עושה קטע של פקודות.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נראה זאת בשקף הבא: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91907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simul">
  <a:themeElements>
    <a:clrScheme name="Custom 12">
      <a:dk1>
        <a:srgbClr val="332E21"/>
      </a:dk1>
      <a:lt1>
        <a:srgbClr val="FFFFFF"/>
      </a:lt1>
      <a:dk2>
        <a:srgbClr val="332E21"/>
      </a:dk2>
      <a:lt2>
        <a:srgbClr val="FFFFFF"/>
      </a:lt2>
      <a:accent1>
        <a:srgbClr val="0095CD"/>
      </a:accent1>
      <a:accent2>
        <a:srgbClr val="739702"/>
      </a:accent2>
      <a:accent3>
        <a:srgbClr val="1A2791"/>
      </a:accent3>
      <a:accent4>
        <a:srgbClr val="9BCC03"/>
      </a:accent4>
      <a:accent5>
        <a:srgbClr val="B3DAEE"/>
      </a:accent5>
      <a:accent6>
        <a:srgbClr val="666699"/>
      </a:accent6>
      <a:hlink>
        <a:srgbClr val="3D7B8B"/>
      </a:hlink>
      <a:folHlink>
        <a:srgbClr val="E39E3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simul.thmx</Template>
  <TotalTime>1673</TotalTime>
  <Words>850</Words>
  <Application>Microsoft Macintosh PowerPoint</Application>
  <PresentationFormat>On-screen Show (4:3)</PresentationFormat>
  <Paragraphs>194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simul</vt:lpstr>
      <vt:lpstr>                       קובי שוצמן   </vt:lpstr>
      <vt:lpstr>רקע אישי ניסיון מעשי</vt:lpstr>
      <vt:lpstr>אופן הלימוד</vt:lpstr>
      <vt:lpstr>תהליך הפיתוח ושפת תכנות Java</vt:lpstr>
      <vt:lpstr>פלט קלט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Shutzman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קובי שוצמן   </dc:title>
  <dc:creator>Jacob Shutzman</dc:creator>
  <cp:lastModifiedBy>Jacob Shutzman</cp:lastModifiedBy>
  <cp:revision>18</cp:revision>
  <dcterms:created xsi:type="dcterms:W3CDTF">2017-05-07T16:07:53Z</dcterms:created>
  <dcterms:modified xsi:type="dcterms:W3CDTF">2017-05-08T20:01:03Z</dcterms:modified>
</cp:coreProperties>
</file>