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28" d="100"/>
          <a:sy n="128" d="100"/>
        </p:scale>
        <p:origin x="-1856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A7BBBD-6733-5048-9B66-8B31367A22CD}" type="datetimeFigureOut">
              <a:rPr lang="en-US" smtClean="0"/>
              <a:t>07/05/17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e-IL" smtClean="0"/>
              <a:t>Click to edit Master text styles</a:t>
            </a:r>
          </a:p>
          <a:p>
            <a:pPr lvl="1"/>
            <a:r>
              <a:rPr lang="he-IL" smtClean="0"/>
              <a:t>Second level</a:t>
            </a:r>
          </a:p>
          <a:p>
            <a:pPr lvl="2"/>
            <a:r>
              <a:rPr lang="he-IL" smtClean="0"/>
              <a:t>Third level</a:t>
            </a:r>
          </a:p>
          <a:p>
            <a:pPr lvl="3"/>
            <a:r>
              <a:rPr lang="he-IL" smtClean="0"/>
              <a:t>Fourth level</a:t>
            </a:r>
          </a:p>
          <a:p>
            <a:pPr lvl="4"/>
            <a:r>
              <a:rPr lang="he-IL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C69965-709C-004B-85CF-2C1B42B573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7061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 smtClean="0"/>
              <a:t>להריץ זה כמו להפעיל אפליקציה בטלפון על ידי לחיצה על האייקון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C69965-709C-004B-85CF-2C1B42B5733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0059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 smtClean="0"/>
              <a:t>הנאה</a:t>
            </a:r>
            <a:r>
              <a:rPr lang="he-IL" baseline="0" dirty="0" smtClean="0"/>
              <a:t> מיידית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C69965-709C-004B-85CF-2C1B42B5733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01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 smtClean="0"/>
              <a:t>כל כך הרבה קוד עבור כל כך מעט פלט?</a:t>
            </a:r>
          </a:p>
          <a:p>
            <a:r>
              <a:rPr lang="he-IL" dirty="0" smtClean="0"/>
              <a:t>כשהסברתי לתלמיד שלי שצריך קוד של 500 שורות</a:t>
            </a:r>
          </a:p>
          <a:p>
            <a:r>
              <a:rPr lang="he-IL" dirty="0" smtClean="0"/>
              <a:t>תוכנה כדי לכתוב משחק פשוט כמו טטריס או שולה מוקשים</a:t>
            </a:r>
          </a:p>
          <a:p>
            <a:r>
              <a:rPr lang="he-IL" dirty="0" smtClean="0"/>
              <a:t>הוא לא האמין.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14D032-2D06-4438-B9C6-4833F26751BF}" type="slidenum">
              <a:rPr lang="he-IL">
                <a:solidFill>
                  <a:prstClr val="black"/>
                </a:solidFill>
              </a:rPr>
              <a:pPr/>
              <a:t>6</a:t>
            </a:fld>
            <a:endParaRPr lang="he-I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25493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14D032-2D06-4438-B9C6-4833F26751BF}" type="slidenum">
              <a:rPr lang="he-IL">
                <a:solidFill>
                  <a:prstClr val="black"/>
                </a:solidFill>
              </a:rPr>
              <a:pPr/>
              <a:t>8</a:t>
            </a:fld>
            <a:endParaRPr lang="he-I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10327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 smtClean="0"/>
              <a:t>שני סוגים של הערות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14D032-2D06-4438-B9C6-4833F26751BF}" type="slidenum">
              <a:rPr lang="he-IL">
                <a:solidFill>
                  <a:prstClr val="black"/>
                </a:solidFill>
              </a:rPr>
              <a:pPr/>
              <a:t>10</a:t>
            </a:fld>
            <a:endParaRPr lang="he-I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50107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14D032-2D06-4438-B9C6-4833F26751BF}" type="slidenum">
              <a:rPr lang="he-IL">
                <a:solidFill>
                  <a:prstClr val="black"/>
                </a:solidFill>
              </a:rPr>
              <a:pPr/>
              <a:t>12</a:t>
            </a:fld>
            <a:endParaRPr lang="he-I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2772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14D032-2D06-4438-B9C6-4833F26751BF}" type="slidenum">
              <a:rPr lang="he-IL">
                <a:solidFill>
                  <a:prstClr val="black"/>
                </a:solidFill>
              </a:rPr>
              <a:pPr/>
              <a:t>14</a:t>
            </a:fld>
            <a:endParaRPr lang="he-I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21360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4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9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ער מצג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 bwMode="auto">
          <a:xfrm>
            <a:off x="214282" y="199148"/>
            <a:ext cx="8676000" cy="6516000"/>
          </a:xfrm>
          <a:prstGeom prst="roundRect">
            <a:avLst>
              <a:gd name="adj" fmla="val 6764"/>
            </a:avLst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536575" fontAlgn="base">
              <a:spcBef>
                <a:spcPct val="20000"/>
              </a:spcBef>
              <a:spcAft>
                <a:spcPct val="0"/>
              </a:spcAft>
              <a:defRPr/>
            </a:pPr>
            <a:endParaRPr lang="en-US" sz="2400" kern="0" dirty="0">
              <a:solidFill>
                <a:srgbClr val="FFFFFF"/>
              </a:solidFill>
              <a:latin typeface="Geneva" pitchFamily="112" charset="0"/>
              <a:cs typeface="Arial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2199503"/>
            <a:ext cx="9144000" cy="465849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he-IL" b="1">
              <a:solidFill>
                <a:srgbClr val="FFFFFF"/>
              </a:solidFill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7621588" y="6592888"/>
            <a:ext cx="1470025" cy="265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09801" tIns="54901" rIns="109801" bIns="54901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solidFill>
                  <a:srgbClr val="FFFFFF"/>
                </a:solidFill>
                <a:ea typeface="Geneva" pitchFamily="1" charset="0"/>
                <a:cs typeface="Arial" pitchFamily="34" charset="0"/>
              </a:rPr>
              <a:t>w w w . n e s s . c o m</a:t>
            </a:r>
          </a:p>
        </p:txBody>
      </p:sp>
      <p:pic>
        <p:nvPicPr>
          <p:cNvPr id="6" name="Picture 5" descr="Ness logo.pn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360367" y="428808"/>
            <a:ext cx="1100138" cy="1100138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0" y="6592888"/>
            <a:ext cx="1491325" cy="233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09801" tIns="54901" rIns="109801" bIns="54901">
            <a:spAutoFit/>
          </a:bodyPr>
          <a:lstStyle/>
          <a:p>
            <a:pPr algn="l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dirty="0">
                <a:solidFill>
                  <a:srgbClr val="0095CD"/>
                </a:solidFill>
                <a:ea typeface="Geneva" pitchFamily="1" charset="0"/>
                <a:cs typeface="Arial" pitchFamily="34" charset="0"/>
              </a:rPr>
              <a:t>© 2010 Ness Technologies 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6685" y="327317"/>
            <a:ext cx="6988629" cy="652397"/>
          </a:xfrm>
        </p:spPr>
        <p:txBody>
          <a:bodyPr>
            <a:noAutofit/>
          </a:bodyPr>
          <a:lstStyle>
            <a:lvl1pPr algn="l" rtl="0">
              <a:defRPr sz="360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he-I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6384" y="972312"/>
            <a:ext cx="7021286" cy="464602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e-IL" dirty="0"/>
          </a:p>
        </p:txBody>
      </p:sp>
      <p:pic>
        <p:nvPicPr>
          <p:cNvPr id="12" name="Picture 11" descr="Globe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2800866" y="2346570"/>
            <a:ext cx="3371932" cy="4247337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12" descr="Ness.pn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2870114" y="2772047"/>
            <a:ext cx="3183009" cy="225715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57066432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 Same Side Corner Rectangle 10"/>
          <p:cNvSpPr/>
          <p:nvPr/>
        </p:nvSpPr>
        <p:spPr>
          <a:xfrm rot="16200000">
            <a:off x="8144112" y="-142656"/>
            <a:ext cx="856800" cy="1142976"/>
          </a:xfrm>
          <a:prstGeom prst="round2SameRect">
            <a:avLst/>
          </a:prstGeom>
          <a:solidFill>
            <a:srgbClr val="9CCC0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he-IL" b="1">
              <a:solidFill>
                <a:srgbClr val="FFFFFF"/>
              </a:solidFill>
            </a:endParaRPr>
          </a:p>
        </p:txBody>
      </p:sp>
      <p:sp>
        <p:nvSpPr>
          <p:cNvPr id="12" name="Round Same Side Corner Rectangle 11"/>
          <p:cNvSpPr/>
          <p:nvPr/>
        </p:nvSpPr>
        <p:spPr>
          <a:xfrm rot="5400000">
            <a:off x="3500933" y="-3500501"/>
            <a:ext cx="856800" cy="7858665"/>
          </a:xfrm>
          <a:prstGeom prst="round2Same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he-IL" sz="3200" b="1" dirty="0">
                <a:solidFill>
                  <a:srgbClr val="FFFFFF"/>
                </a:solidFill>
              </a:rPr>
              <a:t> </a:t>
            </a:r>
          </a:p>
        </p:txBody>
      </p:sp>
      <p:pic>
        <p:nvPicPr>
          <p:cNvPr id="4" name="Picture 8" descr="tag-We_Make_it_Happen.pn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12713" y="6521450"/>
            <a:ext cx="974725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0" y="6581775"/>
            <a:ext cx="2895600" cy="214313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>
                <a:solidFill>
                  <a:schemeClr val="accent1"/>
                </a:solidFill>
                <a:latin typeface="Arial" charset="0"/>
                <a:ea typeface="Geneva" pitchFamily="1" charset="0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446314" y="142875"/>
            <a:ext cx="7258072" cy="928688"/>
          </a:xfrm>
          <a:prstGeom prst="rect">
            <a:avLst/>
          </a:prstGeom>
        </p:spPr>
        <p:txBody>
          <a:bodyPr>
            <a:noAutofit/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9" name="Picture 8" descr="Ness logo.png">
            <a:hlinkClick r:id="" action="ppaction://noaction"/>
          </p:cNvPr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8358188" y="96838"/>
            <a:ext cx="596900" cy="598487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687579578"/>
      </p:ext>
    </p:extLst>
  </p:cSld>
  <p:clrMapOvr>
    <a:masterClrMapping/>
  </p:clrMapOvr>
  <p:transition xmlns:p14="http://schemas.microsoft.com/office/powerpoint/2010/main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0" y="6581775"/>
            <a:ext cx="2895600" cy="21431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69840"/>
      </p:ext>
    </p:extLst>
  </p:cSld>
  <p:clrMapOvr>
    <a:masterClrMapping/>
  </p:clrMapOvr>
  <p:transition xmlns:p14="http://schemas.microsoft.com/office/powerpoint/2010/main"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9238" y="201613"/>
            <a:ext cx="7156450" cy="71596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49238" y="1292225"/>
            <a:ext cx="4246562" cy="48244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2225"/>
            <a:ext cx="4246563" cy="48244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152400" y="6721475"/>
            <a:ext cx="906463" cy="106363"/>
          </a:xfrm>
          <a:prstGeom prst="rect">
            <a:avLst/>
          </a:prstGeom>
        </p:spPr>
        <p:txBody>
          <a:bodyPr/>
          <a:lstStyle>
            <a:lvl1pPr>
              <a:defRPr>
                <a:cs typeface="Arial" charset="0"/>
              </a:defRPr>
            </a:lvl1pPr>
          </a:lstStyle>
          <a:p>
            <a:fld id="{2AFB8F94-BF59-6F43-A574-50667A83E5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019062"/>
      </p:ext>
    </p:extLst>
  </p:cSld>
  <p:clrMapOvr>
    <a:masterClrMapping/>
  </p:clrMapOvr>
  <p:transition xmlns:p14="http://schemas.microsoft.com/office/powerpoint/2010/main">
    <p:zoom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2_עמוד שער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 bwMode="auto">
          <a:xfrm>
            <a:off x="116418" y="199148"/>
            <a:ext cx="4104000" cy="6516000"/>
          </a:xfrm>
          <a:prstGeom prst="roundRect">
            <a:avLst>
              <a:gd name="adj" fmla="val 6764"/>
            </a:avLst>
          </a:prstGeom>
          <a:solidFill>
            <a:srgbClr val="0095CD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algn="l" rt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he-IL">
              <a:solidFill>
                <a:srgbClr val="00005C"/>
              </a:solidFill>
            </a:endParaRPr>
          </a:p>
        </p:txBody>
      </p:sp>
      <p:pic>
        <p:nvPicPr>
          <p:cNvPr id="6" name="Picture 5" descr="Ness logo.pn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1618349" y="5295900"/>
            <a:ext cx="1100138" cy="1100138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325256" y="333829"/>
            <a:ext cx="4605475" cy="5384346"/>
          </a:xfrm>
          <a:prstGeom prst="round2SameRect">
            <a:avLst>
              <a:gd name="adj1" fmla="val 7430"/>
              <a:gd name="adj2" fmla="val 0"/>
            </a:avLst>
          </a:prstGeom>
        </p:spPr>
        <p:txBody>
          <a:bodyPr/>
          <a:lstStyle/>
          <a:p>
            <a:r>
              <a:rPr lang="en-US" smtClean="0"/>
              <a:t>Drag picture to placeholder or click icon to add</a:t>
            </a: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44776818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עמוד שער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 bwMode="auto">
          <a:xfrm>
            <a:off x="4857752" y="199148"/>
            <a:ext cx="4104000" cy="6516000"/>
          </a:xfrm>
          <a:prstGeom prst="roundRect">
            <a:avLst>
              <a:gd name="adj" fmla="val 6764"/>
            </a:avLst>
          </a:prstGeom>
          <a:solidFill>
            <a:srgbClr val="0095CD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algn="ctr" rt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he-IL" b="1" dirty="0">
              <a:solidFill>
                <a:srgbClr val="00005C"/>
              </a:solidFill>
              <a:latin typeface="Arial Black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53095" y="1938401"/>
            <a:ext cx="3113314" cy="2296142"/>
          </a:xfrm>
        </p:spPr>
        <p:txBody>
          <a:bodyPr anchor="ctr">
            <a:noAutofit/>
          </a:bodyPr>
          <a:lstStyle>
            <a:lvl1pPr algn="ctr" rtl="0">
              <a:defRPr sz="4000">
                <a:solidFill>
                  <a:schemeClr val="bg1"/>
                </a:solidFill>
                <a:latin typeface="Arial Black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he-IL" dirty="0"/>
          </a:p>
        </p:txBody>
      </p:sp>
      <p:pic>
        <p:nvPicPr>
          <p:cNvPr id="6" name="Picture 5" descr="Ness logo.pn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6359683" y="5295900"/>
            <a:ext cx="1100138" cy="1100138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119519" y="213414"/>
            <a:ext cx="4644000" cy="5718175"/>
          </a:xfrm>
          <a:prstGeom prst="round2SameRect">
            <a:avLst>
              <a:gd name="adj1" fmla="val 7430"/>
              <a:gd name="adj2" fmla="val 0"/>
            </a:avLst>
          </a:prstGeom>
        </p:spPr>
        <p:txBody>
          <a:bodyPr/>
          <a:lstStyle/>
          <a:p>
            <a:r>
              <a:rPr lang="en-US" smtClean="0"/>
              <a:t>Drag picture to placeholder or click icon to add</a:t>
            </a: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81185613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עמוד שער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 bwMode="auto">
          <a:xfrm>
            <a:off x="4857752" y="199148"/>
            <a:ext cx="4104000" cy="6516000"/>
          </a:xfrm>
          <a:prstGeom prst="roundRect">
            <a:avLst>
              <a:gd name="adj" fmla="val 6764"/>
            </a:avLst>
          </a:prstGeom>
          <a:solidFill>
            <a:srgbClr val="0095CD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algn="l" rt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he-IL" b="1">
              <a:solidFill>
                <a:srgbClr val="00005C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53095" y="1938401"/>
            <a:ext cx="3113314" cy="2296142"/>
          </a:xfrm>
        </p:spPr>
        <p:txBody>
          <a:bodyPr anchor="ctr">
            <a:noAutofit/>
          </a:bodyPr>
          <a:lstStyle>
            <a:lvl1pPr algn="ctr" rtl="0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he-IL" dirty="0"/>
          </a:p>
        </p:txBody>
      </p:sp>
      <p:pic>
        <p:nvPicPr>
          <p:cNvPr id="5" name="Picture 4" descr="Footer1.pn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107894" y="5953148"/>
            <a:ext cx="4667250" cy="76200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119519" y="213414"/>
            <a:ext cx="4644000" cy="5718175"/>
          </a:xfrm>
          <a:prstGeom prst="round2SameRect">
            <a:avLst>
              <a:gd name="adj1" fmla="val 7430"/>
              <a:gd name="adj2" fmla="val 0"/>
            </a:avLst>
          </a:prstGeom>
        </p:spPr>
        <p:txBody>
          <a:bodyPr/>
          <a:lstStyle/>
          <a:p>
            <a:r>
              <a:rPr lang="en-US" smtClean="0"/>
              <a:t>Drag picture to placeholder or click icon to add</a:t>
            </a: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42008937"/>
      </p:ext>
    </p:extLst>
  </p:cSld>
  <p:clrMapOvr>
    <a:masterClrMapping/>
  </p:clrMapOvr>
  <p:transition xmlns:p14="http://schemas.microsoft.com/office/powerpoint/2010/main"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עמוד פנימ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Z:\adi-projects\run-projects\חומרים למצגות\רקעים\מיתוג 2009\bg2.pn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3556000"/>
            <a:ext cx="9144000" cy="330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e-IL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2"/>
          </p:nvPr>
        </p:nvSpPr>
        <p:spPr>
          <a:xfrm>
            <a:off x="323850" y="1438275"/>
            <a:ext cx="8485200" cy="4690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3"/>
          </p:nvPr>
        </p:nvSpPr>
        <p:spPr>
          <a:xfrm>
            <a:off x="0" y="6581775"/>
            <a:ext cx="2895600" cy="21431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060583"/>
      </p:ext>
    </p:extLst>
  </p:cSld>
  <p:clrMapOvr>
    <a:masterClrMapping/>
  </p:clrMapOvr>
  <p:transition xmlns:p14="http://schemas.microsoft.com/office/powerpoint/2010/main"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עמוד תמונה וציטו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0" y="6453337"/>
            <a:ext cx="2895600" cy="34275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he-IL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2"/>
          </p:nvPr>
        </p:nvSpPr>
        <p:spPr>
          <a:xfrm>
            <a:off x="0" y="5445457"/>
            <a:ext cx="7615451" cy="791832"/>
          </a:xfrm>
        </p:spPr>
        <p:txBody>
          <a:bodyPr/>
          <a:lstStyle>
            <a:lvl1pPr>
              <a:buFont typeface="Arial" pitchFamily="34" charset="0"/>
              <a:buNone/>
              <a:defRPr lang="he-IL" b="1" kern="1200" dirty="0" smtClean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>
              <a:defRPr lang="en-US" b="1" kern="1200" smtClean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>
              <a:defRPr lang="en-US" b="1" kern="1200" smtClean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>
              <a:defRPr lang="en-US" b="1" kern="1200" smtClean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>
              <a:defRPr lang="he-IL" b="1" kern="1200" dirty="0" err="1" smtClean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מציין מיקום תוכן 2"/>
          <p:cNvSpPr>
            <a:spLocks noGrp="1"/>
          </p:cNvSpPr>
          <p:nvPr>
            <p:ph idx="1"/>
          </p:nvPr>
        </p:nvSpPr>
        <p:spPr>
          <a:xfrm>
            <a:off x="320675" y="1435100"/>
            <a:ext cx="8485188" cy="46910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6488668"/>
            <a:ext cx="248376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1">
            <a:spAutoFit/>
          </a:bodyPr>
          <a:lstStyle/>
          <a:p>
            <a:endParaRPr lang="he-IL" dirty="0">
              <a:solidFill>
                <a:srgbClr val="332E2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5789328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עמוד טקסט וציטו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0" y="941388"/>
            <a:ext cx="7834313" cy="41354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0" y="6581775"/>
            <a:ext cx="2895600" cy="21431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2" hasCustomPrompt="1"/>
          </p:nvPr>
        </p:nvSpPr>
        <p:spPr>
          <a:xfrm>
            <a:off x="0" y="5445457"/>
            <a:ext cx="7683690" cy="791832"/>
          </a:xfrm>
        </p:spPr>
        <p:txBody>
          <a:bodyPr/>
          <a:lstStyle>
            <a:lvl1pPr>
              <a:buFont typeface="Arial" pitchFamily="34" charset="0"/>
              <a:buNone/>
              <a:defRPr lang="he-IL" b="1" kern="1200" dirty="0" smtClean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>
              <a:defRPr lang="en-US" b="1" kern="1200" smtClean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>
              <a:defRPr lang="en-US" b="1" kern="1200" smtClean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>
              <a:defRPr lang="en-US" b="1" kern="1200" smtClean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>
              <a:defRPr lang="he-IL" b="1" kern="1200" dirty="0" err="1" smtClean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</a:lstStyle>
          <a:p>
            <a:pPr lvl="0"/>
            <a:r>
              <a:rPr lang="he-IL" dirty="0" smtClean="0"/>
              <a:t> </a:t>
            </a:r>
            <a:r>
              <a:rPr lang="en-US" dirty="0" smtClean="0"/>
              <a:t>Click to edit Master text styles</a:t>
            </a:r>
            <a:endParaRPr lang="he-IL" dirty="0"/>
          </a:p>
        </p:txBody>
      </p:sp>
      <p:sp>
        <p:nvSpPr>
          <p:cNvPr id="8" name="TextBox 7"/>
          <p:cNvSpPr txBox="1"/>
          <p:nvPr/>
        </p:nvSpPr>
        <p:spPr>
          <a:xfrm>
            <a:off x="0" y="6488668"/>
            <a:ext cx="248376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1">
            <a:spAutoFit/>
          </a:bodyPr>
          <a:lstStyle/>
          <a:p>
            <a:endParaRPr lang="he-IL" dirty="0">
              <a:solidFill>
                <a:srgbClr val="332E2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2443805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Z:\adi-projects\run-projects\חומרים למצגות\רקעים\מיתוג 2009\bg2.pn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3556000"/>
            <a:ext cx="9144000" cy="330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42875"/>
            <a:ext cx="7400228" cy="621829"/>
          </a:xfrm>
        </p:spPr>
        <p:txBody>
          <a:bodyPr>
            <a:no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0040" y="1444752"/>
            <a:ext cx="4175760" cy="4681411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4752"/>
            <a:ext cx="4175760" cy="4681411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0" y="6581775"/>
            <a:ext cx="2895600" cy="21431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131559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פריסה מותאמת אישי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09603952"/>
      </p:ext>
    </p:extLst>
  </p:cSld>
  <p:clrMapOvr>
    <a:masterClrMapping/>
  </p:clrMapOvr>
  <p:transition xmlns:p14="http://schemas.microsoft.com/office/powerpoint/2010/main"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 Same Side Corner Rectangle 10"/>
          <p:cNvSpPr/>
          <p:nvPr/>
        </p:nvSpPr>
        <p:spPr>
          <a:xfrm rot="16200000">
            <a:off x="8144112" y="-142656"/>
            <a:ext cx="856800" cy="1142976"/>
          </a:xfrm>
          <a:prstGeom prst="round2SameRect">
            <a:avLst/>
          </a:prstGeom>
          <a:solidFill>
            <a:srgbClr val="9CCC0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he-IL" b="1">
              <a:solidFill>
                <a:srgbClr val="FFFFFF"/>
              </a:solidFill>
            </a:endParaRPr>
          </a:p>
        </p:txBody>
      </p:sp>
      <p:sp>
        <p:nvSpPr>
          <p:cNvPr id="12" name="Round Same Side Corner Rectangle 11"/>
          <p:cNvSpPr/>
          <p:nvPr/>
        </p:nvSpPr>
        <p:spPr>
          <a:xfrm rot="5400000">
            <a:off x="3500933" y="-3500501"/>
            <a:ext cx="856800" cy="7858665"/>
          </a:xfrm>
          <a:prstGeom prst="round2Same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he-IL" b="1" dirty="0">
                <a:solidFill>
                  <a:srgbClr val="FFFFFF"/>
                </a:solidFill>
              </a:rPr>
              <a:t> </a:t>
            </a:r>
          </a:p>
        </p:txBody>
      </p:sp>
      <p:pic>
        <p:nvPicPr>
          <p:cNvPr id="7" name="Picture 2" descr="Z:\adi-projects\run-projects\חומרים למצגות\רקעים\מיתוג 2009\bg2.pn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3556000"/>
            <a:ext cx="9144000" cy="330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8" descr="tag-We_Make_it_Happen.pn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12713" y="6521450"/>
            <a:ext cx="974725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0" y="6581775"/>
            <a:ext cx="2895600" cy="214313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>
                <a:solidFill>
                  <a:schemeClr val="accent1"/>
                </a:solidFill>
                <a:latin typeface="Arial" charset="0"/>
                <a:ea typeface="Geneva" pitchFamily="1" charset="0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446314" y="142875"/>
            <a:ext cx="7258072" cy="928688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200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9" name="Picture 8" descr="Ness logo.png">
            <a:hlinkClick r:id="" action="ppaction://noaction"/>
          </p:cNvPr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8358188" y="96838"/>
            <a:ext cx="596900" cy="598487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320675" y="1435100"/>
            <a:ext cx="8485188" cy="4691063"/>
          </a:xfrm>
        </p:spPr>
        <p:txBody>
          <a:bodyPr>
            <a:noAutofit/>
          </a:bodyPr>
          <a:lstStyle>
            <a:lvl1pPr algn="l" rtl="0">
              <a:defRPr/>
            </a:lvl1pPr>
            <a:lvl2pPr algn="l" rtl="0">
              <a:defRPr/>
            </a:lvl2pPr>
            <a:lvl3pPr algn="l" rtl="0">
              <a:defRPr/>
            </a:lvl3pPr>
            <a:lvl4pPr algn="l" rtl="0">
              <a:defRPr/>
            </a:lvl4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1215115246"/>
      </p:ext>
    </p:extLst>
  </p:cSld>
  <p:clrMapOvr>
    <a:masterClrMapping/>
  </p:clrMapOvr>
  <p:transition xmlns:p14="http://schemas.microsoft.com/office/powerpoint/2010/main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5" Type="http://schemas.openxmlformats.org/officeDocument/2006/relationships/image" Target="../media/image1.jpeg"/><Relationship Id="rId16" Type="http://schemas.openxmlformats.org/officeDocument/2006/relationships/image" Target="../media/image2.png"/><Relationship Id="rId17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4800" y="142875"/>
            <a:ext cx="7400228" cy="9286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024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20674" y="1268760"/>
            <a:ext cx="8571805" cy="5040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he-IL" dirty="0" smtClean="0"/>
              <a:t>      </a:t>
            </a:r>
            <a:endParaRPr lang="en-US" dirty="0" smtClean="0"/>
          </a:p>
        </p:txBody>
      </p:sp>
      <p:pic>
        <p:nvPicPr>
          <p:cNvPr id="11" name="תמונה 15" descr="טמפלט מכללה למצגת.jpg"/>
          <p:cNvPicPr>
            <a:picLocks noChangeAspect="1"/>
          </p:cNvPicPr>
          <p:nvPr/>
        </p:nvPicPr>
        <p:blipFill rotWithShape="1">
          <a:blip r:embed="rId15" cstate="print"/>
          <a:srcRect l="2267" t="32898" r="988" b="9934"/>
          <a:stretch/>
        </p:blipFill>
        <p:spPr>
          <a:xfrm>
            <a:off x="-3244" y="-13252"/>
            <a:ext cx="9144000" cy="1102658"/>
          </a:xfrm>
          <a:prstGeom prst="rect">
            <a:avLst/>
          </a:prstGeom>
        </p:spPr>
      </p:pic>
      <p:pic>
        <p:nvPicPr>
          <p:cNvPr id="10246" name="Picture 8" descr="tag-We_Make_it_Happen.png"/>
          <p:cNvPicPr>
            <a:picLocks noChangeAspect="1"/>
          </p:cNvPicPr>
          <p:nvPr/>
        </p:nvPicPr>
        <p:blipFill>
          <a:blip r:embed="rId16" cstate="email"/>
          <a:srcRect/>
          <a:stretch>
            <a:fillRect/>
          </a:stretch>
        </p:blipFill>
        <p:spPr bwMode="auto">
          <a:xfrm>
            <a:off x="68883" y="6597352"/>
            <a:ext cx="974725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7020272" y="6520259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fld id="{2AFB8F94-BF59-6F43-A574-50667A83E5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348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r" rtl="1" eaLnBrk="1" fontAlgn="base" hangingPunct="1">
        <a:spcBef>
          <a:spcPct val="0"/>
        </a:spcBef>
        <a:spcAft>
          <a:spcPct val="0"/>
        </a:spcAft>
        <a:tabLst>
          <a:tab pos="3136900" algn="l"/>
        </a:tabLst>
        <a:defRPr sz="2400" b="1" kern="1200">
          <a:solidFill>
            <a:schemeClr val="bg1"/>
          </a:solidFill>
          <a:effectLst/>
          <a:latin typeface="Arial Black" pitchFamily="34" charset="0"/>
          <a:ea typeface="+mj-ea"/>
          <a:cs typeface="Arial" pitchFamily="34" charset="0"/>
        </a:defRPr>
      </a:lvl1pPr>
      <a:lvl2pPr algn="r" rtl="1" eaLnBrk="1" fontAlgn="base" hangingPunct="1">
        <a:spcBef>
          <a:spcPct val="0"/>
        </a:spcBef>
        <a:spcAft>
          <a:spcPct val="0"/>
        </a:spcAft>
        <a:tabLst>
          <a:tab pos="3136900" algn="l"/>
        </a:tabLst>
        <a:defRPr sz="2400" b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r" rtl="1" eaLnBrk="1" fontAlgn="base" hangingPunct="1">
        <a:spcBef>
          <a:spcPct val="0"/>
        </a:spcBef>
        <a:spcAft>
          <a:spcPct val="0"/>
        </a:spcAft>
        <a:tabLst>
          <a:tab pos="3136900" algn="l"/>
        </a:tabLst>
        <a:defRPr sz="2400" b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r" rtl="1" eaLnBrk="1" fontAlgn="base" hangingPunct="1">
        <a:spcBef>
          <a:spcPct val="0"/>
        </a:spcBef>
        <a:spcAft>
          <a:spcPct val="0"/>
        </a:spcAft>
        <a:tabLst>
          <a:tab pos="3136900" algn="l"/>
        </a:tabLst>
        <a:defRPr sz="2400" b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r" rtl="1" eaLnBrk="1" fontAlgn="base" hangingPunct="1">
        <a:spcBef>
          <a:spcPct val="0"/>
        </a:spcBef>
        <a:spcAft>
          <a:spcPct val="0"/>
        </a:spcAft>
        <a:tabLst>
          <a:tab pos="3136900" algn="l"/>
        </a:tabLst>
        <a:defRPr sz="2400" b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r" rtl="1" eaLnBrk="1" fontAlgn="base" hangingPunct="1">
        <a:spcBef>
          <a:spcPct val="0"/>
        </a:spcBef>
        <a:spcAft>
          <a:spcPct val="0"/>
        </a:spcAft>
        <a:tabLst>
          <a:tab pos="3136900" algn="l"/>
        </a:tabLst>
        <a:defRPr sz="2400" b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r" rtl="1" eaLnBrk="1" fontAlgn="base" hangingPunct="1">
        <a:spcBef>
          <a:spcPct val="0"/>
        </a:spcBef>
        <a:spcAft>
          <a:spcPct val="0"/>
        </a:spcAft>
        <a:tabLst>
          <a:tab pos="3136900" algn="l"/>
        </a:tabLst>
        <a:defRPr sz="2400" b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r" rtl="1" eaLnBrk="1" fontAlgn="base" hangingPunct="1">
        <a:spcBef>
          <a:spcPct val="0"/>
        </a:spcBef>
        <a:spcAft>
          <a:spcPct val="0"/>
        </a:spcAft>
        <a:tabLst>
          <a:tab pos="3136900" algn="l"/>
        </a:tabLst>
        <a:defRPr sz="2400" b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r" rtl="1" eaLnBrk="1" fontAlgn="base" hangingPunct="1">
        <a:spcBef>
          <a:spcPct val="0"/>
        </a:spcBef>
        <a:spcAft>
          <a:spcPct val="0"/>
        </a:spcAft>
        <a:tabLst>
          <a:tab pos="3136900" algn="l"/>
        </a:tabLst>
        <a:defRPr sz="2400" b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r" rtl="1" eaLnBrk="1" fontAlgn="base" hangingPunct="1">
        <a:spcBef>
          <a:spcPct val="20000"/>
        </a:spcBef>
        <a:spcAft>
          <a:spcPct val="0"/>
        </a:spcAft>
        <a:buBlip>
          <a:blip r:embed="rId17"/>
        </a:buBlip>
        <a:defRPr sz="2000" b="1" kern="1200">
          <a:solidFill>
            <a:srgbClr val="777777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r" rtl="1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Arial" pitchFamily="34" charset="0"/>
        <a:buChar char="◄"/>
        <a:defRPr sz="1800" kern="1200">
          <a:solidFill>
            <a:srgbClr val="777777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r" rtl="1" eaLnBrk="1" fontAlgn="base" hangingPunct="1">
        <a:spcBef>
          <a:spcPct val="20000"/>
        </a:spcBef>
        <a:spcAft>
          <a:spcPct val="0"/>
        </a:spcAft>
        <a:buClr>
          <a:srgbClr val="9BCC03"/>
        </a:buClr>
        <a:buFont typeface="Arial" pitchFamily="34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r" rtl="1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Arial" pitchFamily="34" charset="0"/>
        <a:buChar char="–"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r" rtl="1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1400" b="1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Jacob.shutzman@nyu.edu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/>
            <a:r>
              <a:rPr lang="he-IL" dirty="0" smtClean="0"/>
              <a:t>                       קובי שוצמן  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he-IL" dirty="0" smtClean="0"/>
              <a:t>                         מהנדס תוכנה / מדריך לתוכנות ומתמטיקה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70016" y="2700197"/>
            <a:ext cx="78902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e-IL" dirty="0" smtClean="0"/>
              <a:t>בע</a:t>
            </a:r>
            <a:r>
              <a:rPr lang="he-IL" dirty="0"/>
              <a:t>י</a:t>
            </a:r>
            <a:r>
              <a:rPr lang="he-IL" dirty="0" smtClean="0"/>
              <a:t>קרון </a:t>
            </a:r>
            <a:r>
              <a:rPr lang="he-IL" dirty="0"/>
              <a:t>תמיד שילבתי בין עבודה כמהנדס תוכנה ומורה. (התחלתי בשיעורים פרטיים)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170031" y="5877886"/>
            <a:ext cx="72901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e-IL" dirty="0"/>
              <a:t>כדי ללמד בצורה אפקטיבית כל נושא שקשור לפיתוח תוכנה, זה עוזר מאד אם היה לך ניסיון </a:t>
            </a:r>
            <a:r>
              <a:rPr lang="he-IL" dirty="0" smtClean="0"/>
              <a:t>מעשי בתחום.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1287958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051719" y="188640"/>
            <a:ext cx="547260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3200" b="1" dirty="0">
                <a:solidFill>
                  <a:schemeClr val="bg1"/>
                </a:solidFill>
              </a:rPr>
              <a:t>Java Comments</a:t>
            </a:r>
            <a:endParaRPr lang="es-ES_tradnl" sz="3200" b="1" dirty="0">
              <a:solidFill>
                <a:schemeClr val="bg1"/>
              </a:solidFill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628650" y="1162050"/>
            <a:ext cx="6778625" cy="47815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lIns="91422" tIns="45711" rIns="91422" bIns="457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rtl="0" eaLnBrk="1" hangingPunct="1">
              <a:spcBef>
                <a:spcPct val="50000"/>
              </a:spcBef>
            </a:pP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pPr algn="l" rtl="0" eaLnBrk="1" hangingPunct="1">
              <a:spcBef>
                <a:spcPct val="50000"/>
              </a:spcBef>
            </a:pPr>
            <a:r>
              <a:rPr lang="en-US" sz="1400" b="1" dirty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/** my test class */</a:t>
            </a:r>
          </a:p>
          <a:p>
            <a:pPr algn="l" rtl="0" eaLnBrk="1" hangingPunct="1">
              <a:spcBef>
                <a:spcPct val="50000"/>
              </a:spcBef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public class Test {	</a:t>
            </a:r>
          </a:p>
          <a:p>
            <a:pPr algn="l" rtl="0" eaLnBrk="1" hangingPunct="1">
              <a:spcBef>
                <a:spcPct val="50000"/>
              </a:spcBef>
            </a:pP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pPr algn="l" rtl="0" eaLnBrk="1" hangingPunct="1">
              <a:spcBef>
                <a:spcPct val="50000"/>
              </a:spcBef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algn="l" rtl="0" eaLnBrk="1" hangingPunct="1">
              <a:spcBef>
                <a:spcPct val="50000"/>
              </a:spcBef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      double  a;	     </a:t>
            </a:r>
            <a:r>
              <a:rPr lang="en-US" sz="1400" b="1" dirty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// holds a random number</a:t>
            </a:r>
          </a:p>
          <a:p>
            <a:pPr algn="l" rtl="0" eaLnBrk="1" hangingPunct="1">
              <a:spcBef>
                <a:spcPct val="50000"/>
              </a:spcBef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      double  b;</a:t>
            </a:r>
          </a:p>
          <a:p>
            <a:pPr algn="l" rtl="0" eaLnBrk="1" hangingPunct="1">
              <a:spcBef>
                <a:spcPct val="50000"/>
              </a:spcBef>
            </a:pP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pPr algn="l" rtl="0" eaLnBrk="1" hangingPunct="1">
              <a:spcBef>
                <a:spcPct val="50000"/>
              </a:spcBef>
            </a:pPr>
            <a:r>
              <a:rPr lang="en-US" sz="1400" b="1" dirty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        /*  this remark is </a:t>
            </a:r>
          </a:p>
          <a:p>
            <a:pPr algn="l" rtl="0" eaLnBrk="1" hangingPunct="1">
              <a:spcBef>
                <a:spcPct val="50000"/>
              </a:spcBef>
            </a:pPr>
            <a:r>
              <a:rPr lang="en-US" sz="1400" b="1" dirty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        three lines</a:t>
            </a:r>
          </a:p>
          <a:p>
            <a:pPr algn="l" rtl="0" eaLnBrk="1" hangingPunct="1">
              <a:spcBef>
                <a:spcPct val="50000"/>
              </a:spcBef>
            </a:pPr>
            <a:r>
              <a:rPr lang="en-US" sz="1400" b="1" dirty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        long … */</a:t>
            </a:r>
          </a:p>
          <a:p>
            <a:pPr algn="l" rtl="0" eaLnBrk="1" hangingPunct="1">
              <a:spcBef>
                <a:spcPct val="50000"/>
              </a:spcBef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      double c;</a:t>
            </a:r>
          </a:p>
          <a:p>
            <a:pPr algn="l" rtl="0" eaLnBrk="1" hangingPunct="1">
              <a:spcBef>
                <a:spcPct val="50000"/>
              </a:spcBef>
            </a:pP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pPr algn="l" rtl="0" eaLnBrk="1" hangingPunct="1">
              <a:spcBef>
                <a:spcPct val="50000"/>
              </a:spcBef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pPr algn="l" rtl="0" eaLnBrk="1" hangingPunct="1">
              <a:spcBef>
                <a:spcPct val="50000"/>
              </a:spcBef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AutoShape 5"/>
          <p:cNvSpPr>
            <a:spLocks noChangeArrowheads="1"/>
          </p:cNvSpPr>
          <p:nvPr/>
        </p:nvSpPr>
        <p:spPr bwMode="auto">
          <a:xfrm>
            <a:off x="6688138" y="2106613"/>
            <a:ext cx="2303462" cy="350837"/>
          </a:xfrm>
          <a:prstGeom prst="wedgeRectCallout">
            <a:avLst>
              <a:gd name="adj1" fmla="val -73088"/>
              <a:gd name="adj2" fmla="val 129046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rtl="0">
              <a:spcBef>
                <a:spcPct val="50000"/>
              </a:spcBef>
            </a:pPr>
            <a:r>
              <a:rPr lang="en-US" sz="1400">
                <a:latin typeface="Candara" pitchFamily="34" charset="0"/>
                <a:cs typeface="Times New Roman" pitchFamily="18" charset="0"/>
              </a:rPr>
              <a:t>Comment until end of line</a:t>
            </a:r>
          </a:p>
        </p:txBody>
      </p:sp>
      <p:sp>
        <p:nvSpPr>
          <p:cNvPr id="7" name="AutoShape 6"/>
          <p:cNvSpPr>
            <a:spLocks noChangeArrowheads="1"/>
          </p:cNvSpPr>
          <p:nvPr/>
        </p:nvSpPr>
        <p:spPr bwMode="auto">
          <a:xfrm>
            <a:off x="5319713" y="4514850"/>
            <a:ext cx="3095625" cy="592138"/>
          </a:xfrm>
          <a:prstGeom prst="wedgeRectCallout">
            <a:avLst>
              <a:gd name="adj1" fmla="val -103639"/>
              <a:gd name="adj2" fmla="val -74227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rtl="0">
              <a:spcBef>
                <a:spcPct val="50000"/>
              </a:spcBef>
            </a:pPr>
            <a:r>
              <a:rPr lang="en-US" sz="1400">
                <a:latin typeface="Candara" pitchFamily="34" charset="0"/>
                <a:cs typeface="Times New Roman" pitchFamily="18" charset="0"/>
              </a:rPr>
              <a:t>A Comment delimited between “/*” and  “*/”  , may span several lines</a:t>
            </a:r>
          </a:p>
        </p:txBody>
      </p:sp>
      <p:sp>
        <p:nvSpPr>
          <p:cNvPr id="8" name="AutoShape 7"/>
          <p:cNvSpPr>
            <a:spLocks noChangeArrowheads="1"/>
          </p:cNvSpPr>
          <p:nvPr/>
        </p:nvSpPr>
        <p:spPr bwMode="auto">
          <a:xfrm>
            <a:off x="3663950" y="1593850"/>
            <a:ext cx="2438400" cy="298450"/>
          </a:xfrm>
          <a:prstGeom prst="wedgeRectCallout">
            <a:avLst>
              <a:gd name="adj1" fmla="val -75977"/>
              <a:gd name="adj2" fmla="val 2917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rtl="0">
              <a:spcBef>
                <a:spcPct val="50000"/>
              </a:spcBef>
            </a:pPr>
            <a:r>
              <a:rPr lang="en-US" sz="1400">
                <a:latin typeface="Candara" pitchFamily="34" charset="0"/>
                <a:cs typeface="Times New Roman" pitchFamily="18" charset="0"/>
              </a:rPr>
              <a:t>Javadoc remark (see later)</a:t>
            </a:r>
          </a:p>
        </p:txBody>
      </p:sp>
    </p:spTree>
    <p:extLst>
      <p:ext uri="{BB962C8B-B14F-4D97-AF65-F5344CB8AC3E}">
        <p14:creationId xmlns:p14="http://schemas.microsoft.com/office/powerpoint/2010/main" val="3668622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l"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54826" y="1527858"/>
            <a:ext cx="7480891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e-IL" dirty="0"/>
              <a:t>אחד הכלים שעוזר לנו בנושא של עיבוד </a:t>
            </a:r>
            <a:r>
              <a:rPr lang="he-IL" dirty="0" smtClean="0"/>
              <a:t>בתוכנית זהו מנגנון לשמירת נתונים.</a:t>
            </a:r>
          </a:p>
          <a:p>
            <a:pPr algn="r"/>
            <a:endParaRPr lang="he-IL" dirty="0"/>
          </a:p>
          <a:p>
            <a:pPr algn="r"/>
            <a:r>
              <a:rPr lang="he-IL" dirty="0" smtClean="0"/>
              <a:t>עבור זה אנו משתמשים </a:t>
            </a:r>
            <a:r>
              <a:rPr lang="he-IL" b="1" dirty="0" smtClean="0"/>
              <a:t>בזיכרון המחשב  </a:t>
            </a:r>
            <a:r>
              <a:rPr lang="he-IL" dirty="0" smtClean="0"/>
              <a:t>ומקצים בו תחומים שיכולים לאכלס מידע למשך זמן ריצת התוכנית. תחומים אלה ניקראים:  </a:t>
            </a:r>
            <a:r>
              <a:rPr lang="he-IL" b="1" dirty="0" smtClean="0"/>
              <a:t>משתנים </a:t>
            </a:r>
            <a:r>
              <a:rPr lang="mr-IN" b="1" dirty="0" smtClean="0"/>
              <a:t>–</a:t>
            </a:r>
            <a:r>
              <a:rPr lang="he-IL" b="1" dirty="0" smtClean="0"/>
              <a:t> </a:t>
            </a:r>
            <a:r>
              <a:rPr lang="he-IL" dirty="0" smtClean="0"/>
              <a:t>כמו שכבר הזכרנו התוכנית תמיד נטענת לזיכרון המחשב לפני הפעלתה.</a:t>
            </a:r>
            <a:endParaRPr lang="he-IL" b="1" dirty="0" smtClean="0"/>
          </a:p>
          <a:p>
            <a:pPr algn="r"/>
            <a:endParaRPr lang="he-IL" dirty="0"/>
          </a:p>
          <a:p>
            <a:pPr algn="r"/>
            <a:r>
              <a:rPr lang="he-IL" dirty="0" smtClean="0"/>
              <a:t>הסיבה לשם ׳משתנים׳, היא שבכל רגע נתון, אפשר לשנות את ערכם.</a:t>
            </a:r>
          </a:p>
          <a:p>
            <a:pPr algn="r"/>
            <a:endParaRPr lang="he-IL" dirty="0"/>
          </a:p>
          <a:p>
            <a:pPr algn="r"/>
            <a:r>
              <a:rPr lang="he-IL" dirty="0" smtClean="0"/>
              <a:t>דוגמה לשימוש במשתנה:   אם התוכנית אמורה לקלוט 10 נתונים, כיצד היא תדע כמה קלטה, וכמה עוד נותרו?</a:t>
            </a:r>
          </a:p>
          <a:p>
            <a:pPr algn="r"/>
            <a:endParaRPr lang="he-IL" dirty="0"/>
          </a:p>
          <a:p>
            <a:pPr algn="r"/>
            <a:r>
              <a:rPr lang="he-IL" dirty="0" smtClean="0"/>
              <a:t>לשם כך נגדיר משתנה שיכיל 0 בהתחלה, ועבור כל קליטה של נתון נעלה את ערכו ב-1.</a:t>
            </a:r>
          </a:p>
          <a:p>
            <a:pPr algn="r"/>
            <a:endParaRPr lang="he-IL" dirty="0" smtClean="0"/>
          </a:p>
          <a:p>
            <a:pPr algn="r"/>
            <a:r>
              <a:rPr lang="he-IL" dirty="0" smtClean="0"/>
              <a:t>כשהערך יהיה 10, התוכנית תדע שהקלט הסתיים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0765963"/>
      </p:ext>
    </p:extLst>
  </p:cSld>
  <p:clrMapOvr>
    <a:masterClrMapping/>
  </p:clrMapOvr>
  <p:transition xmlns:p14="http://schemas.microsoft.com/office/powerpoint/2010/main"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123727" y="188640"/>
            <a:ext cx="540060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20000"/>
              </a:spcBef>
            </a:pPr>
            <a:r>
              <a:rPr lang="en-US" sz="3200" b="1" dirty="0">
                <a:solidFill>
                  <a:schemeClr val="bg1"/>
                </a:solidFill>
              </a:rPr>
              <a:t>Variables</a:t>
            </a:r>
            <a:endParaRPr lang="he-IL" sz="3000" b="1" dirty="0">
              <a:solidFill>
                <a:schemeClr val="bg1"/>
              </a:solidFill>
            </a:endParaRPr>
          </a:p>
        </p:txBody>
      </p:sp>
      <p:sp>
        <p:nvSpPr>
          <p:cNvPr id="31" name="מציין מיקום תוכן 2"/>
          <p:cNvSpPr txBox="1">
            <a:spLocks/>
          </p:cNvSpPr>
          <p:nvPr/>
        </p:nvSpPr>
        <p:spPr>
          <a:xfrm>
            <a:off x="611188" y="952276"/>
            <a:ext cx="7371605" cy="2520280"/>
          </a:xfrm>
          <a:prstGeom prst="rect">
            <a:avLst/>
          </a:prstGeom>
        </p:spPr>
        <p:txBody>
          <a:bodyPr/>
          <a:lstStyle>
            <a:lvl1pPr marL="342900" indent="-342900" algn="r" rtl="1" eaLnBrk="1" fontAlgn="base" hangingPunct="1">
              <a:spcBef>
                <a:spcPct val="20000"/>
              </a:spcBef>
              <a:spcAft>
                <a:spcPts val="600"/>
              </a:spcAft>
              <a:buBlip>
                <a:blip r:embed="rId3"/>
              </a:buBlip>
              <a:defRPr sz="2000" b="1" kern="1200">
                <a:solidFill>
                  <a:srgbClr val="777777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r" rtl="1" eaLnBrk="1" fontAlgn="base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70000"/>
              <a:buFont typeface="Arial" pitchFamily="34" charset="0"/>
              <a:buChar char="◄"/>
              <a:defRPr sz="1800" kern="1200">
                <a:solidFill>
                  <a:srgbClr val="777777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r" rtl="1" eaLnBrk="1" fontAlgn="base" hangingPunct="1">
              <a:spcBef>
                <a:spcPct val="20000"/>
              </a:spcBef>
              <a:spcAft>
                <a:spcPts val="600"/>
              </a:spcAft>
              <a:buClr>
                <a:srgbClr val="9BCC03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r" rtl="1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r" rtl="1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Variable Declaration Example:</a:t>
            </a:r>
          </a:p>
          <a:p>
            <a:pPr marL="0" indent="0">
              <a:buNone/>
            </a:pPr>
            <a:endParaRPr lang="he-IL" b="0" dirty="0"/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Clr>
                <a:srgbClr val="739702"/>
              </a:buClr>
              <a:buFont typeface="Arial" pitchFamily="34" charset="0"/>
              <a:buNone/>
            </a:pPr>
            <a:endParaRPr lang="he-IL" sz="2400" dirty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he-IL" sz="2600" dirty="0" smtClean="0"/>
          </a:p>
          <a:p>
            <a:pPr lvl="1">
              <a:buClr>
                <a:srgbClr val="739702"/>
              </a:buClr>
            </a:pPr>
            <a:endParaRPr lang="he-IL" sz="2200" dirty="0" smtClean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611188" y="1423988"/>
            <a:ext cx="5681662" cy="44624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lIns="91422" tIns="45711" rIns="91422" bIns="457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rtl="0" eaLnBrk="1" hangingPunct="1">
              <a:spcBef>
                <a:spcPct val="50000"/>
              </a:spcBef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VarTest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{	</a:t>
            </a:r>
          </a:p>
          <a:p>
            <a:pPr algn="l" rtl="0" eaLnBrk="1" hangingPunct="1">
              <a:spcBef>
                <a:spcPct val="50000"/>
              </a:spcBef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algn="l" rtl="0" eaLnBrk="1" hangingPunct="1">
              <a:spcBef>
                <a:spcPct val="50000"/>
              </a:spcBef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      int a ;</a:t>
            </a:r>
          </a:p>
          <a:p>
            <a:pPr algn="l" rtl="0" eaLnBrk="1" hangingPunct="1">
              <a:spcBef>
                <a:spcPct val="50000"/>
              </a:spcBef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      double b;</a:t>
            </a:r>
          </a:p>
          <a:p>
            <a:pPr algn="l" rtl="0" eaLnBrk="1" hangingPunct="1">
              <a:spcBef>
                <a:spcPct val="50000"/>
              </a:spcBef>
            </a:pP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pPr algn="l" rtl="0" eaLnBrk="1" hangingPunct="1">
              <a:spcBef>
                <a:spcPct val="50000"/>
              </a:spcBef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      a = -100;</a:t>
            </a:r>
          </a:p>
          <a:p>
            <a:pPr algn="l" rtl="0" eaLnBrk="1" hangingPunct="1">
              <a:spcBef>
                <a:spcPct val="50000"/>
              </a:spcBef>
            </a:pP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pPr algn="l" rtl="0" eaLnBrk="1" hangingPunct="1">
              <a:spcBef>
                <a:spcPct val="50000"/>
              </a:spcBef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      double c = 99;</a:t>
            </a:r>
          </a:p>
          <a:p>
            <a:pPr algn="l" rtl="0" eaLnBrk="1" hangingPunct="1">
              <a:spcBef>
                <a:spcPct val="50000"/>
              </a:spcBef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      int d, e=9, f=3;</a:t>
            </a:r>
          </a:p>
          <a:p>
            <a:pPr algn="l" rtl="0" eaLnBrk="1" hangingPunct="1">
              <a:spcBef>
                <a:spcPct val="50000"/>
              </a:spcBef>
            </a:pP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pPr algn="l" rtl="0" eaLnBrk="1" hangingPunct="1">
              <a:spcBef>
                <a:spcPct val="50000"/>
              </a:spcBef>
            </a:pP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pPr algn="l" rtl="0" eaLnBrk="1" hangingPunct="1">
              <a:spcBef>
                <a:spcPct val="50000"/>
              </a:spcBef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      System.out.println( “value of a is:” + a);</a:t>
            </a:r>
          </a:p>
          <a:p>
            <a:pPr algn="l" rtl="0" eaLnBrk="1" hangingPunct="1">
              <a:spcBef>
                <a:spcPct val="50000"/>
              </a:spcBef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algn="l" rtl="0" eaLnBrk="1" hangingPunct="1">
              <a:spcBef>
                <a:spcPct val="50000"/>
              </a:spcBef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7" name="AutoShape 5"/>
          <p:cNvSpPr>
            <a:spLocks noChangeArrowheads="1"/>
          </p:cNvSpPr>
          <p:nvPr/>
        </p:nvSpPr>
        <p:spPr bwMode="auto">
          <a:xfrm>
            <a:off x="5651500" y="1277938"/>
            <a:ext cx="2416175" cy="947737"/>
          </a:xfrm>
          <a:prstGeom prst="wedgeRectCallout">
            <a:avLst>
              <a:gd name="adj1" fmla="val -94546"/>
              <a:gd name="adj2" fmla="val 60722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rtl="0">
              <a:spcBef>
                <a:spcPct val="50000"/>
              </a:spcBef>
            </a:pPr>
            <a:r>
              <a:rPr lang="en-US" sz="1600">
                <a:latin typeface="Candara" pitchFamily="34" charset="0"/>
                <a:cs typeface="Times New Roman" pitchFamily="18" charset="0"/>
              </a:rPr>
              <a:t>Declaration:</a:t>
            </a:r>
          </a:p>
          <a:p>
            <a:pPr algn="ctr" rtl="0">
              <a:spcBef>
                <a:spcPct val="50000"/>
              </a:spcBef>
            </a:pPr>
            <a:r>
              <a:rPr lang="en-US" sz="1600" i="1">
                <a:latin typeface="Candara" pitchFamily="34" charset="0"/>
                <a:cs typeface="Times New Roman" pitchFamily="18" charset="0"/>
              </a:rPr>
              <a:t>    [type] [var name]</a:t>
            </a:r>
          </a:p>
        </p:txBody>
      </p:sp>
      <p:sp>
        <p:nvSpPr>
          <p:cNvPr id="8" name="AutoShape 6"/>
          <p:cNvSpPr>
            <a:spLocks noChangeArrowheads="1"/>
          </p:cNvSpPr>
          <p:nvPr/>
        </p:nvSpPr>
        <p:spPr bwMode="auto">
          <a:xfrm>
            <a:off x="5148263" y="2717800"/>
            <a:ext cx="1368425" cy="503238"/>
          </a:xfrm>
          <a:prstGeom prst="wedgeRectCallout">
            <a:avLst>
              <a:gd name="adj1" fmla="val -160903"/>
              <a:gd name="adj2" fmla="val 47162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rtl="0">
              <a:spcBef>
                <a:spcPct val="50000"/>
              </a:spcBef>
            </a:pPr>
            <a:r>
              <a:rPr lang="en-US" sz="1600">
                <a:latin typeface="Candara" pitchFamily="34" charset="0"/>
                <a:cs typeface="Times New Roman" pitchFamily="18" charset="0"/>
              </a:rPr>
              <a:t>Assignment</a:t>
            </a:r>
            <a:endParaRPr lang="en-US" sz="1600" i="1">
              <a:latin typeface="Candara" pitchFamily="34" charset="0"/>
              <a:cs typeface="Times New Roman" pitchFamily="18" charset="0"/>
            </a:endParaRPr>
          </a:p>
        </p:txBody>
      </p:sp>
      <p:sp>
        <p:nvSpPr>
          <p:cNvPr id="9" name="AutoShape 7"/>
          <p:cNvSpPr>
            <a:spLocks noChangeArrowheads="1"/>
          </p:cNvSpPr>
          <p:nvPr/>
        </p:nvSpPr>
        <p:spPr bwMode="auto">
          <a:xfrm>
            <a:off x="4932363" y="3725863"/>
            <a:ext cx="2735262" cy="365125"/>
          </a:xfrm>
          <a:prstGeom prst="wedgeRectCallout">
            <a:avLst>
              <a:gd name="adj1" fmla="val -101014"/>
              <a:gd name="adj2" fmla="val -29565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rtl="0">
              <a:spcBef>
                <a:spcPct val="50000"/>
              </a:spcBef>
            </a:pPr>
            <a:r>
              <a:rPr lang="en-US" sz="1600" dirty="0">
                <a:latin typeface="Candara" pitchFamily="34" charset="0"/>
                <a:cs typeface="Times New Roman" pitchFamily="18" charset="0"/>
              </a:rPr>
              <a:t>Declaration and initialization</a:t>
            </a:r>
            <a:endParaRPr lang="en-US" sz="1600" i="1" dirty="0">
              <a:latin typeface="Candara" pitchFamily="34" charset="0"/>
              <a:cs typeface="Times New Roman" pitchFamily="18" charset="0"/>
            </a:endParaRPr>
          </a:p>
        </p:txBody>
      </p:sp>
      <p:sp>
        <p:nvSpPr>
          <p:cNvPr id="10" name="AutoShape 8"/>
          <p:cNvSpPr>
            <a:spLocks noChangeArrowheads="1"/>
          </p:cNvSpPr>
          <p:nvPr/>
        </p:nvSpPr>
        <p:spPr bwMode="auto">
          <a:xfrm>
            <a:off x="5292725" y="4373563"/>
            <a:ext cx="2087563" cy="387350"/>
          </a:xfrm>
          <a:prstGeom prst="wedgeRectCallout">
            <a:avLst>
              <a:gd name="adj1" fmla="val -128782"/>
              <a:gd name="adj2" fmla="val -80736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rtl="0">
              <a:spcBef>
                <a:spcPct val="50000"/>
              </a:spcBef>
            </a:pPr>
            <a:r>
              <a:rPr lang="en-US" sz="1600" dirty="0">
                <a:latin typeface="Candara" pitchFamily="34" charset="0"/>
                <a:cs typeface="Times New Roman" pitchFamily="18" charset="0"/>
              </a:rPr>
              <a:t>Multiple declarations</a:t>
            </a:r>
            <a:endParaRPr lang="en-US" sz="1600" i="1" dirty="0">
              <a:latin typeface="Candara" pitchFamily="34" charset="0"/>
              <a:cs typeface="Times New Roman" pitchFamily="18" charset="0"/>
            </a:endParaRPr>
          </a:p>
        </p:txBody>
      </p:sp>
      <p:sp>
        <p:nvSpPr>
          <p:cNvPr id="11" name="AutoShape 9"/>
          <p:cNvSpPr>
            <a:spLocks noChangeArrowheads="1"/>
          </p:cNvSpPr>
          <p:nvPr/>
        </p:nvSpPr>
        <p:spPr bwMode="auto">
          <a:xfrm>
            <a:off x="5364163" y="5597525"/>
            <a:ext cx="3168650" cy="346075"/>
          </a:xfrm>
          <a:prstGeom prst="wedgeRectCallout">
            <a:avLst>
              <a:gd name="adj1" fmla="val -33366"/>
              <a:gd name="adj2" fmla="val -154588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rtl="0">
              <a:spcBef>
                <a:spcPct val="50000"/>
              </a:spcBef>
            </a:pPr>
            <a:r>
              <a:rPr lang="en-US" sz="1600">
                <a:latin typeface="Candara" pitchFamily="34" charset="0"/>
                <a:cs typeface="Times New Roman" pitchFamily="18" charset="0"/>
              </a:rPr>
              <a:t>Print using string concatenations</a:t>
            </a:r>
            <a:endParaRPr lang="en-US" sz="1600" i="1">
              <a:latin typeface="Candara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2245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l"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1533" y="2053679"/>
            <a:ext cx="6885595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e-IL" dirty="0"/>
              <a:t>בשקף הקודם הדוגמאות של הגדרת המשתנים נעשו בפשטות יתרה. השמות שנתנו למשתנים היו אותיות אקראיות באנגלית</a:t>
            </a:r>
            <a:r>
              <a:rPr lang="he-IL" dirty="0" smtClean="0"/>
              <a:t>.</a:t>
            </a:r>
          </a:p>
          <a:p>
            <a:pPr algn="r"/>
            <a:endParaRPr lang="he-IL" dirty="0"/>
          </a:p>
          <a:p>
            <a:pPr algn="r"/>
            <a:r>
              <a:rPr lang="he-IL" dirty="0" smtClean="0"/>
              <a:t>מבלי להיכנס לפרטים של איך להגדיר שם חוקי למשתנה.</a:t>
            </a:r>
          </a:p>
          <a:p>
            <a:pPr algn="r"/>
            <a:endParaRPr lang="he-IL" dirty="0"/>
          </a:p>
          <a:p>
            <a:pPr algn="r"/>
            <a:r>
              <a:rPr lang="he-IL" dirty="0" smtClean="0"/>
              <a:t>למען האמת עוד דרך לכתוב תוכניות יותר מובנות וקלות לקריאה זה להגדיר משתנים בעלי </a:t>
            </a:r>
            <a:r>
              <a:rPr lang="he-IL" b="1" dirty="0" smtClean="0"/>
              <a:t>שמות משמעותיים</a:t>
            </a:r>
            <a:r>
              <a:rPr lang="he-IL" dirty="0" smtClean="0"/>
              <a:t>.</a:t>
            </a:r>
          </a:p>
          <a:p>
            <a:pPr algn="r"/>
            <a:endParaRPr lang="he-IL" dirty="0"/>
          </a:p>
          <a:p>
            <a:pPr algn="r"/>
            <a:r>
              <a:rPr lang="he-IL" dirty="0" smtClean="0"/>
              <a:t>למשל, אם משתנה צריך להכיל מונה כלשהו, אפשר לקרוא לו: </a:t>
            </a:r>
            <a:r>
              <a:rPr lang="en-US" dirty="0" smtClean="0"/>
              <a:t>counter</a:t>
            </a:r>
          </a:p>
          <a:p>
            <a:pPr algn="r"/>
            <a:endParaRPr lang="en-US" dirty="0"/>
          </a:p>
          <a:p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counter = 0;</a:t>
            </a:r>
          </a:p>
          <a:p>
            <a:endParaRPr lang="en-US" dirty="0"/>
          </a:p>
          <a:p>
            <a:pPr algn="r"/>
            <a:r>
              <a:rPr lang="he-IL" dirty="0" smtClean="0"/>
              <a:t>הגדרות מסוג זה עוזרות בתיעוד והסבר הקוד.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506243"/>
      </p:ext>
    </p:extLst>
  </p:cSld>
  <p:clrMapOvr>
    <a:masterClrMapping/>
  </p:clrMapOvr>
  <p:transition xmlns:p14="http://schemas.microsoft.com/office/powerpoint/2010/main"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339751" y="188640"/>
            <a:ext cx="518457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20000"/>
              </a:spcBef>
            </a:pPr>
            <a:r>
              <a:rPr lang="he-IL" sz="3200" b="1" dirty="0" smtClean="0">
                <a:solidFill>
                  <a:schemeClr val="bg1"/>
                </a:solidFill>
              </a:rPr>
              <a:t>למה יש כאן שגיאה?</a:t>
            </a:r>
            <a:endParaRPr lang="he-IL" sz="3000" b="1" dirty="0">
              <a:solidFill>
                <a:schemeClr val="bg1"/>
              </a:solidFill>
            </a:endParaRPr>
          </a:p>
        </p:txBody>
      </p:sp>
      <p:sp>
        <p:nvSpPr>
          <p:cNvPr id="31" name="מציין מיקום תוכן 2"/>
          <p:cNvSpPr txBox="1">
            <a:spLocks/>
          </p:cNvSpPr>
          <p:nvPr/>
        </p:nvSpPr>
        <p:spPr>
          <a:xfrm>
            <a:off x="152724" y="1196752"/>
            <a:ext cx="8739755" cy="5256584"/>
          </a:xfrm>
          <a:prstGeom prst="rect">
            <a:avLst/>
          </a:prstGeom>
        </p:spPr>
        <p:txBody>
          <a:bodyPr/>
          <a:lstStyle>
            <a:lvl1pPr marL="342900" indent="-342900" algn="r" rtl="1" eaLnBrk="1" fontAlgn="base" hangingPunct="1">
              <a:spcBef>
                <a:spcPct val="20000"/>
              </a:spcBef>
              <a:spcAft>
                <a:spcPts val="600"/>
              </a:spcAft>
              <a:buBlip>
                <a:blip r:embed="rId3"/>
              </a:buBlip>
              <a:defRPr sz="2000" b="1" kern="1200">
                <a:solidFill>
                  <a:srgbClr val="777777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r" rtl="1" eaLnBrk="1" fontAlgn="base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70000"/>
              <a:buFont typeface="Arial" pitchFamily="34" charset="0"/>
              <a:buChar char="◄"/>
              <a:defRPr sz="1800" kern="1200">
                <a:solidFill>
                  <a:srgbClr val="777777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r" rtl="1" eaLnBrk="1" fontAlgn="base" hangingPunct="1">
              <a:spcBef>
                <a:spcPct val="20000"/>
              </a:spcBef>
              <a:spcAft>
                <a:spcPts val="600"/>
              </a:spcAft>
              <a:buClr>
                <a:srgbClr val="9BCC03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r" rtl="1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r" rtl="1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 algn="l" rtl="0">
              <a:spcBef>
                <a:spcPts val="0"/>
              </a:spcBef>
              <a:spcAft>
                <a:spcPts val="0"/>
              </a:spcAft>
              <a:buClr>
                <a:srgbClr val="739702"/>
              </a:buClr>
              <a:buFont typeface="Arial" pitchFamily="34" charset="0"/>
              <a:buNone/>
            </a:pPr>
            <a:endParaRPr lang="he-IL" sz="2400" dirty="0">
              <a:solidFill>
                <a:schemeClr val="bg1">
                  <a:lumMod val="50000"/>
                </a:schemeClr>
              </a:solidFill>
            </a:endParaRPr>
          </a:p>
          <a:p>
            <a:pPr algn="l" rtl="0">
              <a:spcBef>
                <a:spcPts val="0"/>
              </a:spcBef>
              <a:spcAft>
                <a:spcPts val="0"/>
              </a:spcAft>
            </a:pPr>
            <a:endParaRPr lang="he-IL" sz="2600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 algn="l" rtl="0">
              <a:buClr>
                <a:srgbClr val="739702"/>
              </a:buClr>
            </a:pPr>
            <a:endParaRPr lang="he-IL" sz="22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654155" y="2111047"/>
            <a:ext cx="5257800" cy="15906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lIns="91422" tIns="45711" rIns="91422" bIns="457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rtl="0" eaLnBrk="1" hangingPunct="1">
              <a:spcBef>
                <a:spcPct val="50000"/>
              </a:spcBef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public static void main(String[]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algn="l" rtl="0" eaLnBrk="1" hangingPunct="1">
              <a:spcBef>
                <a:spcPct val="50000"/>
              </a:spcBef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int x;</a:t>
            </a:r>
          </a:p>
          <a:p>
            <a:pPr algn="l" rtl="0" eaLnBrk="1" hangingPunct="1">
              <a:spcBef>
                <a:spcPct val="50000"/>
              </a:spcBef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  int y = </a:t>
            </a:r>
            <a:r>
              <a:rPr lang="en-US" sz="14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x + 10;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	</a:t>
            </a:r>
          </a:p>
          <a:p>
            <a:pPr algn="l" rtl="0" eaLnBrk="1" hangingPunct="1">
              <a:spcBef>
                <a:spcPct val="50000"/>
              </a:spcBef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  System.out.println( y);</a:t>
            </a:r>
          </a:p>
          <a:p>
            <a:pPr algn="l" rtl="0" eaLnBrk="1" hangingPunct="1">
              <a:spcBef>
                <a:spcPct val="50000"/>
              </a:spcBef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663421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l"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59261" y="1904862"/>
            <a:ext cx="621092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e-IL" dirty="0" smtClean="0"/>
              <a:t>לפני השימוש בערך שיש בתוך משתנה, חייבים </a:t>
            </a:r>
            <a:r>
              <a:rPr lang="he-IL" b="1" dirty="0" smtClean="0"/>
              <a:t>לאתחל</a:t>
            </a:r>
            <a:r>
              <a:rPr lang="he-IL" dirty="0" smtClean="0"/>
              <a:t> אותו עם ערך כלשהו.</a:t>
            </a:r>
          </a:p>
          <a:p>
            <a:pPr algn="r"/>
            <a:endParaRPr lang="he-IL" dirty="0"/>
          </a:p>
          <a:p>
            <a:pPr algn="r"/>
            <a:r>
              <a:rPr lang="he-IL" dirty="0" smtClean="0"/>
              <a:t>שימו לב שהמשתנה   </a:t>
            </a:r>
            <a:r>
              <a:rPr lang="en-US" dirty="0" smtClean="0"/>
              <a:t>x</a:t>
            </a:r>
            <a:r>
              <a:rPr lang="he-IL" dirty="0" smtClean="0"/>
              <a:t> בשקף הקודם, אמנם מוגדר, אולם אינו מקבל ערך התחלתי</a:t>
            </a:r>
            <a:r>
              <a:rPr lang="en-US" dirty="0" smtClean="0"/>
              <a:t> </a:t>
            </a:r>
            <a:r>
              <a:rPr lang="he-IL" dirty="0" smtClean="0"/>
              <a:t>בשורה הראשונה של פעולת ה- </a:t>
            </a:r>
            <a:r>
              <a:rPr lang="en-US" dirty="0" smtClean="0"/>
              <a:t>main</a:t>
            </a:r>
            <a:r>
              <a:rPr lang="he-IL" dirty="0" smtClean="0"/>
              <a:t> </a:t>
            </a:r>
          </a:p>
          <a:p>
            <a:pPr algn="r"/>
            <a:endParaRPr lang="he-IL" dirty="0"/>
          </a:p>
          <a:p>
            <a:pPr algn="r"/>
            <a:r>
              <a:rPr lang="he-IL" dirty="0" smtClean="0"/>
              <a:t>לעומת זאת</a:t>
            </a:r>
            <a:r>
              <a:rPr lang="he-IL" smtClean="0"/>
              <a:t>, מנסים בשורה </a:t>
            </a:r>
            <a:r>
              <a:rPr lang="he-IL" dirty="0" smtClean="0"/>
              <a:t>השניה להשתמש בערכו</a:t>
            </a:r>
            <a:r>
              <a:rPr lang="en-US" dirty="0"/>
              <a:t> </a:t>
            </a:r>
            <a:r>
              <a:rPr lang="he-IL" dirty="0" smtClean="0"/>
              <a:t>ולהוסיף לו את המספר 10</a:t>
            </a:r>
            <a:r>
              <a:rPr lang="he-IL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1744069"/>
      </p:ext>
    </p:extLst>
  </p:cSld>
  <p:clrMapOvr>
    <a:masterClrMapping/>
  </p:clrMapOvr>
  <p:transition xmlns:p14="http://schemas.microsoft.com/office/powerpoint/2010/main"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 smtClean="0"/>
              <a:t>רקע אישי</a:t>
            </a:r>
            <a:br>
              <a:rPr lang="he-IL" dirty="0" smtClean="0"/>
            </a:br>
            <a:r>
              <a:rPr lang="he-IL" dirty="0" smtClean="0"/>
              <a:t>ניסיון מעשי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56722" y="499870"/>
            <a:ext cx="4506798" cy="5632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he-IL" b="1" dirty="0" smtClean="0"/>
              <a:t>מצד אחד </a:t>
            </a:r>
          </a:p>
          <a:p>
            <a:pPr algn="r"/>
            <a:r>
              <a:rPr lang="he-IL" dirty="0" smtClean="0"/>
              <a:t>ניסיון </a:t>
            </a:r>
            <a:r>
              <a:rPr lang="he-IL" dirty="0"/>
              <a:t>רב שנים בתכנות מחשבים על </a:t>
            </a:r>
          </a:p>
          <a:p>
            <a:pPr algn="r"/>
            <a:r>
              <a:rPr lang="he-IL" dirty="0" smtClean="0"/>
              <a:t>פלטפורמות </a:t>
            </a:r>
            <a:r>
              <a:rPr lang="he-IL" dirty="0"/>
              <a:t>מגוונות ובמסגרת תעשיות </a:t>
            </a:r>
            <a:r>
              <a:rPr lang="he-IL" dirty="0" smtClean="0"/>
              <a:t>שונות </a:t>
            </a:r>
            <a:endParaRPr lang="he-IL" dirty="0"/>
          </a:p>
          <a:p>
            <a:pPr algn="r"/>
            <a:r>
              <a:rPr lang="he-IL" dirty="0" smtClean="0"/>
              <a:t>כגון </a:t>
            </a:r>
            <a:r>
              <a:rPr lang="he-IL" dirty="0"/>
              <a:t>פיננסים, לוגיסטיקה, משחקים </a:t>
            </a:r>
          </a:p>
          <a:p>
            <a:pPr algn="r"/>
            <a:r>
              <a:rPr lang="he-IL" dirty="0" smtClean="0"/>
              <a:t>ואינטליגנציה </a:t>
            </a:r>
            <a:r>
              <a:rPr lang="he-IL" dirty="0"/>
              <a:t>מלאכותית</a:t>
            </a:r>
            <a:r>
              <a:rPr lang="he-IL" dirty="0" smtClean="0"/>
              <a:t>.</a:t>
            </a:r>
          </a:p>
          <a:p>
            <a:pPr algn="r"/>
            <a:endParaRPr lang="he-IL" dirty="0"/>
          </a:p>
          <a:p>
            <a:pPr algn="r"/>
            <a:r>
              <a:rPr lang="he-IL" b="1" dirty="0" smtClean="0"/>
              <a:t>מצד שני</a:t>
            </a:r>
            <a:endParaRPr lang="he-IL" b="1" dirty="0"/>
          </a:p>
          <a:p>
            <a:pPr algn="r"/>
            <a:r>
              <a:rPr lang="he-IL" dirty="0" smtClean="0"/>
              <a:t>מורה / מדריך / מרצה במסגרות החל  </a:t>
            </a:r>
            <a:endParaRPr lang="he-IL" dirty="0"/>
          </a:p>
          <a:p>
            <a:pPr algn="r"/>
            <a:r>
              <a:rPr lang="he-IL" dirty="0" smtClean="0"/>
              <a:t>מפרטני, דרך תיכונים וכלה במוסדות </a:t>
            </a:r>
            <a:endParaRPr lang="he-IL" dirty="0"/>
          </a:p>
          <a:p>
            <a:pPr algn="r"/>
            <a:r>
              <a:rPr lang="he-IL" dirty="0" smtClean="0"/>
              <a:t>להשכלה גבוהה בארץ ובחו״ל.</a:t>
            </a:r>
          </a:p>
          <a:p>
            <a:pPr algn="r"/>
            <a:endParaRPr lang="he-IL" dirty="0"/>
          </a:p>
          <a:p>
            <a:pPr algn="r"/>
            <a:r>
              <a:rPr lang="he-IL" b="1" dirty="0" smtClean="0"/>
              <a:t>עיסוק מרכזי כעת: </a:t>
            </a:r>
            <a:r>
              <a:rPr lang="he-IL" dirty="0" smtClean="0"/>
              <a:t>מורה להגנת סייבר בתיכון ומפתח תוכנות בינה מלאכותית וגרפיקה בעיקר בשפת פייתון.</a:t>
            </a:r>
          </a:p>
          <a:p>
            <a:pPr algn="r"/>
            <a:endParaRPr lang="he-IL" dirty="0" smtClean="0"/>
          </a:p>
          <a:p>
            <a:pPr algn="r"/>
            <a:r>
              <a:rPr lang="he-IL" dirty="0" smtClean="0"/>
              <a:t>גר בנווה מנוסון, חובב ספורט, צילום וטיולים.</a:t>
            </a:r>
          </a:p>
          <a:p>
            <a:pPr algn="r"/>
            <a:endParaRPr lang="he-IL" dirty="0"/>
          </a:p>
          <a:p>
            <a:r>
              <a:rPr lang="en-US" dirty="0" smtClean="0">
                <a:hlinkClick r:id="rId2"/>
              </a:rPr>
              <a:t>Jacob.shutzman@nyu.edu</a:t>
            </a:r>
            <a:endParaRPr lang="en-US" dirty="0" smtClean="0"/>
          </a:p>
          <a:p>
            <a:r>
              <a:rPr lang="en-US" dirty="0" smtClean="0"/>
              <a:t>054-8381185</a:t>
            </a:r>
            <a:endParaRPr lang="he-IL" dirty="0" smtClean="0"/>
          </a:p>
          <a:p>
            <a:pPr algn="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2706341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 smtClean="0"/>
              <a:t>אופן הלימוד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89163" y="439047"/>
            <a:ext cx="4526398" cy="5632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dirty="0"/>
              <a:t>על מנת ללמוד תכנות, עיקר המאמץ צריך </a:t>
            </a:r>
            <a:r>
              <a:rPr lang="he-IL" dirty="0" smtClean="0"/>
              <a:t>להתמקד </a:t>
            </a:r>
            <a:r>
              <a:rPr lang="he-IL" dirty="0"/>
              <a:t>בתירגול. תהיינה הרצאות והדגמות, כמובן, אולם מי שירצה ללמוד בצורה אפקטיבית, יהיה חייב </a:t>
            </a:r>
            <a:r>
              <a:rPr lang="he-IL" b="1" dirty="0"/>
              <a:t>בתירגול בית.</a:t>
            </a:r>
          </a:p>
          <a:p>
            <a:pPr algn="r" rtl="1"/>
            <a:endParaRPr lang="he-IL" dirty="0" smtClean="0"/>
          </a:p>
          <a:p>
            <a:pPr algn="r" rtl="1"/>
            <a:endParaRPr lang="he-IL" dirty="0"/>
          </a:p>
          <a:p>
            <a:pPr algn="r" rtl="1"/>
            <a:r>
              <a:rPr lang="he-IL" dirty="0"/>
              <a:t>אני מאמין יותר בכתיבת תוכנה ללא הגבלת זמן קפדנית (כמו בבחינה). כל דבר בתכנות יכול להעשות בדרכים שונות. </a:t>
            </a:r>
            <a:r>
              <a:rPr lang="he-IL" b="1" dirty="0"/>
              <a:t>להיות יצירתי, </a:t>
            </a:r>
            <a:r>
              <a:rPr lang="he-IL" dirty="0"/>
              <a:t>זה מאד עוזר.</a:t>
            </a:r>
          </a:p>
          <a:p>
            <a:pPr algn="r" rtl="1"/>
            <a:endParaRPr lang="he-IL" dirty="0" smtClean="0"/>
          </a:p>
          <a:p>
            <a:pPr algn="r" rtl="1"/>
            <a:endParaRPr lang="he-IL" dirty="0"/>
          </a:p>
          <a:p>
            <a:pPr algn="r" rtl="1"/>
            <a:r>
              <a:rPr lang="he-IL" dirty="0"/>
              <a:t>כאן אנו נילמד עקרונות של איך לפתח פיתרונות תכנותיים לבעיות, בנוסף לידע של פקודות השפה ואופן השימוש בהן</a:t>
            </a:r>
            <a:r>
              <a:rPr lang="he-IL" dirty="0" smtClean="0"/>
              <a:t>.</a:t>
            </a:r>
          </a:p>
          <a:p>
            <a:pPr algn="r" rtl="1"/>
            <a:endParaRPr lang="he-IL" dirty="0"/>
          </a:p>
          <a:p>
            <a:pPr algn="r" rtl="1"/>
            <a:r>
              <a:rPr lang="he-IL" dirty="0" smtClean="0"/>
              <a:t>מי מכיר את מושג ה </a:t>
            </a:r>
            <a:r>
              <a:rPr lang="he-IL" b="1" dirty="0" smtClean="0"/>
              <a:t>׳אלגוריתם׳ </a:t>
            </a:r>
            <a:r>
              <a:rPr lang="he-IL" dirty="0" smtClean="0"/>
              <a:t>?</a:t>
            </a:r>
          </a:p>
          <a:p>
            <a:pPr algn="r" rtl="1"/>
            <a:endParaRPr lang="he-IL" dirty="0"/>
          </a:p>
          <a:p>
            <a:pPr algn="r" rtl="1"/>
            <a:r>
              <a:rPr lang="he-IL" dirty="0" smtClean="0"/>
              <a:t>נניח שכתבנו תוכנית. כדי להפעיל אותה צריך לטעון אותה לזיכרון המחשב, ואז : </a:t>
            </a:r>
            <a:r>
              <a:rPr lang="he-IL" b="1" dirty="0" smtClean="0"/>
              <a:t>להריץ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38198232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53095" y="1938401"/>
            <a:ext cx="3113314" cy="2682010"/>
          </a:xfrm>
        </p:spPr>
        <p:txBody>
          <a:bodyPr/>
          <a:lstStyle/>
          <a:p>
            <a:r>
              <a:rPr lang="he-IL" dirty="0" smtClean="0"/>
              <a:t>תהליך הפיתוח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he-IL" dirty="0" smtClean="0"/>
              <a:t>ושפת תכנות </a:t>
            </a:r>
            <a:r>
              <a:rPr lang="en-US" dirty="0" smtClean="0"/>
              <a:t>Java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13442" y="337749"/>
            <a:ext cx="4107538" cy="5355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dirty="0"/>
              <a:t>לפני שניגע בשפה עצמה (קוד), רק אומר שברוב פיתוחי תוכנה ישנם 3 שלבים מרכזיים:</a:t>
            </a:r>
          </a:p>
          <a:p>
            <a:pPr algn="r" rtl="1"/>
            <a:endParaRPr lang="he-IL" dirty="0"/>
          </a:p>
          <a:p>
            <a:pPr algn="r" rtl="1"/>
            <a:r>
              <a:rPr lang="he-IL" dirty="0" smtClean="0"/>
              <a:t>* קליטת </a:t>
            </a:r>
            <a:r>
              <a:rPr lang="he-IL" dirty="0"/>
              <a:t>נתונים</a:t>
            </a:r>
          </a:p>
          <a:p>
            <a:pPr algn="r" rtl="1"/>
            <a:endParaRPr lang="he-IL" dirty="0" smtClean="0"/>
          </a:p>
          <a:p>
            <a:pPr algn="r" rtl="1"/>
            <a:r>
              <a:rPr lang="he-IL" dirty="0" smtClean="0"/>
              <a:t>* עיבוד</a:t>
            </a:r>
            <a:endParaRPr lang="he-IL" dirty="0"/>
          </a:p>
          <a:p>
            <a:pPr algn="r" rtl="1"/>
            <a:endParaRPr lang="he-IL" dirty="0" smtClean="0"/>
          </a:p>
          <a:p>
            <a:pPr algn="r" rtl="1"/>
            <a:r>
              <a:rPr lang="he-IL" dirty="0" smtClean="0"/>
              <a:t>* פלט כלשהו  - תוצאת התוכנית.</a:t>
            </a:r>
            <a:endParaRPr lang="he-IL" dirty="0"/>
          </a:p>
          <a:p>
            <a:pPr algn="r" rtl="1"/>
            <a:endParaRPr lang="he-IL" dirty="0"/>
          </a:p>
          <a:p>
            <a:pPr algn="r" rtl="1"/>
            <a:r>
              <a:rPr lang="he-IL" dirty="0"/>
              <a:t>לדוגמה, אם נירצה תוכנה שמסדרת למורים מערכת שעות שבועית נקלוט את זמינות המורים במקצועות השונים, שעות בית הספר.</a:t>
            </a:r>
          </a:p>
          <a:p>
            <a:pPr algn="r" rtl="1"/>
            <a:endParaRPr lang="he-IL" dirty="0"/>
          </a:p>
          <a:p>
            <a:pPr algn="r" rtl="1"/>
            <a:r>
              <a:rPr lang="he-IL" dirty="0"/>
              <a:t>העיבוד ידאג לפתור התנגשויות של שעות</a:t>
            </a:r>
          </a:p>
          <a:p>
            <a:pPr algn="r" rtl="1"/>
            <a:endParaRPr lang="he-IL" dirty="0"/>
          </a:p>
          <a:p>
            <a:pPr algn="r" rtl="1"/>
            <a:r>
              <a:rPr lang="he-IL" b="1" dirty="0"/>
              <a:t>הפלט יהיה: </a:t>
            </a:r>
            <a:r>
              <a:rPr lang="he-IL" dirty="0"/>
              <a:t>מי מלמד איזו כיתה ומתי (מערכת שעות)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1300192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 smtClean="0"/>
              <a:t>פלט קלט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28198" y="694482"/>
            <a:ext cx="4216682" cy="4801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e-IL" dirty="0"/>
              <a:t>מדוע כתבתי קודם פלט ואחר כך קלט?  ניחוש</a:t>
            </a:r>
            <a:r>
              <a:rPr lang="he-IL" dirty="0" smtClean="0"/>
              <a:t>?</a:t>
            </a:r>
          </a:p>
          <a:p>
            <a:pPr algn="r"/>
            <a:endParaRPr lang="he-IL" dirty="0"/>
          </a:p>
          <a:p>
            <a:pPr algn="r"/>
            <a:r>
              <a:rPr lang="he-IL" dirty="0" smtClean="0"/>
              <a:t>רמז: זה קשור למושג:</a:t>
            </a:r>
          </a:p>
          <a:p>
            <a:pPr algn="r"/>
            <a:endParaRPr lang="he-IL" dirty="0"/>
          </a:p>
          <a:p>
            <a:r>
              <a:rPr lang="en-US" dirty="0" smtClean="0"/>
              <a:t>Instant Gratification</a:t>
            </a:r>
          </a:p>
          <a:p>
            <a:endParaRPr lang="en-US" dirty="0"/>
          </a:p>
          <a:p>
            <a:pPr algn="r"/>
            <a:r>
              <a:rPr lang="he-IL" dirty="0" smtClean="0"/>
              <a:t>מי רוצה להסתבך עם הקלדת נתונים כשלומדים לתכנת?</a:t>
            </a:r>
          </a:p>
          <a:p>
            <a:pPr algn="r"/>
            <a:endParaRPr lang="he-IL" dirty="0"/>
          </a:p>
          <a:p>
            <a:pPr algn="r"/>
            <a:r>
              <a:rPr lang="he-IL" dirty="0" smtClean="0"/>
              <a:t>באופן מסורתי, בכל שפת תכנות שמלמדים, התוכנית הראשונה מדפיסה את צמד המילים:</a:t>
            </a:r>
          </a:p>
          <a:p>
            <a:pPr algn="r"/>
            <a:endParaRPr lang="he-IL" dirty="0"/>
          </a:p>
          <a:p>
            <a:r>
              <a:rPr lang="en-US" dirty="0" smtClean="0"/>
              <a:t>Hello World!</a:t>
            </a:r>
          </a:p>
          <a:p>
            <a:endParaRPr lang="en-US" dirty="0"/>
          </a:p>
          <a:p>
            <a:pPr algn="r"/>
            <a:r>
              <a:rPr lang="he-IL" dirty="0" smtClean="0"/>
              <a:t>איך זה יראה בשפת </a:t>
            </a:r>
            <a:r>
              <a:rPr lang="en-US" dirty="0" smtClean="0"/>
              <a:t>Java?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071051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123727" y="188640"/>
            <a:ext cx="540060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3200" b="1" dirty="0" smtClean="0">
                <a:solidFill>
                  <a:schemeClr val="bg1"/>
                </a:solidFill>
              </a:rPr>
              <a:t>Output</a:t>
            </a:r>
            <a:endParaRPr lang="es-ES_tradnl" sz="3200" b="1" dirty="0">
              <a:solidFill>
                <a:schemeClr val="bg1"/>
              </a:solidFill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628650" y="1162050"/>
            <a:ext cx="6778625" cy="321624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lIns="91422" tIns="45711" rIns="91422" bIns="457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rtl="0" eaLnBrk="1" hangingPunct="1">
              <a:spcBef>
                <a:spcPct val="50000"/>
              </a:spcBef>
            </a:pP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pPr algn="l" rtl="0" eaLnBrk="1" hangingPunct="1">
              <a:spcBef>
                <a:spcPct val="50000"/>
              </a:spcBef>
            </a:pPr>
            <a:r>
              <a:rPr lang="en-US" sz="1400" b="1" dirty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/** my test class */</a:t>
            </a:r>
          </a:p>
          <a:p>
            <a:pPr algn="l" rtl="0" eaLnBrk="1" hangingPunct="1">
              <a:spcBef>
                <a:spcPct val="50000"/>
              </a:spcBef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public class Test {	</a:t>
            </a:r>
          </a:p>
          <a:p>
            <a:pPr algn="l" rtl="0" eaLnBrk="1" hangingPunct="1">
              <a:spcBef>
                <a:spcPct val="50000"/>
              </a:spcBef>
            </a:pP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pPr algn="l" rtl="0" eaLnBrk="1" hangingPunct="1">
              <a:spcBef>
                <a:spcPct val="50000"/>
              </a:spcBef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algn="l" rtl="0" eaLnBrk="1" hangingPunct="1">
              <a:spcBef>
                <a:spcPct val="50000"/>
              </a:spcBef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/>
              <a:t>int </a:t>
            </a:r>
            <a:r>
              <a:rPr lang="en-US" sz="1400" b="1" dirty="0" smtClean="0"/>
              <a:t>first</a:t>
            </a:r>
            <a:r>
              <a:rPr lang="en-US" sz="1400" b="1" dirty="0"/>
              <a:t> </a:t>
            </a:r>
            <a:r>
              <a:rPr lang="en-US" sz="1400" b="1" dirty="0" smtClean="0"/>
              <a:t>=5;</a:t>
            </a:r>
            <a:endParaRPr lang="ru-RU" sz="1400" b="1" dirty="0" smtClean="0"/>
          </a:p>
          <a:p>
            <a:pPr algn="l" rtl="0" eaLnBrk="1" hangingPunct="1">
              <a:spcBef>
                <a:spcPct val="50000"/>
              </a:spcBef>
            </a:pPr>
            <a:r>
              <a:rPr lang="ru-RU" sz="1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dirty="0" err="1"/>
              <a:t>System.</a:t>
            </a:r>
            <a:r>
              <a:rPr lang="en-US" sz="1400" i="1" dirty="0" err="1"/>
              <a:t>out.print</a:t>
            </a:r>
            <a:r>
              <a:rPr lang="en-US" sz="1400" i="1" dirty="0"/>
              <a:t>("Hello Word</a:t>
            </a:r>
            <a:r>
              <a:rPr lang="en-US" sz="1400" i="1" dirty="0" smtClean="0"/>
              <a:t>");</a:t>
            </a:r>
          </a:p>
          <a:p>
            <a:pPr algn="l" rtl="0" eaLnBrk="1" hangingPunct="1">
              <a:spcBef>
                <a:spcPct val="50000"/>
              </a:spcBef>
            </a:pPr>
            <a:r>
              <a:rPr lang="en-US" sz="1400" dirty="0" smtClean="0"/>
              <a:t>	</a:t>
            </a:r>
            <a:r>
              <a:rPr lang="en-US" sz="1400" dirty="0" err="1" smtClean="0"/>
              <a:t>System.</a:t>
            </a:r>
            <a:r>
              <a:rPr lang="en-US" sz="1400" i="1" dirty="0" err="1" smtClean="0"/>
              <a:t>out.println</a:t>
            </a:r>
            <a:r>
              <a:rPr lang="en-US" sz="1400" i="1" dirty="0" smtClean="0"/>
              <a:t>(first</a:t>
            </a:r>
            <a:r>
              <a:rPr lang="en-US" sz="1400" i="1" dirty="0"/>
              <a:t>);</a:t>
            </a:r>
            <a:endParaRPr lang="en-US" sz="1400" i="1" dirty="0" smtClean="0"/>
          </a:p>
          <a:p>
            <a:pPr algn="l" rtl="0" eaLnBrk="1" hangingPunct="1">
              <a:spcBef>
                <a:spcPct val="50000"/>
              </a:spcBef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algn="l" rtl="0" eaLnBrk="1" hangingPunct="1">
              <a:spcBef>
                <a:spcPct val="50000"/>
              </a:spcBef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AutoShape 5"/>
          <p:cNvSpPr>
            <a:spLocks noChangeArrowheads="1"/>
          </p:cNvSpPr>
          <p:nvPr/>
        </p:nvSpPr>
        <p:spPr bwMode="auto">
          <a:xfrm>
            <a:off x="4572397" y="1772816"/>
            <a:ext cx="2303462" cy="350837"/>
          </a:xfrm>
          <a:prstGeom prst="wedgeRectCallout">
            <a:avLst>
              <a:gd name="adj1" fmla="val -73088"/>
              <a:gd name="adj2" fmla="val 129046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rtl="0">
              <a:spcBef>
                <a:spcPct val="50000"/>
              </a:spcBef>
            </a:pPr>
            <a:r>
              <a:rPr lang="en-US" sz="1400" dirty="0" smtClean="0">
                <a:latin typeface="Candara" pitchFamily="34" charset="0"/>
                <a:cs typeface="Times New Roman" pitchFamily="18" charset="0"/>
              </a:rPr>
              <a:t>Main</a:t>
            </a:r>
            <a:endParaRPr lang="en-US" sz="1400" dirty="0">
              <a:latin typeface="Candara" pitchFamily="34" charset="0"/>
              <a:cs typeface="Times New Roman" pitchFamily="18" charset="0"/>
            </a:endParaRPr>
          </a:p>
        </p:txBody>
      </p:sp>
      <p:sp>
        <p:nvSpPr>
          <p:cNvPr id="7" name="AutoShape 6"/>
          <p:cNvSpPr>
            <a:spLocks noChangeArrowheads="1"/>
          </p:cNvSpPr>
          <p:nvPr/>
        </p:nvSpPr>
        <p:spPr bwMode="auto">
          <a:xfrm>
            <a:off x="5724128" y="3462994"/>
            <a:ext cx="3095625" cy="398054"/>
          </a:xfrm>
          <a:prstGeom prst="wedgeRectCallout">
            <a:avLst>
              <a:gd name="adj1" fmla="val -103639"/>
              <a:gd name="adj2" fmla="val -74227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rtl="0">
              <a:spcBef>
                <a:spcPct val="50000"/>
              </a:spcBef>
            </a:pPr>
            <a:r>
              <a:rPr lang="en-US" sz="1400" dirty="0" smtClean="0">
                <a:latin typeface="Candara" pitchFamily="34" charset="0"/>
                <a:cs typeface="Times New Roman" pitchFamily="18" charset="0"/>
              </a:rPr>
              <a:t>Output Hello Word</a:t>
            </a:r>
            <a:endParaRPr lang="en-US" sz="1400" dirty="0">
              <a:latin typeface="Candara" pitchFamily="34" charset="0"/>
              <a:cs typeface="Times New Roman" pitchFamily="18" charset="0"/>
            </a:endParaRPr>
          </a:p>
        </p:txBody>
      </p:sp>
      <p:sp>
        <p:nvSpPr>
          <p:cNvPr id="9" name="AutoShape 6"/>
          <p:cNvSpPr>
            <a:spLocks noChangeArrowheads="1"/>
          </p:cNvSpPr>
          <p:nvPr/>
        </p:nvSpPr>
        <p:spPr bwMode="auto">
          <a:xfrm>
            <a:off x="3941332" y="3963795"/>
            <a:ext cx="3095625" cy="398054"/>
          </a:xfrm>
          <a:prstGeom prst="wedgeRectCallout">
            <a:avLst>
              <a:gd name="adj1" fmla="val -103639"/>
              <a:gd name="adj2" fmla="val -74227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rtl="0">
              <a:spcBef>
                <a:spcPct val="50000"/>
              </a:spcBef>
            </a:pPr>
            <a:r>
              <a:rPr lang="en-US" sz="1400" dirty="0" smtClean="0">
                <a:latin typeface="Candara" pitchFamily="34" charset="0"/>
                <a:cs typeface="Times New Roman" pitchFamily="18" charset="0"/>
              </a:rPr>
              <a:t>Output First</a:t>
            </a:r>
            <a:endParaRPr lang="en-US" sz="1400" dirty="0">
              <a:latin typeface="Candara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0864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l"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12005" y="2331472"/>
            <a:ext cx="68756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e-IL" dirty="0"/>
              <a:t>אם חשבתם שהפלט מסובך, חכו לראות את </a:t>
            </a:r>
            <a:r>
              <a:rPr lang="he-IL" dirty="0" smtClean="0"/>
              <a:t>הקלט ....</a:t>
            </a:r>
          </a:p>
          <a:p>
            <a:pPr algn="r"/>
            <a:endParaRPr lang="he-IL" dirty="0" smtClean="0"/>
          </a:p>
          <a:p>
            <a:pPr algn="r"/>
            <a:endParaRPr lang="he-IL" dirty="0"/>
          </a:p>
          <a:p>
            <a:pPr algn="r"/>
            <a:r>
              <a:rPr lang="he-IL" dirty="0" smtClean="0"/>
              <a:t>מדוע קוראים לתוכנה לפעמים קוד?</a:t>
            </a:r>
          </a:p>
          <a:p>
            <a:pPr algn="r"/>
            <a:endParaRPr lang="he-IL" dirty="0" smtClean="0"/>
          </a:p>
          <a:p>
            <a:pPr algn="r"/>
            <a:endParaRPr lang="he-IL" dirty="0"/>
          </a:p>
          <a:p>
            <a:pPr algn="r"/>
            <a:r>
              <a:rPr lang="he-IL" dirty="0" smtClean="0"/>
              <a:t>הניסיון לדמות תוכנה לתיאור מילולי טרם צלח, אולם נראה בהמשך דרכים על הקלת </a:t>
            </a:r>
            <a:r>
              <a:rPr lang="he-IL" b="1" dirty="0" smtClean="0"/>
              <a:t>׳הבנת הניקרא׳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368122552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1979711" y="188640"/>
            <a:ext cx="554461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3200" b="1" dirty="0" smtClean="0">
                <a:solidFill>
                  <a:schemeClr val="bg1"/>
                </a:solidFill>
              </a:rPr>
              <a:t>Input </a:t>
            </a:r>
            <a:endParaRPr lang="es-ES_tradnl" sz="3200" b="1" dirty="0">
              <a:solidFill>
                <a:schemeClr val="bg1"/>
              </a:solidFill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628650" y="1162050"/>
            <a:ext cx="6778625" cy="363174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lIns="91422" tIns="45711" rIns="91422" bIns="457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rtl="0" eaLnBrk="1" hangingPunct="1">
              <a:spcBef>
                <a:spcPct val="50000"/>
              </a:spcBef>
            </a:pPr>
            <a:r>
              <a:rPr lang="en-US" sz="1400" b="1" dirty="0"/>
              <a:t>import </a:t>
            </a:r>
            <a:r>
              <a:rPr lang="en-US" sz="1400" b="1" dirty="0" err="1"/>
              <a:t>java.util.Scanner</a:t>
            </a:r>
            <a:r>
              <a:rPr lang="en-US" sz="1400" b="1" dirty="0" smtClean="0"/>
              <a:t>;</a:t>
            </a:r>
          </a:p>
          <a:p>
            <a:pPr algn="l" rtl="0" eaLnBrk="1" hangingPunct="1">
              <a:spcBef>
                <a:spcPct val="50000"/>
              </a:spcBef>
            </a:pP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pPr algn="l" rtl="0" eaLnBrk="1" hangingPunct="1">
              <a:spcBef>
                <a:spcPct val="50000"/>
              </a:spcBef>
            </a:pPr>
            <a:r>
              <a:rPr lang="en-US" sz="1400" b="1" dirty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/** my test class */</a:t>
            </a:r>
          </a:p>
          <a:p>
            <a:pPr algn="l" rtl="0" eaLnBrk="1" hangingPunct="1">
              <a:spcBef>
                <a:spcPct val="50000"/>
              </a:spcBef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public class Test {	</a:t>
            </a:r>
          </a:p>
          <a:p>
            <a:pPr algn="l" rtl="0" eaLnBrk="1" hangingPunct="1">
              <a:spcBef>
                <a:spcPct val="50000"/>
              </a:spcBef>
            </a:pP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pPr algn="l" rtl="0" eaLnBrk="1" hangingPunct="1">
              <a:spcBef>
                <a:spcPct val="50000"/>
              </a:spcBef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algn="l" rtl="0" eaLnBrk="1" hangingPunct="1">
              <a:spcBef>
                <a:spcPct val="50000"/>
              </a:spcBef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400" dirty="0"/>
              <a:t>Scanner </a:t>
            </a:r>
            <a:r>
              <a:rPr lang="en-US" sz="1400" u="sng" dirty="0"/>
              <a:t>scan = </a:t>
            </a:r>
            <a:r>
              <a:rPr lang="en-US" sz="1400" b="1" u="sng" dirty="0"/>
              <a:t>new Scanner(System.</a:t>
            </a:r>
            <a:r>
              <a:rPr lang="en-US" sz="1400" b="1" i="1" u="sng" dirty="0"/>
              <a:t>in</a:t>
            </a:r>
            <a:r>
              <a:rPr lang="en-US" sz="1400" b="1" i="1" u="sng" dirty="0" smtClean="0"/>
              <a:t>);</a:t>
            </a:r>
          </a:p>
          <a:p>
            <a:pPr algn="l" rtl="0" eaLnBrk="1" hangingPunct="1">
              <a:spcBef>
                <a:spcPct val="50000"/>
              </a:spcBef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/>
              <a:t>int first</a:t>
            </a:r>
            <a:r>
              <a:rPr lang="en-US" sz="1400" b="1" dirty="0" smtClean="0"/>
              <a:t>;</a:t>
            </a:r>
            <a:endParaRPr lang="ru-RU" sz="1400" b="1" dirty="0" smtClean="0"/>
          </a:p>
          <a:p>
            <a:pPr algn="l" rtl="0" eaLnBrk="1" hangingPunct="1">
              <a:spcBef>
                <a:spcPct val="50000"/>
              </a:spcBef>
            </a:pPr>
            <a:r>
              <a:rPr lang="ru-RU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dirty="0"/>
              <a:t>first = </a:t>
            </a:r>
            <a:r>
              <a:rPr lang="en-US" sz="1400" dirty="0" err="1"/>
              <a:t>scan.nextInt</a:t>
            </a:r>
            <a:r>
              <a:rPr lang="en-US" sz="1400" dirty="0"/>
              <a:t>();</a:t>
            </a:r>
            <a:endParaRPr lang="en-US" sz="1400" b="1" dirty="0" smtClean="0">
              <a:latin typeface="Courier New" pitchFamily="49" charset="0"/>
              <a:cs typeface="Courier New" pitchFamily="49" charset="0"/>
            </a:endParaRPr>
          </a:p>
          <a:p>
            <a:pPr algn="l" rtl="0" eaLnBrk="1" hangingPunct="1">
              <a:spcBef>
                <a:spcPct val="50000"/>
              </a:spcBef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algn="l" rtl="0" eaLnBrk="1" hangingPunct="1">
              <a:spcBef>
                <a:spcPct val="50000"/>
              </a:spcBef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AutoShape 5"/>
          <p:cNvSpPr>
            <a:spLocks noChangeArrowheads="1"/>
          </p:cNvSpPr>
          <p:nvPr/>
        </p:nvSpPr>
        <p:spPr bwMode="auto">
          <a:xfrm>
            <a:off x="5868144" y="2433172"/>
            <a:ext cx="2303462" cy="350837"/>
          </a:xfrm>
          <a:prstGeom prst="wedgeRectCallout">
            <a:avLst>
              <a:gd name="adj1" fmla="val -73088"/>
              <a:gd name="adj2" fmla="val 129046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rtl="0">
              <a:spcBef>
                <a:spcPct val="50000"/>
              </a:spcBef>
            </a:pPr>
            <a:r>
              <a:rPr lang="en-US" sz="1400" dirty="0" smtClean="0">
                <a:latin typeface="Candara" pitchFamily="34" charset="0"/>
                <a:cs typeface="Times New Roman" pitchFamily="18" charset="0"/>
              </a:rPr>
              <a:t>Main</a:t>
            </a:r>
            <a:endParaRPr lang="en-US" sz="1400" dirty="0">
              <a:latin typeface="Candara" pitchFamily="34" charset="0"/>
              <a:cs typeface="Times New Roman" pitchFamily="18" charset="0"/>
            </a:endParaRPr>
          </a:p>
        </p:txBody>
      </p:sp>
      <p:sp>
        <p:nvSpPr>
          <p:cNvPr id="7" name="AutoShape 6"/>
          <p:cNvSpPr>
            <a:spLocks noChangeArrowheads="1"/>
          </p:cNvSpPr>
          <p:nvPr/>
        </p:nvSpPr>
        <p:spPr bwMode="auto">
          <a:xfrm>
            <a:off x="5724128" y="3462994"/>
            <a:ext cx="3095625" cy="592138"/>
          </a:xfrm>
          <a:prstGeom prst="wedgeRectCallout">
            <a:avLst>
              <a:gd name="adj1" fmla="val -103639"/>
              <a:gd name="adj2" fmla="val -74227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rtl="0">
              <a:spcBef>
                <a:spcPct val="50000"/>
              </a:spcBef>
            </a:pPr>
            <a:r>
              <a:rPr lang="en-US" sz="1400" dirty="0" smtClean="0">
                <a:latin typeface="Candara" pitchFamily="34" charset="0"/>
                <a:cs typeface="Times New Roman" pitchFamily="18" charset="0"/>
              </a:rPr>
              <a:t>Create Scanner Class for an input</a:t>
            </a:r>
            <a:endParaRPr lang="en-US" sz="1400" dirty="0">
              <a:latin typeface="Candara" pitchFamily="34" charset="0"/>
              <a:cs typeface="Times New Roman" pitchFamily="18" charset="0"/>
            </a:endParaRPr>
          </a:p>
        </p:txBody>
      </p:sp>
      <p:sp>
        <p:nvSpPr>
          <p:cNvPr id="8" name="AutoShape 7"/>
          <p:cNvSpPr>
            <a:spLocks noChangeArrowheads="1"/>
          </p:cNvSpPr>
          <p:nvPr/>
        </p:nvSpPr>
        <p:spPr bwMode="auto">
          <a:xfrm>
            <a:off x="3563888" y="1279391"/>
            <a:ext cx="2438400" cy="298450"/>
          </a:xfrm>
          <a:prstGeom prst="wedgeRectCallout">
            <a:avLst>
              <a:gd name="adj1" fmla="val -75977"/>
              <a:gd name="adj2" fmla="val 2917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rtl="0">
              <a:spcBef>
                <a:spcPct val="50000"/>
              </a:spcBef>
            </a:pPr>
            <a:r>
              <a:rPr lang="en-US" sz="1400" dirty="0" smtClean="0">
                <a:latin typeface="Candara" pitchFamily="34" charset="0"/>
                <a:cs typeface="Times New Roman" pitchFamily="18" charset="0"/>
              </a:rPr>
              <a:t>Import</a:t>
            </a:r>
            <a:endParaRPr lang="en-US" sz="1400" dirty="0">
              <a:latin typeface="Candara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48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l"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57692" y="1706439"/>
            <a:ext cx="569500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dirty="0"/>
              <a:t>אחד הניסיונות להציג תוכנה בצורה ידידותית ומובנת, זה לכתוב מה שנקרא: </a:t>
            </a:r>
            <a:r>
              <a:rPr lang="he-IL" b="1" dirty="0"/>
              <a:t>״הערות״</a:t>
            </a:r>
          </a:p>
          <a:p>
            <a:pPr algn="r" rtl="1"/>
            <a:endParaRPr lang="he-IL" dirty="0"/>
          </a:p>
          <a:p>
            <a:pPr algn="r" rtl="1"/>
            <a:r>
              <a:rPr lang="he-IL" dirty="0"/>
              <a:t>אלה משפטי הסבר (בעברית או אנגלית) של מה עושה קטע של פקודות.</a:t>
            </a:r>
          </a:p>
          <a:p>
            <a:pPr algn="r" rtl="1"/>
            <a:endParaRPr lang="he-IL" dirty="0"/>
          </a:p>
          <a:p>
            <a:pPr algn="r" rtl="1"/>
            <a:r>
              <a:rPr lang="he-IL" dirty="0"/>
              <a:t>נראה זאת בשקף הבא: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2291907"/>
      </p:ext>
    </p:extLst>
  </p:cSld>
  <p:clrMapOvr>
    <a:masterClrMapping/>
  </p:clrMapOvr>
  <p:transition xmlns:p14="http://schemas.microsoft.com/office/powerpoint/2010/main" spd="med"/>
</p:sld>
</file>

<file path=ppt/theme/theme1.xml><?xml version="1.0" encoding="utf-8"?>
<a:theme xmlns:a="http://schemas.openxmlformats.org/drawingml/2006/main" name="simul">
  <a:themeElements>
    <a:clrScheme name="Custom 12">
      <a:dk1>
        <a:srgbClr val="332E21"/>
      </a:dk1>
      <a:lt1>
        <a:srgbClr val="FFFFFF"/>
      </a:lt1>
      <a:dk2>
        <a:srgbClr val="332E21"/>
      </a:dk2>
      <a:lt2>
        <a:srgbClr val="FFFFFF"/>
      </a:lt2>
      <a:accent1>
        <a:srgbClr val="0095CD"/>
      </a:accent1>
      <a:accent2>
        <a:srgbClr val="739702"/>
      </a:accent2>
      <a:accent3>
        <a:srgbClr val="1A2791"/>
      </a:accent3>
      <a:accent4>
        <a:srgbClr val="9BCC03"/>
      </a:accent4>
      <a:accent5>
        <a:srgbClr val="B3DAEE"/>
      </a:accent5>
      <a:accent6>
        <a:srgbClr val="666699"/>
      </a:accent6>
      <a:hlink>
        <a:srgbClr val="3D7B8B"/>
      </a:hlink>
      <a:folHlink>
        <a:srgbClr val="E39E39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simul.thmx</Template>
  <TotalTime>1673</TotalTime>
  <Words>850</Words>
  <Application>Microsoft Macintosh PowerPoint</Application>
  <PresentationFormat>On-screen Show (4:3)</PresentationFormat>
  <Paragraphs>194</Paragraphs>
  <Slides>15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simul</vt:lpstr>
      <vt:lpstr>                       קובי שוצמן   </vt:lpstr>
      <vt:lpstr>רקע אישי ניסיון מעשי</vt:lpstr>
      <vt:lpstr>אופן הלימוד</vt:lpstr>
      <vt:lpstr>תהליך הפיתוח ושפת תכנות Java</vt:lpstr>
      <vt:lpstr>פלט קלט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Shutzman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       קובי שוצמן   </dc:title>
  <dc:creator>Jacob Shutzman</dc:creator>
  <cp:lastModifiedBy>Jacob Shutzman</cp:lastModifiedBy>
  <cp:revision>18</cp:revision>
  <dcterms:created xsi:type="dcterms:W3CDTF">2017-05-07T16:07:53Z</dcterms:created>
  <dcterms:modified xsi:type="dcterms:W3CDTF">2017-05-08T20:01:03Z</dcterms:modified>
</cp:coreProperties>
</file>